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7" r:id="rId2"/>
    <p:sldId id="325" r:id="rId3"/>
    <p:sldId id="327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1" r:id="rId33"/>
    <p:sldId id="334" r:id="rId34"/>
    <p:sldId id="335" r:id="rId35"/>
    <p:sldId id="336" r:id="rId36"/>
    <p:sldId id="337" r:id="rId37"/>
    <p:sldId id="338" r:id="rId38"/>
    <p:sldId id="360" r:id="rId39"/>
    <p:sldId id="362" r:id="rId40"/>
    <p:sldId id="32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00FF00"/>
    <a:srgbClr val="3E2DA2"/>
    <a:srgbClr val="75A9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077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62A5-373D-8341-9E11-70235EC78189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F9D0-8916-A347-92D3-EE8A96611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65BA2-F604-CB44-920F-653A68A02B41}" type="datetimeFigureOut">
              <a:rPr lang="en-US" smtClean="0"/>
              <a:pPr/>
              <a:t>4/29/12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886F3-7EEE-DA49-AFF8-F10620D7F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 records with 1000 attributes, would look good no matter what.</a:t>
            </a:r>
            <a:r>
              <a:rPr lang="en-US" baseline="0" dirty="0" smtClean="0"/>
              <a:t>   Have a holdout set to verify “one last time”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86F3-7EEE-DA49-AFF8-F10620D7FB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columns of X have zero</a:t>
            </a:r>
            <a:r>
              <a:rPr lang="en-US" baseline="0" dirty="0" smtClean="0"/>
              <a:t> mean, then XTX = </a:t>
            </a:r>
            <a:r>
              <a:rPr lang="en-US" baseline="0" dirty="0" err="1" smtClean="0"/>
              <a:t>c</a:t>
            </a:r>
            <a:r>
              <a:rPr lang="en-US" baseline="0" dirty="0" smtClean="0"/>
              <a:t> \sigma and VT are the PCs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86F3-7EEE-DA49-AFF8-F10620D7FBA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D935-2F94-4D4F-B2BC-8F3663E30A69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D88C-FE97-1F4D-B3F8-0A23B97A9CC7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7761-1ADA-144C-BF11-2CA097A376AE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F79D-6BE7-3A49-BF47-F9F27F8E6936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4151-99A5-3042-A034-D7569E3667B7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B664-FA7F-9A42-BA26-B6F3E72F1DA4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D20-B640-1E40-9EF3-576ABC12A964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584-0F9B-1644-90BB-E72477E32BBC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5E62-8B66-BD42-8FB1-69A21AB39CC1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2170-CAD5-5246-B503-5B12E8C09BFB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2CA2-DF57-6F4D-BCCD-312E4BFE5DC2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A5E4-F522-234C-ABA7-2757DFF61958}" type="datetime1">
              <a:rPr lang="en-US" smtClean="0"/>
              <a:pPr/>
              <a:t>4/29/12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DE46-54F6-9E4A-94E3-92BD0D925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df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8" Type="http://schemas.openxmlformats.org/officeDocument/2006/relationships/image" Target="../media/image20.pdf"/><Relationship Id="rId9" Type="http://schemas.openxmlformats.org/officeDocument/2006/relationships/image" Target="../media/image21.png"/><Relationship Id="rId10" Type="http://schemas.openxmlformats.org/officeDocument/2006/relationships/image" Target="../media/image2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df"/><Relationship Id="rId5" Type="http://schemas.openxmlformats.org/officeDocument/2006/relationships/image" Target="../media/image19.png"/><Relationship Id="rId6" Type="http://schemas.openxmlformats.org/officeDocument/2006/relationships/image" Target="../media/image20.pdf"/><Relationship Id="rId7" Type="http://schemas.openxmlformats.org/officeDocument/2006/relationships/image" Target="../media/image21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6" Type="http://schemas.openxmlformats.org/officeDocument/2006/relationships/image" Target="../media/image30.pd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d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df"/><Relationship Id="rId4" Type="http://schemas.openxmlformats.org/officeDocument/2006/relationships/image" Target="../media/image55.png"/><Relationship Id="rId5" Type="http://schemas.openxmlformats.org/officeDocument/2006/relationships/image" Target="../media/image56.pdf"/><Relationship Id="rId6" Type="http://schemas.openxmlformats.org/officeDocument/2006/relationships/image" Target="../media/image57.png"/><Relationship Id="rId7" Type="http://schemas.openxmlformats.org/officeDocument/2006/relationships/image" Target="../media/image58.pdf"/><Relationship Id="rId8" Type="http://schemas.openxmlformats.org/officeDocument/2006/relationships/image" Target="../media/image59.png"/><Relationship Id="rId9" Type="http://schemas.openxmlformats.org/officeDocument/2006/relationships/image" Target="../media/image60.pdf"/><Relationship Id="rId1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df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6" Type="http://schemas.openxmlformats.org/officeDocument/2006/relationships/image" Target="../media/image71.pdf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df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d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5.pdf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Dimensionality Reduction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CS542 – Spring 2012</a:t>
            </a:r>
          </a:p>
          <a:p>
            <a:r>
              <a:rPr lang="en-US" dirty="0" smtClean="0"/>
              <a:t>Kevin Small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2359" y="6488668"/>
            <a:ext cx="81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[Some content from</a:t>
            </a:r>
            <a:r>
              <a:rPr lang="en-US" dirty="0" smtClean="0"/>
              <a:t> </a:t>
            </a:r>
            <a:r>
              <a:rPr lang="en-US" dirty="0" smtClean="0"/>
              <a:t>Carla </a:t>
            </a:r>
            <a:r>
              <a:rPr lang="en-US" dirty="0" err="1" smtClean="0"/>
              <a:t>Brodley</a:t>
            </a:r>
            <a:r>
              <a:rPr lang="en-US" dirty="0" smtClean="0"/>
              <a:t>, Christopher de Coro, Tom Mitchell, and Dan Roth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Dimensionality reduction differs from feature selection in (at least) one significant way</a:t>
            </a:r>
          </a:p>
          <a:p>
            <a:pPr lvl="1"/>
            <a:r>
              <a:rPr lang="en-US" dirty="0" smtClean="0"/>
              <a:t>As opposed to choosing a subset of the features, new features (dimensions) are created as functions of original feature space</a:t>
            </a:r>
          </a:p>
          <a:p>
            <a:pPr lvl="1"/>
            <a:r>
              <a:rPr lang="en-US" dirty="0" smtClean="0"/>
              <a:t>Tend to lose less information, unless feature selection also exploits domain knowledge</a:t>
            </a:r>
          </a:p>
          <a:p>
            <a:r>
              <a:rPr lang="en-US" dirty="0" smtClean="0"/>
              <a:t>Unsupervised dimensionality reduction also doesn’t consider class labels, just data points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Components Analysis (PCA)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data in a </a:t>
            </a:r>
            <a:r>
              <a:rPr lang="en-US" i="1" dirty="0" err="1" smtClean="0"/>
              <a:t>d</a:t>
            </a:r>
            <a:r>
              <a:rPr lang="en-US" dirty="0" smtClean="0"/>
              <a:t>-dimensional space, project into a lower dimensional space while preserving as much information as possible</a:t>
            </a:r>
          </a:p>
          <a:p>
            <a:pPr lvl="1"/>
            <a:r>
              <a:rPr lang="en-US" dirty="0" smtClean="0"/>
              <a:t>E.g., find best planar approximation to 3-D data</a:t>
            </a:r>
          </a:p>
          <a:p>
            <a:pPr lvl="1"/>
            <a:r>
              <a:rPr lang="en-US" dirty="0" smtClean="0"/>
              <a:t>E.g., find best planar approximation to 100-D data</a:t>
            </a:r>
          </a:p>
          <a:p>
            <a:r>
              <a:rPr lang="en-US" dirty="0" smtClean="0"/>
              <a:t>Method: Choose projection that minimizes the squared error in reconstructing the original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is a set of </a:t>
            </a:r>
            <a:r>
              <a:rPr lang="en-US" i="1" dirty="0" err="1" smtClean="0"/>
              <a:t>d</a:t>
            </a:r>
            <a:r>
              <a:rPr lang="en-US" dirty="0" smtClean="0"/>
              <a:t>-dimensional vectors, where the </a:t>
            </a:r>
            <a:r>
              <a:rPr lang="en-US" i="1" dirty="0" err="1" smtClean="0"/>
              <a:t>i</a:t>
            </a:r>
            <a:r>
              <a:rPr lang="en-US" i="1" baseline="30000" dirty="0" err="1" smtClean="0"/>
              <a:t>th</a:t>
            </a:r>
            <a:r>
              <a:rPr lang="en-US" i="1" dirty="0" smtClean="0"/>
              <a:t> </a:t>
            </a:r>
            <a:r>
              <a:rPr lang="en-US" dirty="0" smtClean="0"/>
              <a:t>vector is </a:t>
            </a:r>
          </a:p>
          <a:p>
            <a:r>
              <a:rPr lang="en-US" dirty="0" smtClean="0"/>
              <a:t>These can also be represented in terms of any </a:t>
            </a:r>
            <a:r>
              <a:rPr lang="en-US" i="1" dirty="0" err="1" smtClean="0"/>
              <a:t>d</a:t>
            </a:r>
            <a:r>
              <a:rPr lang="en-US" dirty="0" smtClean="0"/>
              <a:t> orthogonal basis vectors</a:t>
            </a:r>
          </a:p>
          <a:p>
            <a:r>
              <a:rPr lang="en-US" dirty="0" smtClean="0"/>
              <a:t>Given </a:t>
            </a:r>
            <a:r>
              <a:rPr lang="en-US" i="1" dirty="0" err="1" smtClean="0"/>
              <a:t>r</a:t>
            </a:r>
            <a:r>
              <a:rPr lang="en-US" i="1" dirty="0" smtClean="0"/>
              <a:t>&lt;</a:t>
            </a:r>
            <a:r>
              <a:rPr lang="en-US" i="1" dirty="0" err="1" smtClean="0"/>
              <a:t>d</a:t>
            </a:r>
            <a:r>
              <a:rPr lang="en-US" dirty="0" smtClean="0"/>
              <a:t>, find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that minimizes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where									and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27617" y="1974726"/>
            <a:ext cx="3464980" cy="55396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86671" y="3485402"/>
            <a:ext cx="2017180" cy="42349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98437" y="5252164"/>
            <a:ext cx="2256342" cy="98962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346075" y="4144446"/>
            <a:ext cx="4155003" cy="116061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803372" y="2927977"/>
            <a:ext cx="2765426" cy="52214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046288" y="5457489"/>
            <a:ext cx="3357563" cy="516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</a:t>
            </a:r>
            <a:r>
              <a:rPr lang="en-US" i="1" dirty="0" err="1" smtClean="0"/>
              <a:t>r</a:t>
            </a:r>
            <a:r>
              <a:rPr lang="en-US" i="1" dirty="0" smtClean="0"/>
              <a:t>&lt;</a:t>
            </a:r>
            <a:r>
              <a:rPr lang="en-US" i="1" dirty="0" err="1" smtClean="0"/>
              <a:t>d</a:t>
            </a:r>
            <a:r>
              <a:rPr lang="en-US" dirty="0" smtClean="0"/>
              <a:t>, find 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that minimizes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dirty="0" smtClean="0"/>
              <a:t>where							      and</a:t>
            </a:r>
          </a:p>
          <a:p>
            <a:r>
              <a:rPr lang="en-US" dirty="0" smtClean="0"/>
              <a:t>If </a:t>
            </a:r>
            <a:r>
              <a:rPr lang="en-US" i="1" dirty="0" err="1" smtClean="0"/>
              <a:t>r</a:t>
            </a:r>
            <a:r>
              <a:rPr lang="en-US" i="1" dirty="0" smtClean="0"/>
              <a:t>=</a:t>
            </a:r>
            <a:r>
              <a:rPr lang="en-US" i="1" dirty="0" err="1" smtClean="0"/>
              <a:t>d</a:t>
            </a:r>
            <a:r>
              <a:rPr lang="en-US" dirty="0" smtClean="0"/>
              <a:t>, we will have zero error</a:t>
            </a:r>
          </a:p>
          <a:p>
            <a:pPr lvl="1"/>
            <a:r>
              <a:rPr lang="en-US" dirty="0" smtClean="0"/>
              <a:t>All error is due to missing components</a:t>
            </a:r>
          </a:p>
          <a:p>
            <a:pPr lvl="1"/>
            <a:r>
              <a:rPr lang="en-US" dirty="0" smtClean="0"/>
              <a:t>We can use this to calculate error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74868" y="1706046"/>
            <a:ext cx="2017180" cy="42349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501700" y="3222825"/>
            <a:ext cx="2256342" cy="98962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474868" y="2200106"/>
            <a:ext cx="4155003" cy="116061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134485" y="3448926"/>
            <a:ext cx="3357563" cy="516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stated, error is due to missing components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where </a:t>
            </a:r>
            <a:r>
              <a:rPr lang="en-US" dirty="0" err="1" smtClean="0"/>
              <a:t>Σ</a:t>
            </a:r>
            <a:r>
              <a:rPr lang="en-US" dirty="0" smtClean="0"/>
              <a:t> is the covariance matrix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52543" y="2238211"/>
            <a:ext cx="5054033" cy="229557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01721" y="5287055"/>
            <a:ext cx="5104855" cy="97730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611976" y="5539323"/>
            <a:ext cx="1827359" cy="373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9064" y="2910792"/>
            <a:ext cx="2177736" cy="3170099"/>
          </a:xfrm>
          <a:prstGeom prst="rect">
            <a:avLst/>
          </a:prstGeom>
          <a:noFill/>
          <a:ln w="222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minimized when </a:t>
            </a:r>
            <a:r>
              <a:rPr lang="en-US" sz="2000" b="1" i="1" dirty="0" err="1" smtClean="0"/>
              <a:t>u</a:t>
            </a:r>
            <a:r>
              <a:rPr lang="en-US" sz="2000" b="1" i="1" baseline="-25000" dirty="0" err="1" smtClean="0"/>
              <a:t>j</a:t>
            </a:r>
            <a:r>
              <a:rPr lang="en-US" sz="2000" b="1" i="1" dirty="0" smtClean="0"/>
              <a:t> </a:t>
            </a:r>
            <a:r>
              <a:rPr lang="en-US" sz="2000" dirty="0" smtClean="0"/>
              <a:t>is an eigenvector of </a:t>
            </a:r>
            <a:r>
              <a:rPr lang="en-US" sz="2000" dirty="0" err="1" smtClean="0"/>
              <a:t>Σ</a:t>
            </a:r>
            <a:r>
              <a:rPr lang="en-US" sz="2000" dirty="0" smtClean="0"/>
              <a:t>, the covariance matrix of </a:t>
            </a:r>
            <a:r>
              <a:rPr lang="en-US" sz="2000" b="1" i="1" dirty="0" smtClean="0"/>
              <a:t>X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This means it is minimized when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means the error is given by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56786" y="1365231"/>
            <a:ext cx="2306533" cy="11959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6468" y="2772902"/>
            <a:ext cx="7988444" cy="340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Example</a:t>
            </a:r>
            <a:endParaRPr lang="en-US" dirty="0"/>
          </a:p>
        </p:txBody>
      </p:sp>
      <p:grpSp>
        <p:nvGrpSpPr>
          <p:cNvPr id="373" name="Group 372"/>
          <p:cNvGrpSpPr/>
          <p:nvPr/>
        </p:nvGrpSpPr>
        <p:grpSpPr>
          <a:xfrm>
            <a:off x="1960093" y="1570068"/>
            <a:ext cx="4564063" cy="2705689"/>
            <a:chOff x="1828800" y="1267824"/>
            <a:chExt cx="4564063" cy="2705689"/>
          </a:xfrm>
        </p:grpSpPr>
        <p:sp>
          <p:nvSpPr>
            <p:cNvPr id="250" name="Oval 4"/>
            <p:cNvSpPr>
              <a:spLocks noChangeArrowheads="1"/>
            </p:cNvSpPr>
            <p:nvPr/>
          </p:nvSpPr>
          <p:spPr bwMode="auto">
            <a:xfrm>
              <a:off x="3421063" y="2546350"/>
              <a:ext cx="93662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Oval 5"/>
            <p:cNvSpPr>
              <a:spLocks noChangeArrowheads="1"/>
            </p:cNvSpPr>
            <p:nvPr/>
          </p:nvSpPr>
          <p:spPr bwMode="auto">
            <a:xfrm>
              <a:off x="3328988" y="2640013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Oval 6"/>
            <p:cNvSpPr>
              <a:spLocks noChangeArrowheads="1"/>
            </p:cNvSpPr>
            <p:nvPr/>
          </p:nvSpPr>
          <p:spPr bwMode="auto">
            <a:xfrm>
              <a:off x="3514725" y="2640013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Oval 7"/>
            <p:cNvSpPr>
              <a:spLocks noChangeArrowheads="1"/>
            </p:cNvSpPr>
            <p:nvPr/>
          </p:nvSpPr>
          <p:spPr bwMode="auto">
            <a:xfrm>
              <a:off x="3421063" y="2733675"/>
              <a:ext cx="93662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Oval 8"/>
            <p:cNvSpPr>
              <a:spLocks noChangeArrowheads="1"/>
            </p:cNvSpPr>
            <p:nvPr/>
          </p:nvSpPr>
          <p:spPr bwMode="auto">
            <a:xfrm>
              <a:off x="3606800" y="2733675"/>
              <a:ext cx="93663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Oval 9"/>
            <p:cNvSpPr>
              <a:spLocks noChangeArrowheads="1"/>
            </p:cNvSpPr>
            <p:nvPr/>
          </p:nvSpPr>
          <p:spPr bwMode="auto">
            <a:xfrm>
              <a:off x="3098800" y="3106738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Oval 10"/>
            <p:cNvSpPr>
              <a:spLocks noChangeArrowheads="1"/>
            </p:cNvSpPr>
            <p:nvPr/>
          </p:nvSpPr>
          <p:spPr bwMode="auto">
            <a:xfrm>
              <a:off x="3235325" y="2733675"/>
              <a:ext cx="93663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Oval 11"/>
            <p:cNvSpPr>
              <a:spLocks noChangeArrowheads="1"/>
            </p:cNvSpPr>
            <p:nvPr/>
          </p:nvSpPr>
          <p:spPr bwMode="auto">
            <a:xfrm>
              <a:off x="3235325" y="2546350"/>
              <a:ext cx="93663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Oval 12"/>
            <p:cNvSpPr>
              <a:spLocks noChangeArrowheads="1"/>
            </p:cNvSpPr>
            <p:nvPr/>
          </p:nvSpPr>
          <p:spPr bwMode="auto">
            <a:xfrm>
              <a:off x="3606800" y="2640013"/>
              <a:ext cx="93663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Oval 13"/>
            <p:cNvSpPr>
              <a:spLocks noChangeArrowheads="1"/>
            </p:cNvSpPr>
            <p:nvPr/>
          </p:nvSpPr>
          <p:spPr bwMode="auto">
            <a:xfrm>
              <a:off x="3794125" y="2339975"/>
              <a:ext cx="92075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Oval 14"/>
            <p:cNvSpPr>
              <a:spLocks noChangeArrowheads="1"/>
            </p:cNvSpPr>
            <p:nvPr/>
          </p:nvSpPr>
          <p:spPr bwMode="auto">
            <a:xfrm>
              <a:off x="3700463" y="2733675"/>
              <a:ext cx="93662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Oval 15"/>
            <p:cNvSpPr>
              <a:spLocks noChangeArrowheads="1"/>
            </p:cNvSpPr>
            <p:nvPr/>
          </p:nvSpPr>
          <p:spPr bwMode="auto">
            <a:xfrm>
              <a:off x="4630738" y="2438400"/>
              <a:ext cx="93662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Oval 16"/>
            <p:cNvSpPr>
              <a:spLocks noChangeArrowheads="1"/>
            </p:cNvSpPr>
            <p:nvPr/>
          </p:nvSpPr>
          <p:spPr bwMode="auto">
            <a:xfrm>
              <a:off x="4683125" y="1882775"/>
              <a:ext cx="93663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Oval 17"/>
            <p:cNvSpPr>
              <a:spLocks noChangeArrowheads="1"/>
            </p:cNvSpPr>
            <p:nvPr/>
          </p:nvSpPr>
          <p:spPr bwMode="auto">
            <a:xfrm>
              <a:off x="4591050" y="1976438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Oval 18"/>
            <p:cNvSpPr>
              <a:spLocks noChangeArrowheads="1"/>
            </p:cNvSpPr>
            <p:nvPr/>
          </p:nvSpPr>
          <p:spPr bwMode="auto">
            <a:xfrm>
              <a:off x="4776788" y="1976438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Oval 19"/>
            <p:cNvSpPr>
              <a:spLocks noChangeArrowheads="1"/>
            </p:cNvSpPr>
            <p:nvPr/>
          </p:nvSpPr>
          <p:spPr bwMode="auto">
            <a:xfrm>
              <a:off x="4445000" y="2438400"/>
              <a:ext cx="93663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Oval 20"/>
            <p:cNvSpPr>
              <a:spLocks noChangeArrowheads="1"/>
            </p:cNvSpPr>
            <p:nvPr/>
          </p:nvSpPr>
          <p:spPr bwMode="auto">
            <a:xfrm>
              <a:off x="4538663" y="2532063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Oval 21"/>
            <p:cNvSpPr>
              <a:spLocks noChangeArrowheads="1"/>
            </p:cNvSpPr>
            <p:nvPr/>
          </p:nvSpPr>
          <p:spPr bwMode="auto">
            <a:xfrm>
              <a:off x="4683125" y="1787525"/>
              <a:ext cx="93663" cy="9525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Oval 22"/>
            <p:cNvSpPr>
              <a:spLocks noChangeArrowheads="1"/>
            </p:cNvSpPr>
            <p:nvPr/>
          </p:nvSpPr>
          <p:spPr bwMode="auto">
            <a:xfrm>
              <a:off x="4776788" y="1600200"/>
              <a:ext cx="92075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Oval 23"/>
            <p:cNvSpPr>
              <a:spLocks noChangeArrowheads="1"/>
            </p:cNvSpPr>
            <p:nvPr/>
          </p:nvSpPr>
          <p:spPr bwMode="auto">
            <a:xfrm>
              <a:off x="3475038" y="2814638"/>
              <a:ext cx="93662" cy="9525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Oval 24"/>
            <p:cNvSpPr>
              <a:spLocks noChangeArrowheads="1"/>
            </p:cNvSpPr>
            <p:nvPr/>
          </p:nvSpPr>
          <p:spPr bwMode="auto">
            <a:xfrm>
              <a:off x="3232150" y="25098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Oval 25"/>
            <p:cNvSpPr>
              <a:spLocks noChangeArrowheads="1"/>
            </p:cNvSpPr>
            <p:nvPr/>
          </p:nvSpPr>
          <p:spPr bwMode="auto">
            <a:xfrm>
              <a:off x="3384550" y="26622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Oval 26"/>
            <p:cNvSpPr>
              <a:spLocks noChangeArrowheads="1"/>
            </p:cNvSpPr>
            <p:nvPr/>
          </p:nvSpPr>
          <p:spPr bwMode="auto">
            <a:xfrm>
              <a:off x="3098800" y="26622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Oval 27"/>
            <p:cNvSpPr>
              <a:spLocks noChangeArrowheads="1"/>
            </p:cNvSpPr>
            <p:nvPr/>
          </p:nvSpPr>
          <p:spPr bwMode="auto">
            <a:xfrm>
              <a:off x="3308350" y="24336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Oval 28"/>
            <p:cNvSpPr>
              <a:spLocks noChangeArrowheads="1"/>
            </p:cNvSpPr>
            <p:nvPr/>
          </p:nvSpPr>
          <p:spPr bwMode="auto">
            <a:xfrm>
              <a:off x="3175000" y="25860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Oval 29"/>
            <p:cNvSpPr>
              <a:spLocks noChangeArrowheads="1"/>
            </p:cNvSpPr>
            <p:nvPr/>
          </p:nvSpPr>
          <p:spPr bwMode="auto">
            <a:xfrm>
              <a:off x="2946400" y="22812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Oval 30"/>
            <p:cNvSpPr>
              <a:spLocks noChangeArrowheads="1"/>
            </p:cNvSpPr>
            <p:nvPr/>
          </p:nvSpPr>
          <p:spPr bwMode="auto">
            <a:xfrm>
              <a:off x="3022600" y="22812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Oval 31"/>
            <p:cNvSpPr>
              <a:spLocks noChangeArrowheads="1"/>
            </p:cNvSpPr>
            <p:nvPr/>
          </p:nvSpPr>
          <p:spPr bwMode="auto">
            <a:xfrm>
              <a:off x="3308350" y="25098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Oval 32"/>
            <p:cNvSpPr>
              <a:spLocks noChangeArrowheads="1"/>
            </p:cNvSpPr>
            <p:nvPr/>
          </p:nvSpPr>
          <p:spPr bwMode="auto">
            <a:xfrm>
              <a:off x="3175000" y="26622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Oval 33"/>
            <p:cNvSpPr>
              <a:spLocks noChangeArrowheads="1"/>
            </p:cNvSpPr>
            <p:nvPr/>
          </p:nvSpPr>
          <p:spPr bwMode="auto">
            <a:xfrm>
              <a:off x="3384550" y="24336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Oval 34"/>
            <p:cNvSpPr>
              <a:spLocks noChangeArrowheads="1"/>
            </p:cNvSpPr>
            <p:nvPr/>
          </p:nvSpPr>
          <p:spPr bwMode="auto">
            <a:xfrm>
              <a:off x="3251200" y="25860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Oval 35"/>
            <p:cNvSpPr>
              <a:spLocks noChangeArrowheads="1"/>
            </p:cNvSpPr>
            <p:nvPr/>
          </p:nvSpPr>
          <p:spPr bwMode="auto">
            <a:xfrm>
              <a:off x="4648200" y="19716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Oval 36"/>
            <p:cNvSpPr>
              <a:spLocks noChangeArrowheads="1"/>
            </p:cNvSpPr>
            <p:nvPr/>
          </p:nvSpPr>
          <p:spPr bwMode="auto">
            <a:xfrm>
              <a:off x="4267200" y="1600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Oval 37"/>
            <p:cNvSpPr>
              <a:spLocks noChangeArrowheads="1"/>
            </p:cNvSpPr>
            <p:nvPr/>
          </p:nvSpPr>
          <p:spPr bwMode="auto">
            <a:xfrm>
              <a:off x="4419600" y="17526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Oval 38"/>
            <p:cNvSpPr>
              <a:spLocks noChangeArrowheads="1"/>
            </p:cNvSpPr>
            <p:nvPr/>
          </p:nvSpPr>
          <p:spPr bwMode="auto">
            <a:xfrm>
              <a:off x="4343400" y="17526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Oval 39"/>
            <p:cNvSpPr>
              <a:spLocks noChangeArrowheads="1"/>
            </p:cNvSpPr>
            <p:nvPr/>
          </p:nvSpPr>
          <p:spPr bwMode="auto">
            <a:xfrm>
              <a:off x="4724400" y="1895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Oval 40"/>
            <p:cNvSpPr>
              <a:spLocks noChangeArrowheads="1"/>
            </p:cNvSpPr>
            <p:nvPr/>
          </p:nvSpPr>
          <p:spPr bwMode="auto">
            <a:xfrm>
              <a:off x="4876800" y="20478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Oval 41"/>
            <p:cNvSpPr>
              <a:spLocks noChangeArrowheads="1"/>
            </p:cNvSpPr>
            <p:nvPr/>
          </p:nvSpPr>
          <p:spPr bwMode="auto">
            <a:xfrm>
              <a:off x="4419600" y="16764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Oval 42"/>
            <p:cNvSpPr>
              <a:spLocks noChangeArrowheads="1"/>
            </p:cNvSpPr>
            <p:nvPr/>
          </p:nvSpPr>
          <p:spPr bwMode="auto">
            <a:xfrm>
              <a:off x="3460750" y="28146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Oval 43"/>
            <p:cNvSpPr>
              <a:spLocks noChangeArrowheads="1"/>
            </p:cNvSpPr>
            <p:nvPr/>
          </p:nvSpPr>
          <p:spPr bwMode="auto">
            <a:xfrm>
              <a:off x="3022600" y="26622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Oval 44"/>
            <p:cNvSpPr>
              <a:spLocks noChangeArrowheads="1"/>
            </p:cNvSpPr>
            <p:nvPr/>
          </p:nvSpPr>
          <p:spPr bwMode="auto">
            <a:xfrm>
              <a:off x="3168650" y="2824163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Oval 45"/>
            <p:cNvSpPr>
              <a:spLocks noChangeArrowheads="1"/>
            </p:cNvSpPr>
            <p:nvPr/>
          </p:nvSpPr>
          <p:spPr bwMode="auto">
            <a:xfrm>
              <a:off x="3321050" y="2976563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Oval 46"/>
            <p:cNvSpPr>
              <a:spLocks noChangeArrowheads="1"/>
            </p:cNvSpPr>
            <p:nvPr/>
          </p:nvSpPr>
          <p:spPr bwMode="auto">
            <a:xfrm>
              <a:off x="4572000" y="1895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Oval 47"/>
            <p:cNvSpPr>
              <a:spLocks noChangeArrowheads="1"/>
            </p:cNvSpPr>
            <p:nvPr/>
          </p:nvSpPr>
          <p:spPr bwMode="auto">
            <a:xfrm>
              <a:off x="3536950" y="27384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Oval 48"/>
            <p:cNvSpPr>
              <a:spLocks noChangeArrowheads="1"/>
            </p:cNvSpPr>
            <p:nvPr/>
          </p:nvSpPr>
          <p:spPr bwMode="auto">
            <a:xfrm>
              <a:off x="3098800" y="25860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Oval 49"/>
            <p:cNvSpPr>
              <a:spLocks noChangeArrowheads="1"/>
            </p:cNvSpPr>
            <p:nvPr/>
          </p:nvSpPr>
          <p:spPr bwMode="auto">
            <a:xfrm>
              <a:off x="3251200" y="27384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Oval 50"/>
            <p:cNvSpPr>
              <a:spLocks noChangeArrowheads="1"/>
            </p:cNvSpPr>
            <p:nvPr/>
          </p:nvSpPr>
          <p:spPr bwMode="auto">
            <a:xfrm>
              <a:off x="3397250" y="2900363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Oval 51"/>
            <p:cNvSpPr>
              <a:spLocks noChangeArrowheads="1"/>
            </p:cNvSpPr>
            <p:nvPr/>
          </p:nvSpPr>
          <p:spPr bwMode="auto">
            <a:xfrm>
              <a:off x="4572000" y="17430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Oval 52"/>
            <p:cNvSpPr>
              <a:spLocks noChangeArrowheads="1"/>
            </p:cNvSpPr>
            <p:nvPr/>
          </p:nvSpPr>
          <p:spPr bwMode="auto">
            <a:xfrm>
              <a:off x="2946400" y="25098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Oval 53"/>
            <p:cNvSpPr>
              <a:spLocks noChangeArrowheads="1"/>
            </p:cNvSpPr>
            <p:nvPr/>
          </p:nvSpPr>
          <p:spPr bwMode="auto">
            <a:xfrm>
              <a:off x="3098800" y="26622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Oval 54"/>
            <p:cNvSpPr>
              <a:spLocks noChangeArrowheads="1"/>
            </p:cNvSpPr>
            <p:nvPr/>
          </p:nvSpPr>
          <p:spPr bwMode="auto">
            <a:xfrm>
              <a:off x="3244850" y="2824163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Oval 55"/>
            <p:cNvSpPr>
              <a:spLocks noChangeArrowheads="1"/>
            </p:cNvSpPr>
            <p:nvPr/>
          </p:nvSpPr>
          <p:spPr bwMode="auto">
            <a:xfrm>
              <a:off x="3397250" y="2976563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Oval 56"/>
            <p:cNvSpPr>
              <a:spLocks noChangeArrowheads="1"/>
            </p:cNvSpPr>
            <p:nvPr/>
          </p:nvSpPr>
          <p:spPr bwMode="auto">
            <a:xfrm>
              <a:off x="4648200" y="1895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Oval 57"/>
            <p:cNvSpPr>
              <a:spLocks noChangeArrowheads="1"/>
            </p:cNvSpPr>
            <p:nvPr/>
          </p:nvSpPr>
          <p:spPr bwMode="auto">
            <a:xfrm>
              <a:off x="3613150" y="27384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Oval 58"/>
            <p:cNvSpPr>
              <a:spLocks noChangeArrowheads="1"/>
            </p:cNvSpPr>
            <p:nvPr/>
          </p:nvSpPr>
          <p:spPr bwMode="auto">
            <a:xfrm>
              <a:off x="3175000" y="25860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Oval 59"/>
            <p:cNvSpPr>
              <a:spLocks noChangeArrowheads="1"/>
            </p:cNvSpPr>
            <p:nvPr/>
          </p:nvSpPr>
          <p:spPr bwMode="auto">
            <a:xfrm>
              <a:off x="3327400" y="2738438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Oval 60"/>
            <p:cNvSpPr>
              <a:spLocks noChangeArrowheads="1"/>
            </p:cNvSpPr>
            <p:nvPr/>
          </p:nvSpPr>
          <p:spPr bwMode="auto">
            <a:xfrm>
              <a:off x="3473450" y="2900363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Oval 61"/>
            <p:cNvSpPr>
              <a:spLocks noChangeArrowheads="1"/>
            </p:cNvSpPr>
            <p:nvPr/>
          </p:nvSpPr>
          <p:spPr bwMode="auto">
            <a:xfrm>
              <a:off x="4648200" y="17430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Oval 62"/>
            <p:cNvSpPr>
              <a:spLocks noChangeArrowheads="1"/>
            </p:cNvSpPr>
            <p:nvPr/>
          </p:nvSpPr>
          <p:spPr bwMode="auto">
            <a:xfrm>
              <a:off x="4724400" y="19716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Oval 63"/>
            <p:cNvSpPr>
              <a:spLocks noChangeArrowheads="1"/>
            </p:cNvSpPr>
            <p:nvPr/>
          </p:nvSpPr>
          <p:spPr bwMode="auto">
            <a:xfrm>
              <a:off x="4343400" y="1600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Oval 64"/>
            <p:cNvSpPr>
              <a:spLocks noChangeArrowheads="1"/>
            </p:cNvSpPr>
            <p:nvPr/>
          </p:nvSpPr>
          <p:spPr bwMode="auto">
            <a:xfrm>
              <a:off x="4419600" y="17526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Oval 65"/>
            <p:cNvSpPr>
              <a:spLocks noChangeArrowheads="1"/>
            </p:cNvSpPr>
            <p:nvPr/>
          </p:nvSpPr>
          <p:spPr bwMode="auto">
            <a:xfrm>
              <a:off x="4953000" y="20478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Oval 66"/>
            <p:cNvSpPr>
              <a:spLocks noChangeArrowheads="1"/>
            </p:cNvSpPr>
            <p:nvPr/>
          </p:nvSpPr>
          <p:spPr bwMode="auto">
            <a:xfrm>
              <a:off x="4495800" y="16764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Line 67"/>
            <p:cNvSpPr>
              <a:spLocks noChangeShapeType="1"/>
            </p:cNvSpPr>
            <p:nvPr/>
          </p:nvSpPr>
          <p:spPr bwMode="auto">
            <a:xfrm>
              <a:off x="2286000" y="1267824"/>
              <a:ext cx="0" cy="23897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Line 68"/>
            <p:cNvSpPr>
              <a:spLocks noChangeShapeType="1"/>
            </p:cNvSpPr>
            <p:nvPr/>
          </p:nvSpPr>
          <p:spPr bwMode="auto">
            <a:xfrm>
              <a:off x="2286000" y="3657600"/>
              <a:ext cx="381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Text Box 69"/>
            <p:cNvSpPr txBox="1">
              <a:spLocks noChangeArrowheads="1"/>
            </p:cNvSpPr>
            <p:nvPr/>
          </p:nvSpPr>
          <p:spPr bwMode="auto">
            <a:xfrm>
              <a:off x="6080125" y="3668713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316" name="Text Box 70"/>
            <p:cNvSpPr txBox="1">
              <a:spLocks noChangeArrowheads="1"/>
            </p:cNvSpPr>
            <p:nvPr/>
          </p:nvSpPr>
          <p:spPr bwMode="auto">
            <a:xfrm>
              <a:off x="1828800" y="1676400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317" name="Oval 71"/>
            <p:cNvSpPr>
              <a:spLocks noChangeArrowheads="1"/>
            </p:cNvSpPr>
            <p:nvPr/>
          </p:nvSpPr>
          <p:spPr bwMode="auto">
            <a:xfrm>
              <a:off x="4530725" y="2187575"/>
              <a:ext cx="93663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Oval 72"/>
            <p:cNvSpPr>
              <a:spLocks noChangeArrowheads="1"/>
            </p:cNvSpPr>
            <p:nvPr/>
          </p:nvSpPr>
          <p:spPr bwMode="auto">
            <a:xfrm>
              <a:off x="4438650" y="2281238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Oval 73"/>
            <p:cNvSpPr>
              <a:spLocks noChangeArrowheads="1"/>
            </p:cNvSpPr>
            <p:nvPr/>
          </p:nvSpPr>
          <p:spPr bwMode="auto">
            <a:xfrm>
              <a:off x="4090988" y="1757363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Oval 74"/>
            <p:cNvSpPr>
              <a:spLocks noChangeArrowheads="1"/>
            </p:cNvSpPr>
            <p:nvPr/>
          </p:nvSpPr>
          <p:spPr bwMode="auto">
            <a:xfrm>
              <a:off x="4530725" y="2092325"/>
              <a:ext cx="93663" cy="9525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Oval 75"/>
            <p:cNvSpPr>
              <a:spLocks noChangeArrowheads="1"/>
            </p:cNvSpPr>
            <p:nvPr/>
          </p:nvSpPr>
          <p:spPr bwMode="auto">
            <a:xfrm>
              <a:off x="4624388" y="1905000"/>
              <a:ext cx="92075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Oval 76"/>
            <p:cNvSpPr>
              <a:spLocks noChangeArrowheads="1"/>
            </p:cNvSpPr>
            <p:nvPr/>
          </p:nvSpPr>
          <p:spPr bwMode="auto">
            <a:xfrm>
              <a:off x="4495800" y="2276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Oval 77"/>
            <p:cNvSpPr>
              <a:spLocks noChangeArrowheads="1"/>
            </p:cNvSpPr>
            <p:nvPr/>
          </p:nvSpPr>
          <p:spPr bwMode="auto">
            <a:xfrm>
              <a:off x="4114800" y="19050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Oval 78"/>
            <p:cNvSpPr>
              <a:spLocks noChangeArrowheads="1"/>
            </p:cNvSpPr>
            <p:nvPr/>
          </p:nvSpPr>
          <p:spPr bwMode="auto">
            <a:xfrm>
              <a:off x="4267200" y="20574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Oval 79"/>
            <p:cNvSpPr>
              <a:spLocks noChangeArrowheads="1"/>
            </p:cNvSpPr>
            <p:nvPr/>
          </p:nvSpPr>
          <p:spPr bwMode="auto">
            <a:xfrm>
              <a:off x="4191000" y="20574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Oval 80"/>
            <p:cNvSpPr>
              <a:spLocks noChangeArrowheads="1"/>
            </p:cNvSpPr>
            <p:nvPr/>
          </p:nvSpPr>
          <p:spPr bwMode="auto">
            <a:xfrm>
              <a:off x="4038600" y="16764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Oval 81"/>
            <p:cNvSpPr>
              <a:spLocks noChangeArrowheads="1"/>
            </p:cNvSpPr>
            <p:nvPr/>
          </p:nvSpPr>
          <p:spPr bwMode="auto">
            <a:xfrm>
              <a:off x="4191000" y="18288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Oval 82"/>
            <p:cNvSpPr>
              <a:spLocks noChangeArrowheads="1"/>
            </p:cNvSpPr>
            <p:nvPr/>
          </p:nvSpPr>
          <p:spPr bwMode="auto">
            <a:xfrm>
              <a:off x="4267200" y="1981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Oval 83"/>
            <p:cNvSpPr>
              <a:spLocks noChangeArrowheads="1"/>
            </p:cNvSpPr>
            <p:nvPr/>
          </p:nvSpPr>
          <p:spPr bwMode="auto">
            <a:xfrm>
              <a:off x="4419600" y="22002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Oval 84"/>
            <p:cNvSpPr>
              <a:spLocks noChangeArrowheads="1"/>
            </p:cNvSpPr>
            <p:nvPr/>
          </p:nvSpPr>
          <p:spPr bwMode="auto">
            <a:xfrm>
              <a:off x="4419600" y="20478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Oval 85"/>
            <p:cNvSpPr>
              <a:spLocks noChangeArrowheads="1"/>
            </p:cNvSpPr>
            <p:nvPr/>
          </p:nvSpPr>
          <p:spPr bwMode="auto">
            <a:xfrm>
              <a:off x="4495800" y="22002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Oval 86"/>
            <p:cNvSpPr>
              <a:spLocks noChangeArrowheads="1"/>
            </p:cNvSpPr>
            <p:nvPr/>
          </p:nvSpPr>
          <p:spPr bwMode="auto">
            <a:xfrm>
              <a:off x="4495800" y="20478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Oval 87"/>
            <p:cNvSpPr>
              <a:spLocks noChangeArrowheads="1"/>
            </p:cNvSpPr>
            <p:nvPr/>
          </p:nvSpPr>
          <p:spPr bwMode="auto">
            <a:xfrm>
              <a:off x="4038600" y="17526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Oval 88"/>
            <p:cNvSpPr>
              <a:spLocks noChangeArrowheads="1"/>
            </p:cNvSpPr>
            <p:nvPr/>
          </p:nvSpPr>
          <p:spPr bwMode="auto">
            <a:xfrm>
              <a:off x="4191000" y="19050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Oval 89"/>
            <p:cNvSpPr>
              <a:spLocks noChangeArrowheads="1"/>
            </p:cNvSpPr>
            <p:nvPr/>
          </p:nvSpPr>
          <p:spPr bwMode="auto">
            <a:xfrm>
              <a:off x="4267200" y="20574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Oval 90"/>
            <p:cNvSpPr>
              <a:spLocks noChangeArrowheads="1"/>
            </p:cNvSpPr>
            <p:nvPr/>
          </p:nvSpPr>
          <p:spPr bwMode="auto">
            <a:xfrm>
              <a:off x="4267200" y="18288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Oval 91"/>
            <p:cNvSpPr>
              <a:spLocks noChangeArrowheads="1"/>
            </p:cNvSpPr>
            <p:nvPr/>
          </p:nvSpPr>
          <p:spPr bwMode="auto">
            <a:xfrm>
              <a:off x="4343400" y="1981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92"/>
            <p:cNvSpPr>
              <a:spLocks noChangeArrowheads="1"/>
            </p:cNvSpPr>
            <p:nvPr/>
          </p:nvSpPr>
          <p:spPr bwMode="auto">
            <a:xfrm>
              <a:off x="4800600" y="21240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Oval 93"/>
            <p:cNvSpPr>
              <a:spLocks noChangeArrowheads="1"/>
            </p:cNvSpPr>
            <p:nvPr/>
          </p:nvSpPr>
          <p:spPr bwMode="auto">
            <a:xfrm>
              <a:off x="4953000" y="2276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Oval 94"/>
            <p:cNvSpPr>
              <a:spLocks noChangeArrowheads="1"/>
            </p:cNvSpPr>
            <p:nvPr/>
          </p:nvSpPr>
          <p:spPr bwMode="auto">
            <a:xfrm>
              <a:off x="4876800" y="2276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Oval 95"/>
            <p:cNvSpPr>
              <a:spLocks noChangeArrowheads="1"/>
            </p:cNvSpPr>
            <p:nvPr/>
          </p:nvSpPr>
          <p:spPr bwMode="auto">
            <a:xfrm>
              <a:off x="4953000" y="22002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Oval 96"/>
            <p:cNvSpPr>
              <a:spLocks noChangeArrowheads="1"/>
            </p:cNvSpPr>
            <p:nvPr/>
          </p:nvSpPr>
          <p:spPr bwMode="auto">
            <a:xfrm>
              <a:off x="4876800" y="21240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Oval 97"/>
            <p:cNvSpPr>
              <a:spLocks noChangeArrowheads="1"/>
            </p:cNvSpPr>
            <p:nvPr/>
          </p:nvSpPr>
          <p:spPr bwMode="auto">
            <a:xfrm>
              <a:off x="4953000" y="2276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Oval 98"/>
            <p:cNvSpPr>
              <a:spLocks noChangeArrowheads="1"/>
            </p:cNvSpPr>
            <p:nvPr/>
          </p:nvSpPr>
          <p:spPr bwMode="auto">
            <a:xfrm>
              <a:off x="5029200" y="22002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Oval 99"/>
            <p:cNvSpPr>
              <a:spLocks noChangeArrowheads="1"/>
            </p:cNvSpPr>
            <p:nvPr/>
          </p:nvSpPr>
          <p:spPr bwMode="auto">
            <a:xfrm>
              <a:off x="4624388" y="2281238"/>
              <a:ext cx="92075" cy="9366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Oval 100"/>
            <p:cNvSpPr>
              <a:spLocks noChangeArrowheads="1"/>
            </p:cNvSpPr>
            <p:nvPr/>
          </p:nvSpPr>
          <p:spPr bwMode="auto">
            <a:xfrm>
              <a:off x="3886200" y="1981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Oval 101"/>
            <p:cNvSpPr>
              <a:spLocks noChangeArrowheads="1"/>
            </p:cNvSpPr>
            <p:nvPr/>
          </p:nvSpPr>
          <p:spPr bwMode="auto">
            <a:xfrm>
              <a:off x="4038600" y="21336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Oval 102"/>
            <p:cNvSpPr>
              <a:spLocks noChangeArrowheads="1"/>
            </p:cNvSpPr>
            <p:nvPr/>
          </p:nvSpPr>
          <p:spPr bwMode="auto">
            <a:xfrm>
              <a:off x="3962400" y="21336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Oval 103"/>
            <p:cNvSpPr>
              <a:spLocks noChangeArrowheads="1"/>
            </p:cNvSpPr>
            <p:nvPr/>
          </p:nvSpPr>
          <p:spPr bwMode="auto">
            <a:xfrm>
              <a:off x="4572000" y="22002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Oval 104"/>
            <p:cNvSpPr>
              <a:spLocks noChangeArrowheads="1"/>
            </p:cNvSpPr>
            <p:nvPr/>
          </p:nvSpPr>
          <p:spPr bwMode="auto">
            <a:xfrm>
              <a:off x="4724400" y="23526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Oval 105"/>
            <p:cNvSpPr>
              <a:spLocks noChangeArrowheads="1"/>
            </p:cNvSpPr>
            <p:nvPr/>
          </p:nvSpPr>
          <p:spPr bwMode="auto">
            <a:xfrm>
              <a:off x="4038600" y="20574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Oval 106"/>
            <p:cNvSpPr>
              <a:spLocks noChangeArrowheads="1"/>
            </p:cNvSpPr>
            <p:nvPr/>
          </p:nvSpPr>
          <p:spPr bwMode="auto">
            <a:xfrm>
              <a:off x="4572000" y="2276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Oval 107"/>
            <p:cNvSpPr>
              <a:spLocks noChangeArrowheads="1"/>
            </p:cNvSpPr>
            <p:nvPr/>
          </p:nvSpPr>
          <p:spPr bwMode="auto">
            <a:xfrm>
              <a:off x="3962400" y="1981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Oval 108"/>
            <p:cNvSpPr>
              <a:spLocks noChangeArrowheads="1"/>
            </p:cNvSpPr>
            <p:nvPr/>
          </p:nvSpPr>
          <p:spPr bwMode="auto">
            <a:xfrm>
              <a:off x="4038600" y="21336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Oval 109"/>
            <p:cNvSpPr>
              <a:spLocks noChangeArrowheads="1"/>
            </p:cNvSpPr>
            <p:nvPr/>
          </p:nvSpPr>
          <p:spPr bwMode="auto">
            <a:xfrm>
              <a:off x="4800600" y="23526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110"/>
            <p:cNvSpPr>
              <a:spLocks noChangeArrowheads="1"/>
            </p:cNvSpPr>
            <p:nvPr/>
          </p:nvSpPr>
          <p:spPr bwMode="auto">
            <a:xfrm>
              <a:off x="4114800" y="20574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Oval 111"/>
            <p:cNvSpPr>
              <a:spLocks noChangeArrowheads="1"/>
            </p:cNvSpPr>
            <p:nvPr/>
          </p:nvSpPr>
          <p:spPr bwMode="auto">
            <a:xfrm>
              <a:off x="4302125" y="2416175"/>
              <a:ext cx="93663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Oval 112"/>
            <p:cNvSpPr>
              <a:spLocks noChangeArrowheads="1"/>
            </p:cNvSpPr>
            <p:nvPr/>
          </p:nvSpPr>
          <p:spPr bwMode="auto">
            <a:xfrm>
              <a:off x="4302125" y="2320925"/>
              <a:ext cx="93663" cy="9525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Oval 113"/>
            <p:cNvSpPr>
              <a:spLocks noChangeArrowheads="1"/>
            </p:cNvSpPr>
            <p:nvPr/>
          </p:nvSpPr>
          <p:spPr bwMode="auto">
            <a:xfrm>
              <a:off x="4395788" y="2133600"/>
              <a:ext cx="92075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Oval 114"/>
            <p:cNvSpPr>
              <a:spLocks noChangeArrowheads="1"/>
            </p:cNvSpPr>
            <p:nvPr/>
          </p:nvSpPr>
          <p:spPr bwMode="auto">
            <a:xfrm>
              <a:off x="4343400" y="24288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Oval 115"/>
            <p:cNvSpPr>
              <a:spLocks noChangeArrowheads="1"/>
            </p:cNvSpPr>
            <p:nvPr/>
          </p:nvSpPr>
          <p:spPr bwMode="auto">
            <a:xfrm>
              <a:off x="4191000" y="24288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Oval 116"/>
            <p:cNvSpPr>
              <a:spLocks noChangeArrowheads="1"/>
            </p:cNvSpPr>
            <p:nvPr/>
          </p:nvSpPr>
          <p:spPr bwMode="auto">
            <a:xfrm>
              <a:off x="4191000" y="2276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Oval 117"/>
            <p:cNvSpPr>
              <a:spLocks noChangeArrowheads="1"/>
            </p:cNvSpPr>
            <p:nvPr/>
          </p:nvSpPr>
          <p:spPr bwMode="auto">
            <a:xfrm>
              <a:off x="4267200" y="24288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Oval 118"/>
            <p:cNvSpPr>
              <a:spLocks noChangeArrowheads="1"/>
            </p:cNvSpPr>
            <p:nvPr/>
          </p:nvSpPr>
          <p:spPr bwMode="auto">
            <a:xfrm>
              <a:off x="4267200" y="2276475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Oval 119"/>
            <p:cNvSpPr>
              <a:spLocks noChangeArrowheads="1"/>
            </p:cNvSpPr>
            <p:nvPr/>
          </p:nvSpPr>
          <p:spPr bwMode="auto">
            <a:xfrm>
              <a:off x="4114800" y="22098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Oval 120"/>
            <p:cNvSpPr>
              <a:spLocks noChangeArrowheads="1"/>
            </p:cNvSpPr>
            <p:nvPr/>
          </p:nvSpPr>
          <p:spPr bwMode="auto">
            <a:xfrm>
              <a:off x="4243388" y="2438400"/>
              <a:ext cx="92075" cy="93663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Oval 121"/>
            <p:cNvSpPr>
              <a:spLocks noChangeArrowheads="1"/>
            </p:cNvSpPr>
            <p:nvPr/>
          </p:nvSpPr>
          <p:spPr bwMode="auto">
            <a:xfrm>
              <a:off x="3886200" y="22098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Oval 122"/>
            <p:cNvSpPr>
              <a:spLocks noChangeArrowheads="1"/>
            </p:cNvSpPr>
            <p:nvPr/>
          </p:nvSpPr>
          <p:spPr bwMode="auto">
            <a:xfrm>
              <a:off x="4038600" y="2362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Oval 123"/>
            <p:cNvSpPr>
              <a:spLocks noChangeArrowheads="1"/>
            </p:cNvSpPr>
            <p:nvPr/>
          </p:nvSpPr>
          <p:spPr bwMode="auto">
            <a:xfrm>
              <a:off x="3962400" y="2362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Oval 124"/>
            <p:cNvSpPr>
              <a:spLocks noChangeArrowheads="1"/>
            </p:cNvSpPr>
            <p:nvPr/>
          </p:nvSpPr>
          <p:spPr bwMode="auto">
            <a:xfrm>
              <a:off x="4038600" y="22860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Oval 125"/>
            <p:cNvSpPr>
              <a:spLocks noChangeArrowheads="1"/>
            </p:cNvSpPr>
            <p:nvPr/>
          </p:nvSpPr>
          <p:spPr bwMode="auto">
            <a:xfrm>
              <a:off x="3962400" y="22098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Oval 126"/>
            <p:cNvSpPr>
              <a:spLocks noChangeArrowheads="1"/>
            </p:cNvSpPr>
            <p:nvPr/>
          </p:nvSpPr>
          <p:spPr bwMode="auto">
            <a:xfrm>
              <a:off x="4038600" y="2362200"/>
              <a:ext cx="76200" cy="76200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3053525" y="3813258"/>
            <a:ext cx="2314575" cy="93663"/>
            <a:chOff x="2895600" y="3514725"/>
            <a:chExt cx="2314575" cy="93663"/>
          </a:xfrm>
        </p:grpSpPr>
        <p:sp>
          <p:nvSpPr>
            <p:cNvPr id="396" name="Oval 127"/>
            <p:cNvSpPr>
              <a:spLocks noChangeArrowheads="1"/>
            </p:cNvSpPr>
            <p:nvPr/>
          </p:nvSpPr>
          <p:spPr bwMode="auto">
            <a:xfrm>
              <a:off x="4814888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Oval 128"/>
            <p:cNvSpPr>
              <a:spLocks noChangeArrowheads="1"/>
            </p:cNvSpPr>
            <p:nvPr/>
          </p:nvSpPr>
          <p:spPr bwMode="auto">
            <a:xfrm>
              <a:off x="5021263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Oval 129"/>
            <p:cNvSpPr>
              <a:spLocks noChangeArrowheads="1"/>
            </p:cNvSpPr>
            <p:nvPr/>
          </p:nvSpPr>
          <p:spPr bwMode="auto">
            <a:xfrm>
              <a:off x="449580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Oval 130"/>
            <p:cNvSpPr>
              <a:spLocks noChangeArrowheads="1"/>
            </p:cNvSpPr>
            <p:nvPr/>
          </p:nvSpPr>
          <p:spPr bwMode="auto">
            <a:xfrm>
              <a:off x="4702175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Oval 131"/>
            <p:cNvSpPr>
              <a:spLocks noChangeArrowheads="1"/>
            </p:cNvSpPr>
            <p:nvPr/>
          </p:nvSpPr>
          <p:spPr bwMode="auto">
            <a:xfrm>
              <a:off x="4910138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Oval 132"/>
            <p:cNvSpPr>
              <a:spLocks noChangeArrowheads="1"/>
            </p:cNvSpPr>
            <p:nvPr/>
          </p:nvSpPr>
          <p:spPr bwMode="auto">
            <a:xfrm>
              <a:off x="511810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Oval 133"/>
            <p:cNvSpPr>
              <a:spLocks noChangeArrowheads="1"/>
            </p:cNvSpPr>
            <p:nvPr/>
          </p:nvSpPr>
          <p:spPr bwMode="auto">
            <a:xfrm>
              <a:off x="3482975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Oval 134"/>
            <p:cNvSpPr>
              <a:spLocks noChangeArrowheads="1"/>
            </p:cNvSpPr>
            <p:nvPr/>
          </p:nvSpPr>
          <p:spPr bwMode="auto">
            <a:xfrm>
              <a:off x="368935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Oval 135"/>
            <p:cNvSpPr>
              <a:spLocks noChangeArrowheads="1"/>
            </p:cNvSpPr>
            <p:nvPr/>
          </p:nvSpPr>
          <p:spPr bwMode="auto">
            <a:xfrm>
              <a:off x="3157538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Oval 136"/>
            <p:cNvSpPr>
              <a:spLocks noChangeArrowheads="1"/>
            </p:cNvSpPr>
            <p:nvPr/>
          </p:nvSpPr>
          <p:spPr bwMode="auto">
            <a:xfrm>
              <a:off x="3363913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Oval 137"/>
            <p:cNvSpPr>
              <a:spLocks noChangeArrowheads="1"/>
            </p:cNvSpPr>
            <p:nvPr/>
          </p:nvSpPr>
          <p:spPr bwMode="auto">
            <a:xfrm>
              <a:off x="3571875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Oval 138"/>
            <p:cNvSpPr>
              <a:spLocks noChangeArrowheads="1"/>
            </p:cNvSpPr>
            <p:nvPr/>
          </p:nvSpPr>
          <p:spPr bwMode="auto">
            <a:xfrm>
              <a:off x="377825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Oval 139"/>
            <p:cNvSpPr>
              <a:spLocks noChangeArrowheads="1"/>
            </p:cNvSpPr>
            <p:nvPr/>
          </p:nvSpPr>
          <p:spPr bwMode="auto">
            <a:xfrm>
              <a:off x="3986213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Oval 140"/>
            <p:cNvSpPr>
              <a:spLocks noChangeArrowheads="1"/>
            </p:cNvSpPr>
            <p:nvPr/>
          </p:nvSpPr>
          <p:spPr bwMode="auto">
            <a:xfrm>
              <a:off x="4192588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Oval 141"/>
            <p:cNvSpPr>
              <a:spLocks noChangeArrowheads="1"/>
            </p:cNvSpPr>
            <p:nvPr/>
          </p:nvSpPr>
          <p:spPr bwMode="auto">
            <a:xfrm>
              <a:off x="440055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Oval 142"/>
            <p:cNvSpPr>
              <a:spLocks noChangeArrowheads="1"/>
            </p:cNvSpPr>
            <p:nvPr/>
          </p:nvSpPr>
          <p:spPr bwMode="auto">
            <a:xfrm>
              <a:off x="4606925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Oval 143"/>
            <p:cNvSpPr>
              <a:spLocks noChangeArrowheads="1"/>
            </p:cNvSpPr>
            <p:nvPr/>
          </p:nvSpPr>
          <p:spPr bwMode="auto">
            <a:xfrm>
              <a:off x="388620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Oval 144"/>
            <p:cNvSpPr>
              <a:spLocks noChangeArrowheads="1"/>
            </p:cNvSpPr>
            <p:nvPr/>
          </p:nvSpPr>
          <p:spPr bwMode="auto">
            <a:xfrm>
              <a:off x="4092575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Oval 145"/>
            <p:cNvSpPr>
              <a:spLocks noChangeArrowheads="1"/>
            </p:cNvSpPr>
            <p:nvPr/>
          </p:nvSpPr>
          <p:spPr bwMode="auto">
            <a:xfrm>
              <a:off x="289560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Oval 146"/>
            <p:cNvSpPr>
              <a:spLocks noChangeArrowheads="1"/>
            </p:cNvSpPr>
            <p:nvPr/>
          </p:nvSpPr>
          <p:spPr bwMode="auto">
            <a:xfrm>
              <a:off x="304800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Oval 147"/>
            <p:cNvSpPr>
              <a:spLocks noChangeArrowheads="1"/>
            </p:cNvSpPr>
            <p:nvPr/>
          </p:nvSpPr>
          <p:spPr bwMode="auto">
            <a:xfrm>
              <a:off x="3276600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Oval 148"/>
            <p:cNvSpPr>
              <a:spLocks noChangeArrowheads="1"/>
            </p:cNvSpPr>
            <p:nvPr/>
          </p:nvSpPr>
          <p:spPr bwMode="auto">
            <a:xfrm>
              <a:off x="4327525" y="3514725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51" name="Group 450"/>
          <p:cNvGrpSpPr/>
          <p:nvPr/>
        </p:nvGrpSpPr>
        <p:grpSpPr>
          <a:xfrm>
            <a:off x="2517452" y="1826422"/>
            <a:ext cx="93663" cy="1692275"/>
            <a:chOff x="2343150" y="1611313"/>
            <a:chExt cx="93663" cy="1692275"/>
          </a:xfrm>
        </p:grpSpPr>
        <p:sp>
          <p:nvSpPr>
            <p:cNvPr id="435" name="Oval 149"/>
            <p:cNvSpPr>
              <a:spLocks noChangeArrowheads="1"/>
            </p:cNvSpPr>
            <p:nvPr/>
          </p:nvSpPr>
          <p:spPr bwMode="auto">
            <a:xfrm rot="16200000">
              <a:off x="2343944" y="1610519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Oval 150"/>
            <p:cNvSpPr>
              <a:spLocks noChangeArrowheads="1"/>
            </p:cNvSpPr>
            <p:nvPr/>
          </p:nvSpPr>
          <p:spPr bwMode="auto">
            <a:xfrm rot="16200000">
              <a:off x="2343944" y="2623344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Oval 151"/>
            <p:cNvSpPr>
              <a:spLocks noChangeArrowheads="1"/>
            </p:cNvSpPr>
            <p:nvPr/>
          </p:nvSpPr>
          <p:spPr bwMode="auto">
            <a:xfrm rot="16200000">
              <a:off x="2343944" y="2416969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Oval 152"/>
            <p:cNvSpPr>
              <a:spLocks noChangeArrowheads="1"/>
            </p:cNvSpPr>
            <p:nvPr/>
          </p:nvSpPr>
          <p:spPr bwMode="auto">
            <a:xfrm rot="16200000">
              <a:off x="2343944" y="2948781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Oval 153"/>
            <p:cNvSpPr>
              <a:spLocks noChangeArrowheads="1"/>
            </p:cNvSpPr>
            <p:nvPr/>
          </p:nvSpPr>
          <p:spPr bwMode="auto">
            <a:xfrm rot="16200000">
              <a:off x="2343944" y="2742406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Oval 154"/>
            <p:cNvSpPr>
              <a:spLocks noChangeArrowheads="1"/>
            </p:cNvSpPr>
            <p:nvPr/>
          </p:nvSpPr>
          <p:spPr bwMode="auto">
            <a:xfrm rot="16200000">
              <a:off x="2343944" y="2534444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Oval 155"/>
            <p:cNvSpPr>
              <a:spLocks noChangeArrowheads="1"/>
            </p:cNvSpPr>
            <p:nvPr/>
          </p:nvSpPr>
          <p:spPr bwMode="auto">
            <a:xfrm rot="16200000">
              <a:off x="2343944" y="2328069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Oval 156"/>
            <p:cNvSpPr>
              <a:spLocks noChangeArrowheads="1"/>
            </p:cNvSpPr>
            <p:nvPr/>
          </p:nvSpPr>
          <p:spPr bwMode="auto">
            <a:xfrm rot="16200000">
              <a:off x="2343944" y="2120106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Oval 157"/>
            <p:cNvSpPr>
              <a:spLocks noChangeArrowheads="1"/>
            </p:cNvSpPr>
            <p:nvPr/>
          </p:nvSpPr>
          <p:spPr bwMode="auto">
            <a:xfrm rot="16200000">
              <a:off x="2343944" y="1913731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Oval 158"/>
            <p:cNvSpPr>
              <a:spLocks noChangeArrowheads="1"/>
            </p:cNvSpPr>
            <p:nvPr/>
          </p:nvSpPr>
          <p:spPr bwMode="auto">
            <a:xfrm rot="16200000">
              <a:off x="2343944" y="1705769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Oval 159"/>
            <p:cNvSpPr>
              <a:spLocks noChangeArrowheads="1"/>
            </p:cNvSpPr>
            <p:nvPr/>
          </p:nvSpPr>
          <p:spPr bwMode="auto">
            <a:xfrm rot="16200000">
              <a:off x="2343944" y="2220119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Oval 160"/>
            <p:cNvSpPr>
              <a:spLocks noChangeArrowheads="1"/>
            </p:cNvSpPr>
            <p:nvPr/>
          </p:nvSpPr>
          <p:spPr bwMode="auto">
            <a:xfrm rot="16200000">
              <a:off x="2343944" y="2013744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Oval 161"/>
            <p:cNvSpPr>
              <a:spLocks noChangeArrowheads="1"/>
            </p:cNvSpPr>
            <p:nvPr/>
          </p:nvSpPr>
          <p:spPr bwMode="auto">
            <a:xfrm rot="16200000">
              <a:off x="2343944" y="3210719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Oval 162"/>
            <p:cNvSpPr>
              <a:spLocks noChangeArrowheads="1"/>
            </p:cNvSpPr>
            <p:nvPr/>
          </p:nvSpPr>
          <p:spPr bwMode="auto">
            <a:xfrm rot="16200000">
              <a:off x="2343944" y="3058319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Oval 163"/>
            <p:cNvSpPr>
              <a:spLocks noChangeArrowheads="1"/>
            </p:cNvSpPr>
            <p:nvPr/>
          </p:nvSpPr>
          <p:spPr bwMode="auto">
            <a:xfrm rot="16200000">
              <a:off x="2343944" y="2829719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Oval 164"/>
            <p:cNvSpPr>
              <a:spLocks noChangeArrowheads="1"/>
            </p:cNvSpPr>
            <p:nvPr/>
          </p:nvSpPr>
          <p:spPr bwMode="auto">
            <a:xfrm rot="16200000">
              <a:off x="2343944" y="1778794"/>
              <a:ext cx="92075" cy="9366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1279849" y="2689846"/>
            <a:ext cx="5081587" cy="2438400"/>
            <a:chOff x="1211263" y="2438400"/>
            <a:chExt cx="5081587" cy="2438400"/>
          </a:xfrm>
        </p:grpSpPr>
        <p:sp>
          <p:nvSpPr>
            <p:cNvPr id="452" name="Line 166"/>
            <p:cNvSpPr>
              <a:spLocks noChangeShapeType="1"/>
            </p:cNvSpPr>
            <p:nvPr/>
          </p:nvSpPr>
          <p:spPr bwMode="auto">
            <a:xfrm rot="19624695">
              <a:off x="2438400" y="3657600"/>
              <a:ext cx="38100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Line 167"/>
            <p:cNvSpPr>
              <a:spLocks noChangeShapeType="1"/>
            </p:cNvSpPr>
            <p:nvPr/>
          </p:nvSpPr>
          <p:spPr bwMode="auto">
            <a:xfrm rot="19258485">
              <a:off x="2209800" y="3124200"/>
              <a:ext cx="1588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Oval 168"/>
            <p:cNvSpPr>
              <a:spLocks noChangeArrowheads="1"/>
            </p:cNvSpPr>
            <p:nvPr/>
          </p:nvSpPr>
          <p:spPr bwMode="auto">
            <a:xfrm rot="19623982">
              <a:off x="5265738" y="2895600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Oval 169"/>
            <p:cNvSpPr>
              <a:spLocks noChangeArrowheads="1"/>
            </p:cNvSpPr>
            <p:nvPr/>
          </p:nvSpPr>
          <p:spPr bwMode="auto">
            <a:xfrm rot="19623982">
              <a:off x="5438775" y="2782888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Oval 170"/>
            <p:cNvSpPr>
              <a:spLocks noChangeArrowheads="1"/>
            </p:cNvSpPr>
            <p:nvPr/>
          </p:nvSpPr>
          <p:spPr bwMode="auto">
            <a:xfrm rot="19623982">
              <a:off x="4997450" y="3068638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Oval 171"/>
            <p:cNvSpPr>
              <a:spLocks noChangeArrowheads="1"/>
            </p:cNvSpPr>
            <p:nvPr/>
          </p:nvSpPr>
          <p:spPr bwMode="auto">
            <a:xfrm rot="19623982">
              <a:off x="5170488" y="2955925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Oval 172"/>
            <p:cNvSpPr>
              <a:spLocks noChangeArrowheads="1"/>
            </p:cNvSpPr>
            <p:nvPr/>
          </p:nvSpPr>
          <p:spPr bwMode="auto">
            <a:xfrm rot="19623982">
              <a:off x="5345113" y="2843213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Oval 173"/>
            <p:cNvSpPr>
              <a:spLocks noChangeArrowheads="1"/>
            </p:cNvSpPr>
            <p:nvPr/>
          </p:nvSpPr>
          <p:spPr bwMode="auto">
            <a:xfrm rot="19623982">
              <a:off x="5519738" y="2730500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Oval 174"/>
            <p:cNvSpPr>
              <a:spLocks noChangeArrowheads="1"/>
            </p:cNvSpPr>
            <p:nvPr/>
          </p:nvSpPr>
          <p:spPr bwMode="auto">
            <a:xfrm rot="19623982">
              <a:off x="4230688" y="3541713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Oval 175"/>
            <p:cNvSpPr>
              <a:spLocks noChangeArrowheads="1"/>
            </p:cNvSpPr>
            <p:nvPr/>
          </p:nvSpPr>
          <p:spPr bwMode="auto">
            <a:xfrm rot="19623982">
              <a:off x="3956050" y="3717925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Oval 176"/>
            <p:cNvSpPr>
              <a:spLocks noChangeArrowheads="1"/>
            </p:cNvSpPr>
            <p:nvPr/>
          </p:nvSpPr>
          <p:spPr bwMode="auto">
            <a:xfrm rot="19623982">
              <a:off x="4130675" y="3606800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Oval 177"/>
            <p:cNvSpPr>
              <a:spLocks noChangeArrowheads="1"/>
            </p:cNvSpPr>
            <p:nvPr/>
          </p:nvSpPr>
          <p:spPr bwMode="auto">
            <a:xfrm rot="19623982">
              <a:off x="4305300" y="3492500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Oval 178"/>
            <p:cNvSpPr>
              <a:spLocks noChangeArrowheads="1"/>
            </p:cNvSpPr>
            <p:nvPr/>
          </p:nvSpPr>
          <p:spPr bwMode="auto">
            <a:xfrm rot="19623982">
              <a:off x="4743450" y="3233738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Oval 179"/>
            <p:cNvSpPr>
              <a:spLocks noChangeArrowheads="1"/>
            </p:cNvSpPr>
            <p:nvPr/>
          </p:nvSpPr>
          <p:spPr bwMode="auto">
            <a:xfrm rot="19623982">
              <a:off x="4918075" y="3121025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Oval 180"/>
            <p:cNvSpPr>
              <a:spLocks noChangeArrowheads="1"/>
            </p:cNvSpPr>
            <p:nvPr/>
          </p:nvSpPr>
          <p:spPr bwMode="auto">
            <a:xfrm rot="19623982">
              <a:off x="5091113" y="3008313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181"/>
            <p:cNvSpPr>
              <a:spLocks noChangeArrowheads="1"/>
            </p:cNvSpPr>
            <p:nvPr/>
          </p:nvSpPr>
          <p:spPr bwMode="auto">
            <a:xfrm rot="19623982">
              <a:off x="3736975" y="3860800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Oval 182"/>
            <p:cNvSpPr>
              <a:spLocks noChangeArrowheads="1"/>
            </p:cNvSpPr>
            <p:nvPr/>
          </p:nvSpPr>
          <p:spPr bwMode="auto">
            <a:xfrm rot="19623982">
              <a:off x="3865563" y="3778250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Oval 183"/>
            <p:cNvSpPr>
              <a:spLocks noChangeArrowheads="1"/>
            </p:cNvSpPr>
            <p:nvPr/>
          </p:nvSpPr>
          <p:spPr bwMode="auto">
            <a:xfrm rot="19623982">
              <a:off x="4056063" y="3654425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Oval 184"/>
            <p:cNvSpPr>
              <a:spLocks noChangeArrowheads="1"/>
            </p:cNvSpPr>
            <p:nvPr/>
          </p:nvSpPr>
          <p:spPr bwMode="auto">
            <a:xfrm rot="19623982">
              <a:off x="4856163" y="3160713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Oval 185"/>
            <p:cNvSpPr>
              <a:spLocks noChangeArrowheads="1"/>
            </p:cNvSpPr>
            <p:nvPr/>
          </p:nvSpPr>
          <p:spPr bwMode="auto">
            <a:xfrm rot="13928670">
              <a:off x="1624806" y="3047207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186"/>
            <p:cNvSpPr>
              <a:spLocks noChangeArrowheads="1"/>
            </p:cNvSpPr>
            <p:nvPr/>
          </p:nvSpPr>
          <p:spPr bwMode="auto">
            <a:xfrm rot="13928670">
              <a:off x="2247106" y="3845720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Oval 187"/>
            <p:cNvSpPr>
              <a:spLocks noChangeArrowheads="1"/>
            </p:cNvSpPr>
            <p:nvPr/>
          </p:nvSpPr>
          <p:spPr bwMode="auto">
            <a:xfrm rot="13928670">
              <a:off x="2120106" y="3683795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Oval 188"/>
            <p:cNvSpPr>
              <a:spLocks noChangeArrowheads="1"/>
            </p:cNvSpPr>
            <p:nvPr/>
          </p:nvSpPr>
          <p:spPr bwMode="auto">
            <a:xfrm rot="13928670">
              <a:off x="2320131" y="3940970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Oval 189"/>
            <p:cNvSpPr>
              <a:spLocks noChangeArrowheads="1"/>
            </p:cNvSpPr>
            <p:nvPr/>
          </p:nvSpPr>
          <p:spPr bwMode="auto">
            <a:xfrm rot="13928670">
              <a:off x="2191544" y="3775869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Oval 190"/>
            <p:cNvSpPr>
              <a:spLocks noChangeArrowheads="1"/>
            </p:cNvSpPr>
            <p:nvPr/>
          </p:nvSpPr>
          <p:spPr bwMode="auto">
            <a:xfrm rot="13928670">
              <a:off x="2066131" y="3612357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191"/>
            <p:cNvSpPr>
              <a:spLocks noChangeArrowheads="1"/>
            </p:cNvSpPr>
            <p:nvPr/>
          </p:nvSpPr>
          <p:spPr bwMode="auto">
            <a:xfrm rot="13928670">
              <a:off x="1937544" y="3448844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Oval 192"/>
            <p:cNvSpPr>
              <a:spLocks noChangeArrowheads="1"/>
            </p:cNvSpPr>
            <p:nvPr/>
          </p:nvSpPr>
          <p:spPr bwMode="auto">
            <a:xfrm rot="13928670">
              <a:off x="1810544" y="3285331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Oval 193"/>
            <p:cNvSpPr>
              <a:spLocks noChangeArrowheads="1"/>
            </p:cNvSpPr>
            <p:nvPr/>
          </p:nvSpPr>
          <p:spPr bwMode="auto">
            <a:xfrm rot="13928670">
              <a:off x="1683544" y="3121819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194"/>
            <p:cNvSpPr>
              <a:spLocks noChangeArrowheads="1"/>
            </p:cNvSpPr>
            <p:nvPr/>
          </p:nvSpPr>
          <p:spPr bwMode="auto">
            <a:xfrm rot="13928670">
              <a:off x="1999456" y="3528220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Oval 195"/>
            <p:cNvSpPr>
              <a:spLocks noChangeArrowheads="1"/>
            </p:cNvSpPr>
            <p:nvPr/>
          </p:nvSpPr>
          <p:spPr bwMode="auto">
            <a:xfrm rot="13928670">
              <a:off x="1872456" y="3364707"/>
              <a:ext cx="92075" cy="936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Oval 196"/>
            <p:cNvSpPr>
              <a:spLocks noChangeArrowheads="1"/>
            </p:cNvSpPr>
            <p:nvPr/>
          </p:nvSpPr>
          <p:spPr bwMode="auto">
            <a:xfrm rot="13928670">
              <a:off x="1727994" y="3178969"/>
              <a:ext cx="92075" cy="9366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Text Box 197"/>
            <p:cNvSpPr txBox="1">
              <a:spLocks noChangeArrowheads="1"/>
            </p:cNvSpPr>
            <p:nvPr/>
          </p:nvSpPr>
          <p:spPr bwMode="auto">
            <a:xfrm>
              <a:off x="6019800" y="2438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84" name="Text Box 198"/>
            <p:cNvSpPr txBox="1">
              <a:spLocks noChangeArrowheads="1"/>
            </p:cNvSpPr>
            <p:nvPr/>
          </p:nvSpPr>
          <p:spPr bwMode="auto">
            <a:xfrm>
              <a:off x="1211263" y="31242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86" name="TextBox 485"/>
          <p:cNvSpPr txBox="1"/>
          <p:nvPr/>
        </p:nvSpPr>
        <p:spPr>
          <a:xfrm>
            <a:off x="7630808" y="6488668"/>
            <a:ext cx="151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[via Dan Roth]</a:t>
            </a:r>
            <a:endParaRPr lang="en-US" dirty="0"/>
          </a:p>
        </p:txBody>
      </p:sp>
      <p:sp>
        <p:nvSpPr>
          <p:cNvPr id="487" name="TextBox 486"/>
          <p:cNvSpPr txBox="1"/>
          <p:nvPr/>
        </p:nvSpPr>
        <p:spPr>
          <a:xfrm>
            <a:off x="6756019" y="1746478"/>
            <a:ext cx="1877862" cy="2862322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Projection onto axis </a:t>
            </a:r>
            <a:r>
              <a:rPr lang="en-US" sz="2000" i="1" dirty="0" smtClean="0"/>
              <a:t>1</a:t>
            </a:r>
            <a:r>
              <a:rPr lang="en-US" sz="2000" dirty="0" smtClean="0"/>
              <a:t> has maximum variance (and incidentally shows the clustered character of the data)</a:t>
            </a:r>
            <a:endParaRPr lang="en-US" sz="2000" dirty="0"/>
          </a:p>
        </p:txBody>
      </p:sp>
      <p:sp>
        <p:nvSpPr>
          <p:cNvPr id="488" name="TextBox 487"/>
          <p:cNvSpPr txBox="1"/>
          <p:nvPr/>
        </p:nvSpPr>
        <p:spPr>
          <a:xfrm>
            <a:off x="2127670" y="5131661"/>
            <a:ext cx="4117631" cy="1015663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Axis </a:t>
            </a:r>
            <a:r>
              <a:rPr lang="en-US" sz="2000" i="1" dirty="0" smtClean="0"/>
              <a:t>2</a:t>
            </a:r>
            <a:r>
              <a:rPr lang="en-US" sz="2000" dirty="0" smtClean="0"/>
              <a:t> may be able to be eliminated since it accounts for a small amount of the variance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/>
      <p:bldP spid="4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Yale Faces database is 320x243 grayscale</a:t>
            </a:r>
          </a:p>
          <a:p>
            <a:pPr lvl="1"/>
            <a:r>
              <a:rPr lang="en-US" dirty="0" smtClean="0"/>
              <a:t>15 people, 11 pictures per person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4765" y="6488668"/>
            <a:ext cx="517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[http://</a:t>
            </a:r>
            <a:r>
              <a:rPr lang="en-US" dirty="0" err="1" smtClean="0"/>
              <a:t>www.cs.princeton.edu/~cdecoro/eigenfaces</a:t>
            </a:r>
            <a:r>
              <a:rPr lang="en-US" dirty="0" smtClean="0"/>
              <a:t>/]</a:t>
            </a:r>
            <a:endParaRPr lang="en-US" dirty="0"/>
          </a:p>
        </p:txBody>
      </p:sp>
      <p:pic>
        <p:nvPicPr>
          <p:cNvPr id="5" name="Picture 4" descr="recognition_with_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87" y="2734207"/>
            <a:ext cx="4947244" cy="370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pic>
        <p:nvPicPr>
          <p:cNvPr id="4" name="Picture 3" descr="eigenf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58" y="1417638"/>
            <a:ext cx="6502401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of the variation is captured by each principle component?</a:t>
            </a:r>
            <a:endParaRPr lang="en-US" dirty="0"/>
          </a:p>
        </p:txBody>
      </p:sp>
      <p:pic>
        <p:nvPicPr>
          <p:cNvPr id="4" name="Picture 3" descr="varia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904" y="2577161"/>
            <a:ext cx="5504587" cy="412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PS6 due 4/</a:t>
            </a:r>
            <a:r>
              <a:rPr lang="en-US" dirty="0" smtClean="0"/>
              <a:t>30 (that’s today)</a:t>
            </a:r>
          </a:p>
          <a:p>
            <a:r>
              <a:rPr lang="en-US" dirty="0" smtClean="0"/>
              <a:t>Office Hours after class</a:t>
            </a:r>
          </a:p>
          <a:p>
            <a:r>
              <a:rPr lang="en-US" dirty="0" smtClean="0"/>
              <a:t>Final Exam Review on Wednesday (5/2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Office Hours tomorrow moved to Friday</a:t>
            </a:r>
          </a:p>
          <a:p>
            <a:r>
              <a:rPr lang="en-US" dirty="0" smtClean="0"/>
              <a:t>Grades</a:t>
            </a:r>
            <a:endParaRPr lang="en-US" dirty="0" smtClean="0"/>
          </a:p>
          <a:p>
            <a:r>
              <a:rPr lang="en-US" dirty="0" smtClean="0"/>
              <a:t>Final Exam 5/7</a:t>
            </a:r>
          </a:p>
          <a:p>
            <a:r>
              <a:rPr lang="en-US" dirty="0" smtClean="0"/>
              <a:t>Projects due 5/</a:t>
            </a:r>
            <a:r>
              <a:rPr lang="en-US" dirty="0" smtClean="0"/>
              <a:t>9 (guidelines)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PC at a time…</a:t>
            </a:r>
            <a:endParaRPr lang="en-US" dirty="0"/>
          </a:p>
        </p:txBody>
      </p:sp>
      <p:pic>
        <p:nvPicPr>
          <p:cNvPr id="4" name="Picture 3" descr="reconstruction_with_glas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63" y="2323940"/>
            <a:ext cx="5071351" cy="380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Eight PCs at a time</a:t>
            </a:r>
            <a:endParaRPr lang="en-US" dirty="0"/>
          </a:p>
        </p:txBody>
      </p:sp>
      <p:pic>
        <p:nvPicPr>
          <p:cNvPr id="4" name="Picture 3" descr="reconstruction_with_all_by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500" y="2526283"/>
            <a:ext cx="6746562" cy="3030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Excluding Glasses</a:t>
            </a:r>
            <a:endParaRPr lang="en-US" dirty="0"/>
          </a:p>
        </p:txBody>
      </p:sp>
      <p:pic>
        <p:nvPicPr>
          <p:cNvPr id="4" name="Picture 3" descr="reconstruction_with_noglasses_by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4600"/>
            <a:ext cx="6821726" cy="308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Excluding glasses and different lighting</a:t>
            </a:r>
            <a:endParaRPr lang="en-US" dirty="0"/>
          </a:p>
        </p:txBody>
      </p:sp>
      <p:pic>
        <p:nvPicPr>
          <p:cNvPr id="4" name="Picture 3" descr="reconstruction_no_glasses_no_ligh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83" y="2428060"/>
            <a:ext cx="4930218" cy="369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with no glasses and single lighting</a:t>
            </a:r>
            <a:endParaRPr lang="en-US" dirty="0"/>
          </a:p>
        </p:txBody>
      </p:sp>
      <p:pic>
        <p:nvPicPr>
          <p:cNvPr id="4" name="Picture 3" descr="recognition_b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71" y="2385912"/>
            <a:ext cx="6429076" cy="3616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Lighting vs. Expression</a:t>
            </a:r>
            <a:endParaRPr lang="en-US" dirty="0"/>
          </a:p>
        </p:txBody>
      </p:sp>
      <p:pic>
        <p:nvPicPr>
          <p:cNvPr id="4" name="Picture 3" descr="recognition_expre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59" y="4207251"/>
            <a:ext cx="3906227" cy="2197501"/>
          </a:xfrm>
          <a:prstGeom prst="rect">
            <a:avLst/>
          </a:prstGeom>
        </p:spPr>
      </p:pic>
      <p:pic>
        <p:nvPicPr>
          <p:cNvPr id="5" name="Picture 4" descr="recognition_ligh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59" y="2359928"/>
            <a:ext cx="3906227" cy="146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Non-faces</a:t>
            </a:r>
            <a:endParaRPr lang="en-US" dirty="0"/>
          </a:p>
        </p:txBody>
      </p:sp>
      <p:pic>
        <p:nvPicPr>
          <p:cNvPr id="4" name="Picture 3" descr="nonfa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43" y="2662773"/>
            <a:ext cx="65024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means the error is given by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256786" y="1365231"/>
            <a:ext cx="2306533" cy="119598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6468" y="2772902"/>
            <a:ext cx="7988444" cy="340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fine when the input dimensionality is not too big</a:t>
            </a:r>
          </a:p>
          <a:p>
            <a:r>
              <a:rPr lang="en-US" dirty="0" smtClean="0"/>
              <a:t>What about image data?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Σ</a:t>
            </a:r>
            <a:r>
              <a:rPr lang="en-US" dirty="0" smtClean="0"/>
              <a:t>|=</a:t>
            </a:r>
            <a:r>
              <a:rPr lang="en-US" dirty="0" err="1" smtClean="0"/>
              <a:t>d×d</a:t>
            </a:r>
            <a:r>
              <a:rPr lang="en-US" dirty="0" smtClean="0"/>
              <a:t>	Oh no!</a:t>
            </a:r>
          </a:p>
          <a:p>
            <a:r>
              <a:rPr lang="en-US" dirty="0" smtClean="0"/>
              <a:t>Singular Value Decomposition (SVD)!</a:t>
            </a:r>
          </a:p>
          <a:p>
            <a:pPr lvl="1"/>
            <a:r>
              <a:rPr lang="en-US" dirty="0" smtClean="0"/>
              <a:t>Available in </a:t>
            </a:r>
            <a:r>
              <a:rPr lang="en-US" dirty="0" err="1" smtClean="0"/>
              <a:t>Matlab</a:t>
            </a:r>
            <a:r>
              <a:rPr lang="en-US" dirty="0" smtClean="0"/>
              <a:t> (and elsewhere)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9018" y="6488668"/>
            <a:ext cx="183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[Wall et al., 2003]</a:t>
            </a:r>
            <a:endParaRPr lang="en-US" dirty="0"/>
          </a:p>
        </p:txBody>
      </p:sp>
      <p:pic>
        <p:nvPicPr>
          <p:cNvPr id="5" name="Picture 4" descr="SV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40" y="1417638"/>
            <a:ext cx="6388546" cy="3542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5776" y="4960175"/>
            <a:ext cx="1524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</a:t>
            </a:r>
            <a:r>
              <a:rPr lang="en-US" sz="2000" b="1" i="1" dirty="0" smtClean="0"/>
              <a:t>X</a:t>
            </a:r>
            <a:r>
              <a:rPr lang="en-US" sz="2000" dirty="0" smtClean="0"/>
              <a:t>, one row per data instance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425785" y="4953806"/>
            <a:ext cx="1524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US</a:t>
            </a:r>
            <a:r>
              <a:rPr lang="en-US" sz="2000" dirty="0" smtClean="0"/>
              <a:t> provides coordinates of rows of </a:t>
            </a:r>
            <a:r>
              <a:rPr lang="en-US" sz="2000" b="1" i="1" dirty="0" smtClean="0"/>
              <a:t>X</a:t>
            </a:r>
            <a:r>
              <a:rPr lang="en-US" sz="2000" dirty="0" smtClean="0"/>
              <a:t> in PC space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50409" y="4953806"/>
            <a:ext cx="1524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</a:t>
            </a:r>
            <a:r>
              <a:rPr lang="en-US" sz="2000" dirty="0" smtClean="0"/>
              <a:t> is diagonal where </a:t>
            </a:r>
            <a:r>
              <a:rPr lang="en-US" sz="2000" b="1" i="1" dirty="0" smtClean="0"/>
              <a:t>S</a:t>
            </a:r>
            <a:r>
              <a:rPr lang="en-US" sz="2000" b="1" i="1" baseline="-25000" dirty="0" smtClean="0"/>
              <a:t>k</a:t>
            </a:r>
            <a:r>
              <a:rPr lang="en-US" sz="2000" b="1" i="1" baseline="30000" dirty="0" smtClean="0"/>
              <a:t>2</a:t>
            </a:r>
            <a:r>
              <a:rPr lang="en-US" sz="2000" b="1" i="1" dirty="0" smtClean="0"/>
              <a:t> </a:t>
            </a:r>
            <a:r>
              <a:rPr lang="en-US" sz="2000" dirty="0" smtClean="0"/>
              <a:t>is </a:t>
            </a:r>
            <a:r>
              <a:rPr lang="en-US" sz="2000" dirty="0" err="1" smtClean="0"/>
              <a:t>k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largest </a:t>
            </a:r>
            <a:r>
              <a:rPr lang="en-US" sz="2000" dirty="0" err="1" smtClean="0"/>
              <a:t>eigenvalue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93785" y="4953806"/>
            <a:ext cx="181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Rows of </a:t>
            </a:r>
            <a:r>
              <a:rPr lang="en-US" sz="2000" b="1" i="1" dirty="0" smtClean="0"/>
              <a:t>V</a:t>
            </a:r>
            <a:r>
              <a:rPr lang="en-US" sz="2000" i="1" baseline="30000" dirty="0" smtClean="0"/>
              <a:t>T</a:t>
            </a:r>
            <a:r>
              <a:rPr lang="en-US" sz="2000" b="1" i="1" dirty="0" smtClean="0"/>
              <a:t> </a:t>
            </a:r>
            <a:r>
              <a:rPr lang="en-US" sz="2000" dirty="0" smtClean="0"/>
              <a:t>are unit length eigenvectors of </a:t>
            </a:r>
            <a:r>
              <a:rPr lang="en-US" sz="2000" b="1" i="1" dirty="0" smtClean="0"/>
              <a:t>X</a:t>
            </a:r>
            <a:r>
              <a:rPr lang="en-US" sz="2000" i="1" baseline="30000" dirty="0" smtClean="0"/>
              <a:t>T</a:t>
            </a:r>
            <a:r>
              <a:rPr lang="en-US" sz="2000" b="1" i="1" dirty="0" smtClean="0"/>
              <a:t>X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learn a target function from data containing irrelevant features</a:t>
            </a:r>
          </a:p>
          <a:p>
            <a:pPr lvl="1"/>
            <a:r>
              <a:rPr lang="en-US" dirty="0" smtClean="0"/>
              <a:t>Reduce variance</a:t>
            </a:r>
          </a:p>
          <a:p>
            <a:pPr lvl="1"/>
            <a:r>
              <a:rPr lang="en-US" dirty="0" smtClean="0"/>
              <a:t>Improve accuracy</a:t>
            </a:r>
          </a:p>
          <a:p>
            <a:r>
              <a:rPr lang="en-US" dirty="0" smtClean="0"/>
              <a:t>Want to visualize high dimensional data</a:t>
            </a:r>
          </a:p>
          <a:p>
            <a:r>
              <a:rPr lang="en-US" dirty="0" smtClean="0"/>
              <a:t>Sometimes we have data with “intrinsic” dimensionality smaller than the number of features used to describe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project </a:t>
            </a:r>
            <a:r>
              <a:rPr lang="en-US" b="1" i="1" dirty="0" err="1" smtClean="0"/>
              <a:t>x</a:t>
            </a:r>
            <a:r>
              <a:rPr lang="en-US" dirty="0" smtClean="0"/>
              <a:t> onto </a:t>
            </a:r>
            <a:r>
              <a:rPr lang="en-US" i="1" dirty="0" err="1" smtClean="0"/>
              <a:t>r</a:t>
            </a:r>
            <a:r>
              <a:rPr lang="en-US" dirty="0" smtClean="0"/>
              <a:t> PCs, just take first </a:t>
            </a:r>
            <a:r>
              <a:rPr lang="en-US" i="1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coordinates of </a:t>
            </a:r>
            <a:r>
              <a:rPr lang="en-US" b="1" i="1" dirty="0" err="1" smtClean="0"/>
              <a:t>V</a:t>
            </a:r>
            <a:r>
              <a:rPr lang="en-US" baseline="30000" dirty="0" err="1" smtClean="0"/>
              <a:t>T</a:t>
            </a:r>
            <a:r>
              <a:rPr lang="en-US" b="1" i="1" dirty="0" err="1" smtClean="0"/>
              <a:t>x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40744" y="1758969"/>
            <a:ext cx="7094053" cy="265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Supervised Dimensionality Reduction</a:t>
            </a:r>
            <a:endParaRPr lang="en-US" dirty="0"/>
          </a:p>
        </p:txBody>
      </p:sp>
      <p:pic>
        <p:nvPicPr>
          <p:cNvPr id="4" name="Picture 3" descr="Fishe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5" y="2297421"/>
            <a:ext cx="3252077" cy="3418850"/>
          </a:xfrm>
          <a:prstGeom prst="rect">
            <a:avLst/>
          </a:prstGeom>
        </p:spPr>
      </p:pic>
      <p:pic>
        <p:nvPicPr>
          <p:cNvPr id="5" name="Picture 4" descr="Fish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931" y="2250012"/>
            <a:ext cx="3529666" cy="3466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02968" y="6488668"/>
            <a:ext cx="154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[Tom Mitchell]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pic>
        <p:nvPicPr>
          <p:cNvPr id="4" name="Picture 3" descr="FisherF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073" y="1889029"/>
            <a:ext cx="4509469" cy="450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Linear </a:t>
            </a:r>
            <a:r>
              <a:rPr lang="en-US" dirty="0" err="1" smtClean="0"/>
              <a:t>Discriminant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mean vectors of a binary classification problem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Constrain </a:t>
            </a:r>
          </a:p>
          <a:p>
            <a:r>
              <a:rPr lang="en-US" dirty="0" smtClean="0"/>
              <a:t>Need a separation criteria</a:t>
            </a:r>
            <a:endParaRPr lang="en-US" dirty="0"/>
          </a:p>
        </p:txBody>
      </p:sp>
      <p:pic>
        <p:nvPicPr>
          <p:cNvPr id="7" name="Picture 6" descr="Figure4.6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65" y="2362776"/>
            <a:ext cx="3182994" cy="2409981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99747" y="2823897"/>
            <a:ext cx="2277089" cy="809631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200801" y="2823897"/>
            <a:ext cx="2277087" cy="80963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630615" y="3879954"/>
            <a:ext cx="1563402" cy="469021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827179" y="5194334"/>
            <a:ext cx="5154487" cy="68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Linear </a:t>
            </a:r>
            <a:r>
              <a:rPr lang="en-US" dirty="0" err="1" smtClean="0"/>
              <a:t>Discriminant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distribution variances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Fisher Criterion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5788" y="2460070"/>
            <a:ext cx="5308600" cy="1117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38188" y="4843463"/>
            <a:ext cx="5156200" cy="1282700"/>
          </a:xfrm>
          <a:prstGeom prst="rect">
            <a:avLst/>
          </a:prstGeom>
        </p:spPr>
      </p:pic>
      <p:pic>
        <p:nvPicPr>
          <p:cNvPr id="7" name="Picture 6" descr="Figure4.6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680" y="4630440"/>
            <a:ext cx="2671377" cy="2022614"/>
          </a:xfrm>
          <a:prstGeom prst="rect">
            <a:avLst/>
          </a:prstGeom>
        </p:spPr>
      </p:pic>
      <p:pic>
        <p:nvPicPr>
          <p:cNvPr id="8" name="Picture 7" descr="Figure4.6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680" y="2408238"/>
            <a:ext cx="2671377" cy="2022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Linear </a:t>
            </a:r>
            <a:r>
              <a:rPr lang="en-US" dirty="0" err="1" smtClean="0"/>
              <a:t>Discriminant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ratio of between-class variance to the within-class variance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dirty="0" smtClean="0"/>
              <a:t>	where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01750" y="2629042"/>
            <a:ext cx="6525320" cy="109660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29648" y="5603127"/>
            <a:ext cx="7823895" cy="665574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06930" y="4479185"/>
            <a:ext cx="4974154" cy="45317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299462" y="4041573"/>
            <a:ext cx="1581718" cy="1328310"/>
          </a:xfrm>
          <a:prstGeom prst="wedgeRoundRectCallout">
            <a:avLst>
              <a:gd name="adj1" fmla="val -82719"/>
              <a:gd name="adj2" fmla="val 5717"/>
              <a:gd name="adj3" fmla="val 16667"/>
            </a:avLst>
          </a:prstGeom>
          <a:solidFill>
            <a:srgbClr val="B9CD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Between-class covariance (“scatter”)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59771" y="4132279"/>
            <a:ext cx="1348461" cy="1328310"/>
          </a:xfrm>
          <a:prstGeom prst="wedgeRoundRectCallout">
            <a:avLst>
              <a:gd name="adj1" fmla="val -1274"/>
              <a:gd name="adj2" fmla="val 65225"/>
              <a:gd name="adj3" fmla="val 16667"/>
            </a:avLst>
          </a:prstGeom>
          <a:solidFill>
            <a:srgbClr val="B9CD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Within-class covariance (“scatter”)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Linear </a:t>
            </a:r>
            <a:r>
              <a:rPr lang="en-US" dirty="0" err="1" smtClean="0"/>
              <a:t>Discriminant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Differentiating </a:t>
            </a:r>
            <a:r>
              <a:rPr lang="en-US" i="1" dirty="0" err="1" smtClean="0"/>
              <a:t>J(</a:t>
            </a:r>
            <a:r>
              <a:rPr lang="en-US" b="1" i="1" dirty="0" err="1" smtClean="0"/>
              <a:t>w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b="1" i="1" dirty="0" err="1" smtClean="0"/>
              <a:t>w</a:t>
            </a:r>
            <a:r>
              <a:rPr lang="en-US" dirty="0" smtClean="0"/>
              <a:t>, maximized when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care about </a:t>
            </a:r>
            <a:r>
              <a:rPr lang="en-US" i="1" dirty="0" smtClean="0"/>
              <a:t>(</a:t>
            </a:r>
            <a:r>
              <a:rPr lang="en-US" b="1" i="1" dirty="0" err="1" smtClean="0"/>
              <a:t>w</a:t>
            </a:r>
            <a:r>
              <a:rPr lang="en-US" i="1" baseline="30000" dirty="0" err="1" smtClean="0"/>
              <a:t>T</a:t>
            </a:r>
            <a:r>
              <a:rPr lang="en-US" b="1" i="1" dirty="0" err="1" smtClean="0"/>
              <a:t>S</a:t>
            </a:r>
            <a:r>
              <a:rPr lang="en-US" i="1" baseline="-25000" dirty="0" err="1" smtClean="0"/>
              <a:t>B</a:t>
            </a:r>
            <a:r>
              <a:rPr lang="en-US" b="1" i="1" dirty="0" err="1" smtClean="0"/>
              <a:t>w</a:t>
            </a:r>
            <a:r>
              <a:rPr lang="en-US" i="1" dirty="0" smtClean="0"/>
              <a:t>) </a:t>
            </a:r>
            <a:r>
              <a:rPr lang="en-US" dirty="0" smtClean="0"/>
              <a:t>or </a:t>
            </a:r>
            <a:r>
              <a:rPr lang="en-US" i="1" dirty="0" smtClean="0"/>
              <a:t>(</a:t>
            </a:r>
            <a:r>
              <a:rPr lang="en-US" b="1" i="1" dirty="0" err="1" smtClean="0"/>
              <a:t>w</a:t>
            </a:r>
            <a:r>
              <a:rPr lang="en-US" i="1" baseline="30000" dirty="0" err="1" smtClean="0"/>
              <a:t>T</a:t>
            </a:r>
            <a:r>
              <a:rPr lang="en-US" b="1" i="1" dirty="0" err="1" smtClean="0"/>
              <a:t>S</a:t>
            </a:r>
            <a:r>
              <a:rPr lang="en-US" i="1" baseline="-25000" dirty="0" err="1" smtClean="0"/>
              <a:t>W</a:t>
            </a:r>
            <a:r>
              <a:rPr lang="en-US" b="1" i="1" dirty="0" err="1" smtClean="0"/>
              <a:t>w</a:t>
            </a:r>
            <a:r>
              <a:rPr lang="en-US" i="1" dirty="0" smtClean="0"/>
              <a:t>) </a:t>
            </a:r>
            <a:r>
              <a:rPr lang="en-US" dirty="0" smtClean="0"/>
              <a:t>as there are just scaling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Also, </a:t>
            </a:r>
            <a:r>
              <a:rPr lang="en-US" b="1" i="1" dirty="0" err="1" smtClean="0"/>
              <a:t>S</a:t>
            </a:r>
            <a:r>
              <a:rPr lang="en-US" i="1" baseline="-25000" dirty="0" err="1" smtClean="0"/>
              <a:t>B</a:t>
            </a:r>
            <a:r>
              <a:rPr lang="en-US" b="1" i="1" dirty="0" err="1" smtClean="0"/>
              <a:t>w</a:t>
            </a:r>
            <a:r>
              <a:rPr lang="en-US" b="1" i="1" dirty="0" smtClean="0"/>
              <a:t> </a:t>
            </a:r>
            <a:r>
              <a:rPr lang="en-US" dirty="0" smtClean="0"/>
              <a:t>is always in direction of </a:t>
            </a:r>
            <a:r>
              <a:rPr lang="en-US" i="1" dirty="0" smtClean="0"/>
              <a:t>(</a:t>
            </a:r>
            <a:r>
              <a:rPr lang="en-US" b="1" i="1" dirty="0" smtClean="0"/>
              <a:t>m</a:t>
            </a:r>
            <a:r>
              <a:rPr lang="en-US" i="1" baseline="-25000" dirty="0" smtClean="0"/>
              <a:t>2</a:t>
            </a:r>
            <a:r>
              <a:rPr lang="en-US" i="1" dirty="0" smtClean="0"/>
              <a:t>-</a:t>
            </a:r>
            <a:r>
              <a:rPr lang="en-US" b="1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) </a:t>
            </a:r>
            <a:endParaRPr lang="en-US" dirty="0" smtClean="0"/>
          </a:p>
          <a:p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30265" y="2415620"/>
            <a:ext cx="6896100" cy="533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62188" y="5145088"/>
            <a:ext cx="3949700" cy="571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105082" y="5145088"/>
            <a:ext cx="1581718" cy="1328310"/>
          </a:xfrm>
          <a:prstGeom prst="wedgeRoundRectCallout">
            <a:avLst>
              <a:gd name="adj1" fmla="val -99105"/>
              <a:gd name="adj2" fmla="val -23549"/>
              <a:gd name="adj3" fmla="val 16667"/>
            </a:avLst>
          </a:prstGeom>
          <a:solidFill>
            <a:srgbClr val="B9CD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 Generalized </a:t>
            </a:r>
            <a:r>
              <a:rPr lang="en-US" sz="1600" dirty="0" err="1" smtClean="0">
                <a:solidFill>
                  <a:srgbClr val="000000"/>
                </a:solidFill>
              </a:rPr>
              <a:t>Eigenvalue</a:t>
            </a:r>
            <a:r>
              <a:rPr lang="en-US" sz="1600" dirty="0" smtClean="0">
                <a:solidFill>
                  <a:srgbClr val="000000"/>
                </a:solidFill>
              </a:rPr>
              <a:t> Problem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Linear </a:t>
            </a:r>
            <a:r>
              <a:rPr lang="en-US" dirty="0" err="1" smtClean="0"/>
              <a:t>Discriminant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Coverts </a:t>
            </a:r>
            <a:r>
              <a:rPr lang="en-US" i="1" dirty="0" err="1" smtClean="0"/>
              <a:t>d</a:t>
            </a:r>
            <a:r>
              <a:rPr lang="en-US" i="1" dirty="0" smtClean="0"/>
              <a:t>-dimensional</a:t>
            </a:r>
            <a:r>
              <a:rPr lang="en-US" dirty="0" smtClean="0"/>
              <a:t> problem to </a:t>
            </a:r>
            <a:r>
              <a:rPr lang="en-US" i="1" dirty="0" smtClean="0"/>
              <a:t>1-D</a:t>
            </a:r>
            <a:r>
              <a:rPr lang="en-US" dirty="0" smtClean="0"/>
              <a:t> problem according to a satisfying intuition</a:t>
            </a:r>
          </a:p>
          <a:p>
            <a:r>
              <a:rPr lang="en-US" dirty="0" smtClean="0"/>
              <a:t>Easy to turn into a classifier</a:t>
            </a:r>
          </a:p>
          <a:p>
            <a:r>
              <a:rPr lang="en-US" dirty="0" smtClean="0"/>
              <a:t>If two classes generated normally with the same covariance, solution is optimal</a:t>
            </a:r>
          </a:p>
          <a:p>
            <a:r>
              <a:rPr lang="en-US" dirty="0" smtClean="0"/>
              <a:t>Often unsatisfactory for data that does not resemble a normal distribution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Fisherfaces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 particular to discriminative features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Works notably better for lighting – and also for expression differences</a:t>
            </a:r>
            <a:endParaRPr lang="en-US" dirty="0"/>
          </a:p>
        </p:txBody>
      </p:sp>
      <p:pic>
        <p:nvPicPr>
          <p:cNvPr id="4" name="Picture 3" descr="FisherGlas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42" y="2293351"/>
            <a:ext cx="3920199" cy="2553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Feature Selection</a:t>
            </a:r>
          </a:p>
          <a:p>
            <a:pPr lvl="1"/>
            <a:r>
              <a:rPr lang="en-US" dirty="0" smtClean="0"/>
              <a:t>Single feature scoring criteria</a:t>
            </a:r>
          </a:p>
          <a:p>
            <a:pPr lvl="1"/>
            <a:r>
              <a:rPr lang="en-US" dirty="0" smtClean="0"/>
              <a:t>Search strategies based on cross-validation</a:t>
            </a:r>
          </a:p>
          <a:p>
            <a:r>
              <a:rPr lang="en-US" dirty="0" smtClean="0"/>
              <a:t>Unsupervised Dimensionality Reduction</a:t>
            </a:r>
          </a:p>
          <a:p>
            <a:pPr lvl="1"/>
            <a:r>
              <a:rPr lang="en-US" dirty="0" smtClean="0"/>
              <a:t>Principle Components Analysis (PCA)</a:t>
            </a:r>
          </a:p>
          <a:p>
            <a:pPr lvl="1"/>
            <a:r>
              <a:rPr lang="en-US" dirty="0" smtClean="0"/>
              <a:t>Singular Value Decomposition (SVD)</a:t>
            </a:r>
          </a:p>
          <a:p>
            <a:pPr lvl="2"/>
            <a:r>
              <a:rPr lang="en-US" dirty="0" smtClean="0"/>
              <a:t>Efficient PCA</a:t>
            </a:r>
          </a:p>
          <a:p>
            <a:r>
              <a:rPr lang="en-US" dirty="0" smtClean="0"/>
              <a:t>Supervised Dimensionality Reduction</a:t>
            </a:r>
          </a:p>
          <a:p>
            <a:pPr lvl="1"/>
            <a:r>
              <a:rPr lang="en-US" dirty="0" smtClean="0"/>
              <a:t>Fisher Linear </a:t>
            </a:r>
            <a:r>
              <a:rPr lang="en-US" dirty="0" err="1" smtClean="0"/>
              <a:t>Discriminant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Feature Selection</a:t>
            </a:r>
          </a:p>
          <a:p>
            <a:pPr lvl="1"/>
            <a:r>
              <a:rPr lang="en-US" dirty="0" smtClean="0"/>
              <a:t>Local (single feature) scoring criteria</a:t>
            </a:r>
          </a:p>
          <a:p>
            <a:pPr lvl="1"/>
            <a:r>
              <a:rPr lang="en-US" dirty="0" smtClean="0"/>
              <a:t>Search strategies</a:t>
            </a:r>
          </a:p>
          <a:p>
            <a:r>
              <a:rPr lang="en-US" dirty="0" smtClean="0"/>
              <a:t>Unsupervised Dimensionality Reduction</a:t>
            </a:r>
          </a:p>
          <a:p>
            <a:pPr lvl="1"/>
            <a:r>
              <a:rPr lang="en-US" dirty="0" smtClean="0"/>
              <a:t>Principle Components Analysis (PCA)</a:t>
            </a:r>
          </a:p>
          <a:p>
            <a:pPr lvl="1"/>
            <a:r>
              <a:rPr lang="en-US" dirty="0" smtClean="0"/>
              <a:t>Singular Value Decomposition (SVD)</a:t>
            </a:r>
          </a:p>
          <a:p>
            <a:pPr lvl="1"/>
            <a:r>
              <a:rPr lang="en-US" dirty="0" smtClean="0"/>
              <a:t>Independent Components Analysis</a:t>
            </a:r>
          </a:p>
          <a:p>
            <a:r>
              <a:rPr lang="en-US" dirty="0" smtClean="0"/>
              <a:t>Supervised Dimensionality Reduction</a:t>
            </a:r>
          </a:p>
          <a:p>
            <a:pPr lvl="1"/>
            <a:r>
              <a:rPr lang="en-US" dirty="0" smtClean="0"/>
              <a:t>Fisher Linear </a:t>
            </a:r>
            <a:r>
              <a:rPr lang="en-US" dirty="0" err="1" smtClean="0"/>
              <a:t>Discriminant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Independent Components Analysis</a:t>
            </a:r>
          </a:p>
          <a:p>
            <a:r>
              <a:rPr lang="en-US" dirty="0" smtClean="0"/>
              <a:t>Canonical Correlation Analysis</a:t>
            </a:r>
          </a:p>
          <a:p>
            <a:r>
              <a:rPr lang="en-US" dirty="0" smtClean="0"/>
              <a:t>Multidimensional Scaling</a:t>
            </a:r>
          </a:p>
          <a:p>
            <a:r>
              <a:rPr lang="en-US" dirty="0" smtClean="0"/>
              <a:t>ISOMAP</a:t>
            </a:r>
          </a:p>
          <a:p>
            <a:r>
              <a:rPr lang="en-US" dirty="0" smtClean="0"/>
              <a:t>Self-organizing Maps</a:t>
            </a:r>
          </a:p>
          <a:p>
            <a:r>
              <a:rPr lang="en-US" dirty="0" smtClean="0"/>
              <a:t>Local Linear Embedding</a:t>
            </a:r>
          </a:p>
          <a:p>
            <a:r>
              <a:rPr lang="en-US" dirty="0" smtClean="0"/>
              <a:t>Hessian/</a:t>
            </a:r>
            <a:r>
              <a:rPr lang="en-US" dirty="0" err="1" smtClean="0"/>
              <a:t>Laplacian</a:t>
            </a:r>
            <a:r>
              <a:rPr lang="en-US" dirty="0" smtClean="0"/>
              <a:t> </a:t>
            </a:r>
            <a:r>
              <a:rPr lang="en-US" dirty="0" err="1" smtClean="0"/>
              <a:t>Eigenmaps</a:t>
            </a:r>
            <a:endParaRPr lang="en-US" dirty="0" smtClean="0"/>
          </a:p>
          <a:p>
            <a:r>
              <a:rPr lang="en-US" dirty="0" smtClean="0"/>
              <a:t>Charting</a:t>
            </a:r>
          </a:p>
          <a:p>
            <a:r>
              <a:rPr lang="en-US" dirty="0" smtClean="0"/>
              <a:t>The meaning of life…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learn a function				     where							  , but we believe not all		are relevant to classification </a:t>
            </a:r>
          </a:p>
          <a:p>
            <a:r>
              <a:rPr lang="en-US" dirty="0" smtClean="0"/>
              <a:t>Can we preprocess the data to select only a subset of the		for use as input</a:t>
            </a:r>
          </a:p>
          <a:p>
            <a:r>
              <a:rPr lang="en-US" dirty="0" smtClean="0"/>
              <a:t>Score each feature, or subsets of features?</a:t>
            </a:r>
          </a:p>
          <a:p>
            <a:r>
              <a:rPr lang="en-US" dirty="0" smtClean="0"/>
              <a:t>Search for useful subsets of features to represent the data?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92931" y="1771971"/>
            <a:ext cx="1650078" cy="34001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748951" y="2223168"/>
            <a:ext cx="453846" cy="37442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21085" y="2205007"/>
            <a:ext cx="3023770" cy="41631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26540" y="3801036"/>
            <a:ext cx="454860" cy="375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Individual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data or cross-validated performance of single feature classifiers</a:t>
            </a:r>
          </a:p>
          <a:p>
            <a:r>
              <a:rPr lang="en-US" dirty="0" smtClean="0"/>
              <a:t>Estimated mutual information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    independence test between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Domain specific criteria</a:t>
            </a:r>
          </a:p>
          <a:p>
            <a:pPr lvl="1"/>
            <a:r>
              <a:rPr lang="en-US" dirty="0" smtClean="0"/>
              <a:t>Eliminate stop words, etc.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75442" y="2199951"/>
            <a:ext cx="2169444" cy="40087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38200" y="4343400"/>
            <a:ext cx="419100" cy="45308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97905" y="3451558"/>
            <a:ext cx="6757358" cy="74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Validation for 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a simple, accurate model</a:t>
            </a:r>
          </a:p>
          <a:p>
            <a:pPr lvl="1"/>
            <a:r>
              <a:rPr lang="en-US" dirty="0" smtClean="0"/>
              <a:t>Occam’s razor (simple explanations are preferable)</a:t>
            </a:r>
          </a:p>
          <a:p>
            <a:r>
              <a:rPr lang="en-US" dirty="0" smtClean="0"/>
              <a:t>Can reduce the feature space by censoring some of the features</a:t>
            </a:r>
          </a:p>
          <a:p>
            <a:pPr lvl="1"/>
            <a:r>
              <a:rPr lang="en-US" dirty="0" smtClean="0"/>
              <a:t>Irrelevant features can hurt generalization</a:t>
            </a:r>
          </a:p>
          <a:p>
            <a:pPr lvl="1"/>
            <a:r>
              <a:rPr lang="en-US" dirty="0" smtClean="0"/>
              <a:t>Irrelevant feature may incur cost to collect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Validation for 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Forward selection begins with no features and greedily adds features based on CV</a:t>
            </a:r>
          </a:p>
          <a:p>
            <a:r>
              <a:rPr lang="en-US" dirty="0" smtClean="0"/>
              <a:t>Backward elimination begins with all features and greedily removes features</a:t>
            </a:r>
          </a:p>
          <a:p>
            <a:pPr lvl="1"/>
            <a:r>
              <a:rPr lang="en-US" dirty="0" smtClean="0"/>
              <a:t>Tends to work better, but more expensive</a:t>
            </a:r>
          </a:p>
          <a:p>
            <a:r>
              <a:rPr lang="en-US" dirty="0" smtClean="0"/>
              <a:t>These are called “wrapper methods”</a:t>
            </a:r>
          </a:p>
          <a:p>
            <a:pPr lvl="1"/>
            <a:r>
              <a:rPr lang="en-US" dirty="0" smtClean="0"/>
              <a:t>As opposed to “statistical correlation methods”</a:t>
            </a:r>
          </a:p>
          <a:p>
            <a:r>
              <a:rPr lang="en-US" dirty="0" smtClean="0"/>
              <a:t>Wrapper methods are often too greedy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/>
              <a:t>overfit</a:t>
            </a:r>
            <a:r>
              <a:rPr lang="en-US" dirty="0" smtClean="0"/>
              <a:t>…seriously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Text Classification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5404" r="-54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51836" y="6488668"/>
            <a:ext cx="219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Rogati</a:t>
            </a:r>
            <a:r>
              <a:rPr lang="en-US" dirty="0" smtClean="0"/>
              <a:t> &amp; Yang, 2002]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37247</TotalTime>
  <Words>1191</Words>
  <Application>Microsoft Macintosh PowerPoint</Application>
  <PresentationFormat>On-screen Show (4:3)</PresentationFormat>
  <Paragraphs>213</Paragraphs>
  <Slides>40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Dimensionality Reduction</vt:lpstr>
      <vt:lpstr>Announcements</vt:lpstr>
      <vt:lpstr>Why? </vt:lpstr>
      <vt:lpstr>Outline</vt:lpstr>
      <vt:lpstr>Supervised Feature Selection</vt:lpstr>
      <vt:lpstr>Scoring Individual Features</vt:lpstr>
      <vt:lpstr>Cross Validation for Feature Selection</vt:lpstr>
      <vt:lpstr>Cross Validation for Feature Selection</vt:lpstr>
      <vt:lpstr>Example: Text Classification</vt:lpstr>
      <vt:lpstr>Dimensionality Reduction</vt:lpstr>
      <vt:lpstr>Principle Components Analysis (PCA)</vt:lpstr>
      <vt:lpstr>PCA</vt:lpstr>
      <vt:lpstr>PCA</vt:lpstr>
      <vt:lpstr>PCA error</vt:lpstr>
      <vt:lpstr>PCA</vt:lpstr>
      <vt:lpstr>PCA Example</vt:lpstr>
      <vt:lpstr>Eigenfaces</vt:lpstr>
      <vt:lpstr>Eigenfaces</vt:lpstr>
      <vt:lpstr>Eigenfaces</vt:lpstr>
      <vt:lpstr>Eigenfaces</vt:lpstr>
      <vt:lpstr>Eigenfaces</vt:lpstr>
      <vt:lpstr>Eigenfaces</vt:lpstr>
      <vt:lpstr>Eigenfaces</vt:lpstr>
      <vt:lpstr>Eigenfaces</vt:lpstr>
      <vt:lpstr>Eigenfaces</vt:lpstr>
      <vt:lpstr>Eigenfaces</vt:lpstr>
      <vt:lpstr>PCA</vt:lpstr>
      <vt:lpstr>PCA Algorithm</vt:lpstr>
      <vt:lpstr>SVD</vt:lpstr>
      <vt:lpstr>SVD</vt:lpstr>
      <vt:lpstr>Supervised Dimensionality Reduction</vt:lpstr>
      <vt:lpstr>Another Example</vt:lpstr>
      <vt:lpstr>Fisher Linear Discriminant</vt:lpstr>
      <vt:lpstr>Fisher Linear Discriminant</vt:lpstr>
      <vt:lpstr>Fisher Linear Discriminant</vt:lpstr>
      <vt:lpstr>Fisher Linear Discriminant</vt:lpstr>
      <vt:lpstr>Fisher Linear Discriminant</vt:lpstr>
      <vt:lpstr>Fisherfaces</vt:lpstr>
      <vt:lpstr>What you should know?</vt:lpstr>
      <vt:lpstr>So much more…</vt:lpstr>
    </vt:vector>
  </TitlesOfParts>
  <Company>Tufts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</dc:creator>
  <cp:lastModifiedBy>Kevin</cp:lastModifiedBy>
  <cp:revision>812</cp:revision>
  <cp:lastPrinted>2012-04-30T16:32:23Z</cp:lastPrinted>
  <dcterms:created xsi:type="dcterms:W3CDTF">2012-04-30T01:51:55Z</dcterms:created>
  <dcterms:modified xsi:type="dcterms:W3CDTF">2012-04-30T22:21:55Z</dcterms:modified>
</cp:coreProperties>
</file>