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72"/>
  </p:notesMasterIdLst>
  <p:handoutMasterIdLst>
    <p:handoutMasterId r:id="rId73"/>
  </p:handoutMasterIdLst>
  <p:sldIdLst>
    <p:sldId id="256" r:id="rId2"/>
    <p:sldId id="598" r:id="rId3"/>
    <p:sldId id="553" r:id="rId4"/>
    <p:sldId id="555" r:id="rId5"/>
    <p:sldId id="552" r:id="rId6"/>
    <p:sldId id="554" r:id="rId7"/>
    <p:sldId id="556" r:id="rId8"/>
    <p:sldId id="557" r:id="rId9"/>
    <p:sldId id="559" r:id="rId10"/>
    <p:sldId id="599" r:id="rId11"/>
    <p:sldId id="560" r:id="rId12"/>
    <p:sldId id="561" r:id="rId13"/>
    <p:sldId id="562" r:id="rId14"/>
    <p:sldId id="563" r:id="rId15"/>
    <p:sldId id="564" r:id="rId16"/>
    <p:sldId id="567" r:id="rId17"/>
    <p:sldId id="568" r:id="rId18"/>
    <p:sldId id="569" r:id="rId19"/>
    <p:sldId id="571" r:id="rId20"/>
    <p:sldId id="572" r:id="rId21"/>
    <p:sldId id="573" r:id="rId22"/>
    <p:sldId id="574" r:id="rId23"/>
    <p:sldId id="577" r:id="rId24"/>
    <p:sldId id="575" r:id="rId25"/>
    <p:sldId id="578" r:id="rId26"/>
    <p:sldId id="629" r:id="rId27"/>
    <p:sldId id="581" r:id="rId28"/>
    <p:sldId id="580" r:id="rId29"/>
    <p:sldId id="601" r:id="rId30"/>
    <p:sldId id="579" r:id="rId31"/>
    <p:sldId id="582" r:id="rId32"/>
    <p:sldId id="583" r:id="rId33"/>
    <p:sldId id="584" r:id="rId34"/>
    <p:sldId id="585" r:id="rId35"/>
    <p:sldId id="586" r:id="rId36"/>
    <p:sldId id="588" r:id="rId37"/>
    <p:sldId id="587" r:id="rId38"/>
    <p:sldId id="589" r:id="rId39"/>
    <p:sldId id="590" r:id="rId40"/>
    <p:sldId id="591" r:id="rId41"/>
    <p:sldId id="570" r:id="rId42"/>
    <p:sldId id="592" r:id="rId43"/>
    <p:sldId id="593" r:id="rId44"/>
    <p:sldId id="594" r:id="rId45"/>
    <p:sldId id="595" r:id="rId46"/>
    <p:sldId id="596" r:id="rId47"/>
    <p:sldId id="597" r:id="rId48"/>
    <p:sldId id="602" r:id="rId49"/>
    <p:sldId id="605" r:id="rId50"/>
    <p:sldId id="606" r:id="rId51"/>
    <p:sldId id="614" r:id="rId52"/>
    <p:sldId id="603" r:id="rId53"/>
    <p:sldId id="604" r:id="rId54"/>
    <p:sldId id="622" r:id="rId55"/>
    <p:sldId id="623" r:id="rId56"/>
    <p:sldId id="628" r:id="rId57"/>
    <p:sldId id="624" r:id="rId58"/>
    <p:sldId id="607" r:id="rId59"/>
    <p:sldId id="610" r:id="rId60"/>
    <p:sldId id="621" r:id="rId61"/>
    <p:sldId id="609" r:id="rId62"/>
    <p:sldId id="612" r:id="rId63"/>
    <p:sldId id="625" r:id="rId64"/>
    <p:sldId id="626" r:id="rId65"/>
    <p:sldId id="618" r:id="rId66"/>
    <p:sldId id="619" r:id="rId67"/>
    <p:sldId id="620" r:id="rId68"/>
    <p:sldId id="627" r:id="rId69"/>
    <p:sldId id="608" r:id="rId70"/>
    <p:sldId id="616" r:id="rId71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13" autoAdjust="0"/>
    <p:restoredTop sz="90032" autoAdjust="0"/>
  </p:normalViewPr>
  <p:slideViewPr>
    <p:cSldViewPr snapToGrid="0">
      <p:cViewPr varScale="1">
        <p:scale>
          <a:sx n="319" d="100"/>
          <a:sy n="319" d="100"/>
        </p:scale>
        <p:origin x="-362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handoutMaster" Target="handoutMasters/handout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mu.edu/~410-s05/lectures/L31_LockFree.pdf" TargetMode="External"/><Relationship Id="rId3" Type="http://schemas.openxmlformats.org/officeDocument/2006/relationships/hyperlink" Target="http://www.drdobbs.com/parallel/writing-lock-free-code-a-corrected-queue/210604448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5: Synchronization, Deadlock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Motivating Parallelism</a:t>
            </a:r>
          </a:p>
          <a:p>
            <a:r>
              <a:rPr lang="en-US" sz="4400" dirty="0" smtClean="0"/>
              <a:t>Synchronization Basics</a:t>
            </a:r>
          </a:p>
          <a:p>
            <a:r>
              <a:rPr lang="en-US" sz="4400" dirty="0" smtClean="0"/>
              <a:t>Types of Locks and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7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Bank of Lost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25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Consider a simple banking application</a:t>
            </a:r>
          </a:p>
          <a:p>
            <a:pPr lvl="1"/>
            <a:r>
              <a:rPr lang="en-US" dirty="0" smtClean="0"/>
              <a:t>Multi-threaded, centralized architecture</a:t>
            </a:r>
          </a:p>
          <a:p>
            <a:pPr lvl="1"/>
            <a:r>
              <a:rPr lang="en-US" dirty="0" smtClean="0"/>
              <a:t>All deposits and withdrawals sent to the central server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43830" y="3245789"/>
            <a:ext cx="5193949" cy="17543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en-US" dirty="0" smtClean="0">
                <a:latin typeface="Courier New"/>
                <a:cs typeface="Courier New"/>
              </a:rPr>
              <a:t> account {</a:t>
            </a:r>
          </a:p>
          <a:p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chemeClr val="accent1"/>
                </a:solidFill>
                <a:latin typeface="Courier New"/>
                <a:cs typeface="Courier New"/>
              </a:rPr>
              <a:t>private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money_t</a:t>
            </a:r>
            <a:r>
              <a:rPr lang="en-US" dirty="0" smtClean="0">
                <a:latin typeface="Courier New"/>
                <a:cs typeface="Courier New"/>
              </a:rPr>
              <a:t> balance;</a:t>
            </a:r>
          </a:p>
          <a:p>
            <a:r>
              <a:rPr lang="en-US" dirty="0" smtClean="0">
                <a:latin typeface="Courier New"/>
                <a:cs typeface="Courier New"/>
              </a:rPr>
              <a:t>    </a:t>
            </a:r>
            <a:r>
              <a:rPr lang="en-US" dirty="0" smtClean="0">
                <a:solidFill>
                  <a:schemeClr val="accent1"/>
                </a:solidFill>
                <a:latin typeface="Courier New"/>
                <a:cs typeface="Courier New"/>
              </a:rPr>
              <a:t>public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deposit(money_t</a:t>
            </a:r>
            <a:r>
              <a:rPr lang="en-US" dirty="0" smtClean="0">
                <a:latin typeface="Courier New"/>
                <a:cs typeface="Courier New"/>
              </a:rPr>
              <a:t> sum) {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  balance = balance + sum;</a:t>
            </a:r>
          </a:p>
          <a:p>
            <a:r>
              <a:rPr lang="en-US" dirty="0" smtClean="0">
                <a:latin typeface="Courier New"/>
                <a:cs typeface="Courier New"/>
              </a:rPr>
              <a:t>    }</a:t>
            </a:r>
            <a:br>
              <a:rPr lang="en-US" dirty="0" smtClean="0">
                <a:latin typeface="Courier New"/>
                <a:cs typeface="Courier New"/>
              </a:rPr>
            </a:br>
            <a:r>
              <a:rPr lang="en-US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77588" y="5082654"/>
            <a:ext cx="8229600" cy="1559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happens if two people try to deposit money into the same account at the same time?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0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406472" y="2375587"/>
            <a:ext cx="2505516" cy="3881911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2700" cap="flat" cmpd="sng">
            <a:solidFill>
              <a:srgbClr val="3C4B5E"/>
            </a:solidFill>
            <a:prstDash val="sysDash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endParaRPr lang="en-US" sz="1600" dirty="0">
              <a:solidFill>
                <a:srgbClr val="3C4B5E"/>
              </a:solidFill>
              <a:latin typeface="Helvetica LT Std Light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366474" y="2373009"/>
            <a:ext cx="2485138" cy="3884489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2700" cap="flat" cmpd="sng">
            <a:solidFill>
              <a:srgbClr val="3C4B5E"/>
            </a:solidFill>
            <a:prstDash val="sysDash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endParaRPr lang="en-US" sz="1600" dirty="0">
              <a:solidFill>
                <a:srgbClr val="3C4B5E"/>
              </a:solidFill>
              <a:latin typeface="Helvetica LT Std Ligh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4796" y="166440"/>
            <a:ext cx="4420682" cy="1646605"/>
          </a:xfrm>
          <a:prstGeom prst="rect">
            <a:avLst/>
          </a:prstGeom>
          <a:solidFill>
            <a:schemeClr val="bg1"/>
          </a:solidFill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dirty="0">
                <a:latin typeface="Courier New"/>
                <a:cs typeface="Courier New"/>
              </a:rPr>
              <a:t>balance = balance + sum;</a:t>
            </a:r>
          </a:p>
          <a:p>
            <a:endParaRPr lang="en-US" sz="1100" dirty="0" smtClean="0">
              <a:solidFill>
                <a:srgbClr val="3C4B5E"/>
              </a:solidFill>
              <a:latin typeface="Helvetica LT Std Bold"/>
              <a:cs typeface="Helvetica LT Std Bold"/>
            </a:endParaRPr>
          </a:p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balance</a:t>
            </a:r>
          </a:p>
          <a:p>
            <a:r>
              <a:rPr lang="en-US" dirty="0" err="1">
                <a:solidFill>
                  <a:srgbClr val="3C4B5E"/>
                </a:solidFill>
                <a:latin typeface="Courier New"/>
                <a:cs typeface="Courier New"/>
              </a:rPr>
              <a:t>m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sum</a:t>
            </a:r>
            <a:b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</a:b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add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/>
            </a:r>
            <a:b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</a:b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balance,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endParaRPr lang="en-US" dirty="0" smtClean="0">
              <a:solidFill>
                <a:srgbClr val="3C4B5E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82128" y="242921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Thread 1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0637" y="243042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Thread 2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6636" y="1650201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balance</a:t>
            </a:r>
            <a:endParaRPr lang="en-US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06790" y="1965761"/>
            <a:ext cx="600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$50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54981" y="4261919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balance</a:t>
            </a:r>
          </a:p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sum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50234" y="5474691"/>
            <a:ext cx="2486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add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/>
            </a:r>
            <a:b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</a:b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balance,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endParaRPr lang="en-US" dirty="0" smtClean="0">
              <a:solidFill>
                <a:srgbClr val="3C4B5E"/>
              </a:solidFill>
              <a:latin typeface="Courier New"/>
              <a:cs typeface="Courier New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81331" y="2916300"/>
            <a:ext cx="197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deposit($50) 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46614" y="2000498"/>
            <a:ext cx="1431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= 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$50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81331" y="3285632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balance</a:t>
            </a:r>
          </a:p>
          <a:p>
            <a:r>
              <a:rPr lang="en-US" dirty="0" err="1">
                <a:solidFill>
                  <a:srgbClr val="3C4B5E"/>
                </a:solidFill>
                <a:latin typeface="Courier New"/>
                <a:cs typeface="Courier New"/>
              </a:rPr>
              <a:t>m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sum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46385" y="1988774"/>
            <a:ext cx="1569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= 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$100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54981" y="3885796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deposit($100) 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34" name="Pentagon 33"/>
          <p:cNvSpPr/>
          <p:nvPr/>
        </p:nvSpPr>
        <p:spPr>
          <a:xfrm>
            <a:off x="3576529" y="3931963"/>
            <a:ext cx="2878451" cy="30266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Context Switch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4755966" y="5462248"/>
            <a:ext cx="2878451" cy="369332"/>
            <a:chOff x="5492506" y="-653037"/>
            <a:chExt cx="2878451" cy="369332"/>
          </a:xfrm>
        </p:grpSpPr>
        <p:sp>
          <p:nvSpPr>
            <p:cNvPr id="35" name="Pentagon 34"/>
            <p:cNvSpPr/>
            <p:nvPr/>
          </p:nvSpPr>
          <p:spPr>
            <a:xfrm rot="10800000">
              <a:off x="5492506" y="-619701"/>
              <a:ext cx="2878451" cy="30266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95192" y="-653037"/>
              <a:ext cx="1581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Context Switch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6448492" y="4842085"/>
            <a:ext cx="23903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add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ebx</a:t>
            </a:r>
            <a:endParaRPr lang="en-US" dirty="0" smtClean="0">
              <a:solidFill>
                <a:srgbClr val="3C4B5E"/>
              </a:solidFill>
              <a:latin typeface="Courier New"/>
              <a:cs typeface="Courier New"/>
            </a:endParaRPr>
          </a:p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mov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balance,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eax</a:t>
            </a:r>
            <a:endParaRPr lang="en-US" dirty="0">
              <a:solidFill>
                <a:srgbClr val="3C4B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79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example shows a </a:t>
            </a:r>
            <a:r>
              <a:rPr lang="en-US" dirty="0" smtClean="0">
                <a:solidFill>
                  <a:schemeClr val="accent1"/>
                </a:solidFill>
              </a:rPr>
              <a:t>race condition</a:t>
            </a:r>
          </a:p>
          <a:p>
            <a:pPr lvl="1"/>
            <a:r>
              <a:rPr lang="en-US" dirty="0" smtClean="0"/>
              <a:t>Two threads “race” to execute code and update shared (dependent) data</a:t>
            </a:r>
          </a:p>
          <a:p>
            <a:pPr lvl="1"/>
            <a:r>
              <a:rPr lang="en-US" dirty="0" smtClean="0"/>
              <a:t>Errors emerge based on the ordering of operations, and the scheduling of threads</a:t>
            </a:r>
          </a:p>
          <a:p>
            <a:pPr lvl="1"/>
            <a:r>
              <a:rPr lang="en-US" dirty="0" smtClean="0"/>
              <a:t>Thus, </a:t>
            </a:r>
            <a:r>
              <a:rPr lang="en-US" dirty="0" smtClean="0">
                <a:solidFill>
                  <a:schemeClr val="accent2"/>
                </a:solidFill>
              </a:rPr>
              <a:t>errors are nondeterministic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387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559" y="0"/>
            <a:ext cx="8229600" cy="779914"/>
          </a:xfrm>
        </p:spPr>
        <p:txBody>
          <a:bodyPr/>
          <a:lstStyle/>
          <a:p>
            <a:r>
              <a:rPr lang="en-US" dirty="0" smtClean="0"/>
              <a:t>Example: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41349"/>
            <a:ext cx="3295521" cy="2147991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happens if one thread calls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pop()</a:t>
            </a:r>
            <a:r>
              <a:rPr lang="en-US" sz="2800" dirty="0" smtClean="0"/>
              <a:t>, and another calls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push() </a:t>
            </a:r>
            <a:r>
              <a:rPr lang="en-US" sz="2800" dirty="0" smtClean="0"/>
              <a:t>at the same time?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6449" y="830879"/>
            <a:ext cx="3451586" cy="1477328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elem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= pop(&amp;list):</a:t>
            </a:r>
          </a:p>
          <a:p>
            <a:pPr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tmp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 = list</a:t>
            </a:r>
          </a:p>
          <a:p>
            <a:pPr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list = list-&gt;next</a:t>
            </a:r>
          </a:p>
          <a:p>
            <a:pPr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tmp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-&gt;next = NULL</a:t>
            </a:r>
            <a:b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</a:b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	return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tmp</a:t>
            </a:r>
            <a:endParaRPr lang="en-US" dirty="0">
              <a:solidFill>
                <a:srgbClr val="3C4B5E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9791" y="830879"/>
            <a:ext cx="2989921" cy="923330"/>
          </a:xfrm>
          <a:prstGeom prst="rect">
            <a:avLst/>
          </a:prstGeom>
          <a:noFill/>
          <a:ln>
            <a:solidFill>
              <a:srgbClr val="3C4B5E"/>
            </a:solidFill>
            <a:prstDash val="dot"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push(&amp;list,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elem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):</a:t>
            </a:r>
          </a:p>
          <a:p>
            <a:pPr lvl="1"/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elem</a:t>
            </a:r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-&gt;next = list</a:t>
            </a:r>
          </a:p>
          <a:p>
            <a:pPr lvl="1"/>
            <a:r>
              <a:rPr lang="en-US" dirty="0" smtClean="0">
                <a:solidFill>
                  <a:srgbClr val="3C4B5E"/>
                </a:solidFill>
                <a:latin typeface="Courier New"/>
                <a:cs typeface="Courier New"/>
              </a:rPr>
              <a:t>list = </a:t>
            </a:r>
            <a:r>
              <a:rPr lang="en-US" dirty="0" err="1" smtClean="0">
                <a:solidFill>
                  <a:srgbClr val="3C4B5E"/>
                </a:solidFill>
                <a:latin typeface="Courier New"/>
                <a:cs typeface="Courier New"/>
              </a:rPr>
              <a:t>elem</a:t>
            </a:r>
            <a:endParaRPr lang="en-US" dirty="0" smtClean="0">
              <a:solidFill>
                <a:srgbClr val="3C4B5E"/>
              </a:solidFill>
              <a:latin typeface="Courier New"/>
              <a:cs typeface="Courier New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2933136" y="5371570"/>
            <a:ext cx="698809" cy="423588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3C4B5E"/>
            </a:solidFill>
            <a:prstDash val="solid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r>
              <a:rPr lang="en-US" sz="1600" dirty="0" smtClean="0">
                <a:solidFill>
                  <a:srgbClr val="3C4B5E"/>
                </a:solidFill>
                <a:latin typeface="Helvetica LT Std Light"/>
              </a:rPr>
              <a:t>1</a:t>
            </a:r>
            <a:endParaRPr lang="en-US" sz="1600" dirty="0">
              <a:solidFill>
                <a:srgbClr val="3C4B5E"/>
              </a:solidFill>
              <a:latin typeface="Helvetica LT Std Light"/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4216867" y="5375011"/>
            <a:ext cx="698809" cy="423588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3C4B5E"/>
            </a:solidFill>
            <a:prstDash val="solid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r>
              <a:rPr lang="en-US" sz="1600" dirty="0" smtClean="0">
                <a:solidFill>
                  <a:srgbClr val="3C4B5E"/>
                </a:solidFill>
                <a:latin typeface="Helvetica LT Std Light"/>
              </a:rPr>
              <a:t>2</a:t>
            </a:r>
            <a:endParaRPr lang="en-US" sz="1600" dirty="0">
              <a:solidFill>
                <a:srgbClr val="3C4B5E"/>
              </a:solidFill>
              <a:latin typeface="Helvetica LT Std Light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514254" y="5375011"/>
            <a:ext cx="698809" cy="423588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3C4B5E"/>
            </a:solidFill>
            <a:prstDash val="solid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r>
              <a:rPr lang="en-US" sz="1600" dirty="0" smtClean="0">
                <a:solidFill>
                  <a:srgbClr val="3C4B5E"/>
                </a:solidFill>
                <a:latin typeface="Helvetica LT Std Light"/>
              </a:rPr>
              <a:t>3</a:t>
            </a:r>
            <a:endParaRPr lang="en-US" sz="1600" dirty="0">
              <a:solidFill>
                <a:srgbClr val="3C4B5E"/>
              </a:solidFill>
              <a:latin typeface="Helvetica LT Std Light"/>
            </a:endParaRPr>
          </a:p>
        </p:txBody>
      </p:sp>
      <p:cxnSp>
        <p:nvCxnSpPr>
          <p:cNvPr id="16" name="Straight Arrow Connector 15"/>
          <p:cNvCxnSpPr>
            <a:stCxn id="13" idx="3"/>
            <a:endCxn id="14" idx="1"/>
          </p:cNvCxnSpPr>
          <p:nvPr/>
        </p:nvCxnSpPr>
        <p:spPr>
          <a:xfrm>
            <a:off x="3631945" y="5583364"/>
            <a:ext cx="584922" cy="3441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4" idx="3"/>
            <a:endCxn id="15" idx="1"/>
          </p:cNvCxnSpPr>
          <p:nvPr/>
        </p:nvCxnSpPr>
        <p:spPr>
          <a:xfrm>
            <a:off x="4915676" y="5586805"/>
            <a:ext cx="598578" cy="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3"/>
            <a:endCxn id="9" idx="1"/>
          </p:cNvCxnSpPr>
          <p:nvPr/>
        </p:nvCxnSpPr>
        <p:spPr>
          <a:xfrm flipV="1">
            <a:off x="6213063" y="5578079"/>
            <a:ext cx="374653" cy="8726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98602" y="5409250"/>
            <a:ext cx="11140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C4B5E"/>
                </a:solidFill>
                <a:latin typeface="Helvetica LT Std Light"/>
                <a:cs typeface="Helvetica LT Std Light"/>
              </a:rPr>
              <a:t>0</a:t>
            </a:r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. list 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7716" y="5316469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∅</a:t>
            </a:r>
            <a:endParaRPr lang="en-US" sz="28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070719"/>
              </p:ext>
            </p:extLst>
          </p:nvPr>
        </p:nvGraphicFramePr>
        <p:xfrm>
          <a:off x="3361656" y="2657237"/>
          <a:ext cx="570281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0054"/>
                <a:gridCol w="122739"/>
                <a:gridCol w="2780021"/>
              </a:tblGrid>
              <a:tr h="4809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Thread 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Thread 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09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1.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tmp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 = list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9492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2.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elem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-&gt;next = list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1439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3. list = list-&gt;next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1439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4. list =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elem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7053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5.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tmp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-&gt;next = NULL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3" name="Straight Arrow Connector 32"/>
          <p:cNvCxnSpPr>
            <a:stCxn id="35" idx="3"/>
          </p:cNvCxnSpPr>
          <p:nvPr/>
        </p:nvCxnSpPr>
        <p:spPr>
          <a:xfrm>
            <a:off x="2177881" y="4927894"/>
            <a:ext cx="737517" cy="541445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377522" y="4758617"/>
            <a:ext cx="8003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1. </a:t>
            </a:r>
            <a:r>
              <a:rPr lang="en-US" sz="1600" dirty="0" err="1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tmp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1708564" y="6099655"/>
            <a:ext cx="698809" cy="423588"/>
          </a:xfrm>
          <a:prstGeom prst="roundRect">
            <a:avLst>
              <a:gd name="adj" fmla="val 106"/>
            </a:avLst>
          </a:prstGeom>
          <a:solidFill>
            <a:schemeClr val="bg1">
              <a:lumMod val="85000"/>
            </a:schemeClr>
          </a:solidFill>
          <a:ln w="19050" cap="flat" cmpd="sng">
            <a:solidFill>
              <a:srgbClr val="3C4B5E"/>
            </a:solidFill>
            <a:prstDash val="solid"/>
            <a:round/>
            <a:headEnd/>
            <a:tailEnd/>
          </a:ln>
          <a:effectLst>
            <a:outerShdw blurRad="40005" dist="22987" dir="5400000" algn="ctr" rotWithShape="0">
              <a:srgbClr val="000000">
                <a:alpha val="35000"/>
              </a:srgbClr>
            </a:outerShdw>
          </a:effectLst>
          <a:extLst/>
        </p:spPr>
        <p:txBody>
          <a:bodyPr wrap="none" anchor="ctr"/>
          <a:lstStyle/>
          <a:p>
            <a:pPr algn="ctr"/>
            <a:r>
              <a:rPr lang="en-US" sz="1600" dirty="0">
                <a:solidFill>
                  <a:srgbClr val="3C4B5E"/>
                </a:solidFill>
                <a:latin typeface="Helvetica LT Std Light"/>
              </a:rPr>
              <a:t>4</a:t>
            </a:r>
          </a:p>
        </p:txBody>
      </p:sp>
      <p:cxnSp>
        <p:nvCxnSpPr>
          <p:cNvPr id="37" name="Straight Arrow Connector 36"/>
          <p:cNvCxnSpPr>
            <a:stCxn id="36" idx="3"/>
          </p:cNvCxnSpPr>
          <p:nvPr/>
        </p:nvCxnSpPr>
        <p:spPr>
          <a:xfrm flipV="1">
            <a:off x="2407373" y="5747804"/>
            <a:ext cx="525763" cy="563645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2" idx="3"/>
          </p:cNvCxnSpPr>
          <p:nvPr/>
        </p:nvCxnSpPr>
        <p:spPr>
          <a:xfrm>
            <a:off x="3725530" y="4927894"/>
            <a:ext cx="440070" cy="49391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061967" y="4758617"/>
            <a:ext cx="6635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3. </a:t>
            </a:r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list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4053" y="6142172"/>
            <a:ext cx="9893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2. </a:t>
            </a:r>
            <a:r>
              <a:rPr lang="en-US" sz="1600" dirty="0" err="1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elem</a:t>
            </a:r>
            <a:endParaRPr lang="en-US" sz="1600" dirty="0">
              <a:solidFill>
                <a:srgbClr val="3C4B5E"/>
              </a:solidFill>
            </a:endParaRPr>
          </a:p>
        </p:txBody>
      </p:sp>
      <p:cxnSp>
        <p:nvCxnSpPr>
          <p:cNvPr id="46" name="Straight Arrow Connector 45"/>
          <p:cNvCxnSpPr>
            <a:stCxn id="45" idx="3"/>
            <a:endCxn id="36" idx="1"/>
          </p:cNvCxnSpPr>
          <p:nvPr/>
        </p:nvCxnSpPr>
        <p:spPr>
          <a:xfrm>
            <a:off x="1403374" y="6311449"/>
            <a:ext cx="305190" cy="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4" idx="3"/>
          </p:cNvCxnSpPr>
          <p:nvPr/>
        </p:nvCxnSpPr>
        <p:spPr>
          <a:xfrm>
            <a:off x="1228160" y="5730949"/>
            <a:ext cx="440070" cy="49391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564597" y="5561672"/>
            <a:ext cx="6635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4. list</a:t>
            </a:r>
            <a:endParaRPr lang="en-US" sz="1600" dirty="0">
              <a:solidFill>
                <a:srgbClr val="3C4B5E"/>
              </a:solidFill>
            </a:endParaRPr>
          </a:p>
        </p:txBody>
      </p:sp>
      <p:cxnSp>
        <p:nvCxnSpPr>
          <p:cNvPr id="55" name="Straight Arrow Connector 54"/>
          <p:cNvCxnSpPr>
            <a:stCxn id="13" idx="3"/>
            <a:endCxn id="58" idx="1"/>
          </p:cNvCxnSpPr>
          <p:nvPr/>
        </p:nvCxnSpPr>
        <p:spPr>
          <a:xfrm>
            <a:off x="3631945" y="5583364"/>
            <a:ext cx="608069" cy="495226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240014" y="5909313"/>
            <a:ext cx="5180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5. ∅</a:t>
            </a:r>
            <a:endParaRPr lang="en-US" sz="16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806371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569" y="1600200"/>
            <a:ext cx="8734301" cy="49439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These examples highlight the </a:t>
            </a:r>
            <a:r>
              <a:rPr lang="en-US" dirty="0" smtClean="0">
                <a:solidFill>
                  <a:schemeClr val="accent1"/>
                </a:solidFill>
              </a:rPr>
              <a:t>critical section problem</a:t>
            </a:r>
          </a:p>
          <a:p>
            <a:r>
              <a:rPr lang="en-US" dirty="0" smtClean="0"/>
              <a:t>Classical definition of a critical section:</a:t>
            </a:r>
          </a:p>
          <a:p>
            <a:pPr marL="0" indent="0" algn="ctr">
              <a:buNone/>
            </a:pPr>
            <a:r>
              <a:rPr lang="en-US" i="1" dirty="0" smtClean="0"/>
              <a:t>“A piece of </a:t>
            </a:r>
            <a:r>
              <a:rPr lang="en-US" i="1" dirty="0"/>
              <a:t>code that accesses a shared </a:t>
            </a:r>
            <a:r>
              <a:rPr lang="en-US" i="1" dirty="0" smtClean="0"/>
              <a:t>resource </a:t>
            </a:r>
            <a:r>
              <a:rPr lang="en-US" i="1" dirty="0"/>
              <a:t>that must </a:t>
            </a:r>
            <a:r>
              <a:rPr lang="en-US" i="1" dirty="0" smtClean="0"/>
              <a:t>not </a:t>
            </a:r>
            <a:r>
              <a:rPr lang="en-US" i="1" dirty="0"/>
              <a:t>be concurrently accessed by more than one thread of execution</a:t>
            </a:r>
            <a:r>
              <a:rPr lang="en-US" i="1" dirty="0" smtClean="0"/>
              <a:t>.”</a:t>
            </a:r>
          </a:p>
          <a:p>
            <a:r>
              <a:rPr lang="en-US" dirty="0" smtClean="0"/>
              <a:t>Two problems</a:t>
            </a:r>
          </a:p>
          <a:p>
            <a:pPr lvl="1"/>
            <a:r>
              <a:rPr lang="en-US" dirty="0" smtClean="0"/>
              <a:t>Code was not designed for concurrency</a:t>
            </a:r>
          </a:p>
          <a:p>
            <a:pPr lvl="1"/>
            <a:r>
              <a:rPr lang="en-US" dirty="0" smtClean="0"/>
              <a:t>Shared resource (data) does not support concurrent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63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37379" cy="139173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Race conditions lead to errors when sections of code are </a:t>
            </a:r>
            <a:r>
              <a:rPr lang="en-US" sz="2400" dirty="0" smtClean="0">
                <a:solidFill>
                  <a:schemeClr val="accent1"/>
                </a:solidFill>
              </a:rPr>
              <a:t>interleaved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57137" y="5793504"/>
            <a:ext cx="23054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Interleaved Execution</a:t>
            </a:r>
            <a:endParaRPr lang="en-US" sz="1600" b="1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642257" y="2991931"/>
            <a:ext cx="1335194" cy="2712041"/>
            <a:chOff x="1155818" y="2026187"/>
            <a:chExt cx="1335194" cy="2712041"/>
          </a:xfrm>
        </p:grpSpPr>
        <p:sp>
          <p:nvSpPr>
            <p:cNvPr id="7" name="Rectangle 6"/>
            <p:cNvSpPr/>
            <p:nvPr/>
          </p:nvSpPr>
          <p:spPr>
            <a:xfrm>
              <a:off x="1155818" y="2390044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Read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cxnSp>
          <p:nvCxnSpPr>
            <p:cNvPr id="8" name="Straight Arrow Connector 7"/>
            <p:cNvCxnSpPr>
              <a:endCxn id="7" idx="0"/>
            </p:cNvCxnSpPr>
            <p:nvPr/>
          </p:nvCxnSpPr>
          <p:spPr>
            <a:xfrm flipH="1">
              <a:off x="1515338" y="2026187"/>
              <a:ext cx="4351" cy="363857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7" idx="2"/>
              <a:endCxn id="12" idx="0"/>
            </p:cNvCxnSpPr>
            <p:nvPr/>
          </p:nvCxnSpPr>
          <p:spPr>
            <a:xfrm>
              <a:off x="1515338" y="2638410"/>
              <a:ext cx="2572" cy="455726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12" idx="2"/>
              <a:endCxn id="13" idx="0"/>
            </p:cNvCxnSpPr>
            <p:nvPr/>
          </p:nvCxnSpPr>
          <p:spPr>
            <a:xfrm flipH="1">
              <a:off x="1517909" y="3342502"/>
              <a:ext cx="1" cy="455726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1510154" y="4047133"/>
              <a:ext cx="0" cy="691095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158390" y="3094136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Add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158389" y="3798228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Store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771973" y="2742090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Read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767410" y="3446182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Add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767410" y="4150274"/>
              <a:ext cx="719039" cy="248366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Store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124359" y="2026187"/>
              <a:ext cx="1" cy="723156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4" idx="2"/>
              <a:endCxn id="15" idx="0"/>
            </p:cNvCxnSpPr>
            <p:nvPr/>
          </p:nvCxnSpPr>
          <p:spPr>
            <a:xfrm flipH="1">
              <a:off x="2126930" y="2990456"/>
              <a:ext cx="4563" cy="455726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  <a:endCxn id="16" idx="0"/>
            </p:cNvCxnSpPr>
            <p:nvPr/>
          </p:nvCxnSpPr>
          <p:spPr>
            <a:xfrm>
              <a:off x="2126930" y="3694548"/>
              <a:ext cx="0" cy="455726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6" idx="2"/>
            </p:cNvCxnSpPr>
            <p:nvPr/>
          </p:nvCxnSpPr>
          <p:spPr>
            <a:xfrm flipH="1">
              <a:off x="2126138" y="4398640"/>
              <a:ext cx="792" cy="338642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2"/>
          <p:cNvSpPr txBox="1">
            <a:spLocks/>
          </p:cNvSpPr>
          <p:nvPr/>
        </p:nvSpPr>
        <p:spPr>
          <a:xfrm>
            <a:off x="4594746" y="1600200"/>
            <a:ext cx="3937379" cy="1391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These errors can be prevented by ensuring code executes </a:t>
            </a:r>
            <a:r>
              <a:rPr lang="en-US" sz="2400" dirty="0" smtClean="0">
                <a:solidFill>
                  <a:schemeClr val="accent1"/>
                </a:solidFill>
              </a:rPr>
              <a:t>atomically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21513" y="5808892"/>
            <a:ext cx="36631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Non-Interleaved (Atomic) Execution</a:t>
            </a:r>
            <a:endParaRPr lang="en-US" sz="1600" b="1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705142" y="2997371"/>
            <a:ext cx="721611" cy="2718230"/>
            <a:chOff x="3806641" y="2019052"/>
            <a:chExt cx="721611" cy="2718230"/>
          </a:xfrm>
        </p:grpSpPr>
        <p:cxnSp>
          <p:nvCxnSpPr>
            <p:cNvPr id="46" name="Straight Arrow Connector 45"/>
            <p:cNvCxnSpPr>
              <a:endCxn id="49" idx="0"/>
            </p:cNvCxnSpPr>
            <p:nvPr/>
          </p:nvCxnSpPr>
          <p:spPr>
            <a:xfrm flipH="1">
              <a:off x="4166161" y="2019052"/>
              <a:ext cx="499" cy="380702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51" idx="2"/>
            </p:cNvCxnSpPr>
            <p:nvPr/>
          </p:nvCxnSpPr>
          <p:spPr>
            <a:xfrm>
              <a:off x="4168732" y="3207303"/>
              <a:ext cx="0" cy="1529979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3806641" y="2399754"/>
              <a:ext cx="721611" cy="807549"/>
              <a:chOff x="2779246" y="2392620"/>
              <a:chExt cx="721611" cy="807549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2779246" y="2392620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Read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781818" y="2672212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Add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781817" y="2951803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Store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7672628" y="2999948"/>
            <a:ext cx="721611" cy="2718230"/>
            <a:chOff x="6884265" y="2021629"/>
            <a:chExt cx="721611" cy="2718230"/>
          </a:xfrm>
        </p:grpSpPr>
        <p:cxnSp>
          <p:nvCxnSpPr>
            <p:cNvPr id="40" name="Straight Arrow Connector 39"/>
            <p:cNvCxnSpPr>
              <a:endCxn id="43" idx="0"/>
            </p:cNvCxnSpPr>
            <p:nvPr/>
          </p:nvCxnSpPr>
          <p:spPr>
            <a:xfrm flipH="1">
              <a:off x="7243785" y="2021629"/>
              <a:ext cx="499" cy="380702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5" idx="2"/>
            </p:cNvCxnSpPr>
            <p:nvPr/>
          </p:nvCxnSpPr>
          <p:spPr>
            <a:xfrm>
              <a:off x="7246356" y="3209880"/>
              <a:ext cx="0" cy="1529979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/>
            <p:cNvGrpSpPr/>
            <p:nvPr/>
          </p:nvGrpSpPr>
          <p:grpSpPr>
            <a:xfrm>
              <a:off x="6884265" y="2402331"/>
              <a:ext cx="721611" cy="807549"/>
              <a:chOff x="2779246" y="2392620"/>
              <a:chExt cx="721611" cy="807549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2779246" y="2392620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Read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781818" y="2672212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Add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2781817" y="2951803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Store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7024894" y="2997371"/>
            <a:ext cx="721611" cy="2718230"/>
            <a:chOff x="6294657" y="2019052"/>
            <a:chExt cx="721611" cy="2718230"/>
          </a:xfrm>
        </p:grpSpPr>
        <p:cxnSp>
          <p:nvCxnSpPr>
            <p:cNvPr id="34" name="Straight Arrow Connector 33"/>
            <p:cNvCxnSpPr>
              <a:endCxn id="37" idx="0"/>
            </p:cNvCxnSpPr>
            <p:nvPr/>
          </p:nvCxnSpPr>
          <p:spPr>
            <a:xfrm>
              <a:off x="6654177" y="2019052"/>
              <a:ext cx="0" cy="1306200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9" idx="2"/>
            </p:cNvCxnSpPr>
            <p:nvPr/>
          </p:nvCxnSpPr>
          <p:spPr>
            <a:xfrm>
              <a:off x="6656748" y="4132801"/>
              <a:ext cx="0" cy="604481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6294657" y="3325252"/>
              <a:ext cx="721611" cy="807549"/>
              <a:chOff x="2779246" y="2392620"/>
              <a:chExt cx="721611" cy="807549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779246" y="2392620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Read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781818" y="2672212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Add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781817" y="2951803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Store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5352878" y="2999947"/>
            <a:ext cx="721611" cy="2718230"/>
            <a:chOff x="4420805" y="2021628"/>
            <a:chExt cx="721611" cy="2718230"/>
          </a:xfrm>
        </p:grpSpPr>
        <p:cxnSp>
          <p:nvCxnSpPr>
            <p:cNvPr id="28" name="Straight Arrow Connector 27"/>
            <p:cNvCxnSpPr>
              <a:endCxn id="31" idx="0"/>
            </p:cNvCxnSpPr>
            <p:nvPr/>
          </p:nvCxnSpPr>
          <p:spPr>
            <a:xfrm>
              <a:off x="4780325" y="2021628"/>
              <a:ext cx="0" cy="1306200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33" idx="2"/>
            </p:cNvCxnSpPr>
            <p:nvPr/>
          </p:nvCxnSpPr>
          <p:spPr>
            <a:xfrm>
              <a:off x="4782896" y="4135377"/>
              <a:ext cx="0" cy="604481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/>
            <p:cNvGrpSpPr/>
            <p:nvPr/>
          </p:nvGrpSpPr>
          <p:grpSpPr>
            <a:xfrm>
              <a:off x="4420805" y="3327828"/>
              <a:ext cx="721611" cy="807549"/>
              <a:chOff x="2779246" y="2392620"/>
              <a:chExt cx="721611" cy="807549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2779246" y="2392620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Read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781818" y="2672212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Add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781817" y="2951803"/>
                <a:ext cx="719039" cy="248366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Store</a:t>
                </a:r>
                <a:endParaRPr lang="en-US" sz="16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>
          <a:xfrm flipH="1">
            <a:off x="6563435" y="2924884"/>
            <a:ext cx="10330" cy="279299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990000" y="2999947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(a)</a:t>
            </a:r>
            <a:endParaRPr lang="en-US" sz="1600" b="1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23644" y="2999947"/>
            <a:ext cx="4475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(b)</a:t>
            </a:r>
            <a:endParaRPr lang="en-US" sz="1600" b="1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956095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r>
              <a:rPr lang="en-US" dirty="0" smtClean="0"/>
              <a:t> for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93125"/>
          </a:xfrm>
        </p:spPr>
        <p:txBody>
          <a:bodyPr>
            <a:normAutofit/>
          </a:bodyPr>
          <a:lstStyle/>
          <a:p>
            <a:r>
              <a:rPr lang="en-US" dirty="0" smtClean="0"/>
              <a:t>Mutual exclusion lock (</a:t>
            </a:r>
            <a:r>
              <a:rPr lang="en-US" dirty="0" err="1" smtClean="0">
                <a:solidFill>
                  <a:schemeClr val="accent1"/>
                </a:solidFill>
              </a:rPr>
              <a:t>mutex</a:t>
            </a:r>
            <a:r>
              <a:rPr lang="en-US" dirty="0" smtClean="0"/>
              <a:t>) is a construct that can enforce atomicity in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6645" y="3138985"/>
            <a:ext cx="2884228" cy="3344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m =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mutex_create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mutex_lock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(m);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// do some stuff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mutex_unlock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(m);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89830" y="3873735"/>
            <a:ext cx="1053894" cy="208426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203745" y="3498489"/>
            <a:ext cx="197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mutex_lock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(m)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820828" y="4157954"/>
            <a:ext cx="991899" cy="113687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62598" y="4280565"/>
            <a:ext cx="9742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(returns)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392043" y="4508632"/>
            <a:ext cx="249405" cy="862279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>
            <a:solidFill>
              <a:srgbClr val="3C4B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C4B5E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500172" y="4238883"/>
            <a:ext cx="991899" cy="113687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438177" y="5446022"/>
            <a:ext cx="1053894" cy="208426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428460" y="5624433"/>
            <a:ext cx="1012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(returns)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62598" y="4742229"/>
            <a:ext cx="12955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85914E"/>
                </a:solidFill>
                <a:latin typeface="Courier New"/>
                <a:cs typeface="Courier New"/>
              </a:rPr>
              <a:t>unlock(m)</a:t>
            </a:r>
            <a:endParaRPr lang="en-US" sz="1600" dirty="0">
              <a:solidFill>
                <a:srgbClr val="85914E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40504" y="4275218"/>
            <a:ext cx="0" cy="664553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ysDash"/>
            <a:round/>
            <a:headEnd type="none" w="med" len="med"/>
            <a:tailEnd type="none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633557" y="4750275"/>
            <a:ext cx="8899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  <a:latin typeface="Helvetica LT Std Light"/>
                <a:cs typeface="Helvetica LT Std Light"/>
              </a:rPr>
              <a:t>blocked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59791" y="2848103"/>
            <a:ext cx="1148170" cy="3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Thread 1 </a:t>
            </a:r>
            <a:endParaRPr lang="en-US" dirty="0">
              <a:solidFill>
                <a:srgbClr val="3C4B5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34354" y="2851900"/>
            <a:ext cx="1158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Thread 2</a:t>
            </a:r>
            <a:endParaRPr lang="en-US" dirty="0">
              <a:solidFill>
                <a:srgbClr val="3C4B5E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733876" y="3280785"/>
            <a:ext cx="0" cy="47707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ysDash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506022" y="3280785"/>
            <a:ext cx="2" cy="886520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ysDash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800355" y="5011647"/>
            <a:ext cx="1053894" cy="208426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831353" y="5295866"/>
            <a:ext cx="991899" cy="113687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olid"/>
            <a:round/>
            <a:headEnd type="none" w="med" len="med"/>
            <a:tailEnd type="arrow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35568" y="5413189"/>
            <a:ext cx="0" cy="908013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ysDash"/>
            <a:round/>
            <a:headEnd type="none" w="med" len="med"/>
            <a:tailEnd type="none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485247" y="5717718"/>
            <a:ext cx="0" cy="622195"/>
          </a:xfrm>
          <a:prstGeom prst="straightConnector1">
            <a:avLst/>
          </a:prstGeom>
          <a:ln w="19050" cap="flat" cmpd="sng" algn="ctr">
            <a:solidFill>
              <a:srgbClr val="3C4B5E"/>
            </a:solidFill>
            <a:prstDash val="sysDash"/>
            <a:round/>
            <a:headEnd type="none" w="med" len="med"/>
            <a:tailEnd type="none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899993" y="4326731"/>
            <a:ext cx="8338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accent2"/>
                </a:solidFill>
                <a:latin typeface="Helvetica LT Std Light"/>
                <a:cs typeface="Helvetica LT Std Light"/>
              </a:rPr>
              <a:t>critical</a:t>
            </a:r>
          </a:p>
          <a:p>
            <a:pPr algn="r"/>
            <a:r>
              <a:rPr lang="en-US" sz="1600" dirty="0" smtClean="0">
                <a:solidFill>
                  <a:schemeClr val="accent2"/>
                </a:solidFill>
                <a:latin typeface="Helvetica LT Std Light"/>
                <a:cs typeface="Helvetica LT Std Light"/>
              </a:rPr>
              <a:t>section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573515" y="5736427"/>
            <a:ext cx="8338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  <a:latin typeface="Helvetica LT Std Light"/>
                <a:cs typeface="Helvetica LT Std Light"/>
              </a:rPr>
              <a:t>critical</a:t>
            </a:r>
          </a:p>
          <a:p>
            <a:r>
              <a:rPr lang="en-US" sz="1600" dirty="0" smtClean="0">
                <a:solidFill>
                  <a:schemeClr val="accent2"/>
                </a:solidFill>
                <a:latin typeface="Helvetica LT Std Light"/>
                <a:cs typeface="Helvetica LT Std Light"/>
              </a:rPr>
              <a:t>section</a:t>
            </a:r>
            <a:endParaRPr lang="en-US" sz="1600" dirty="0">
              <a:solidFill>
                <a:srgbClr val="3C4B5E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962598" y="5401168"/>
            <a:ext cx="9742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(returns)</a:t>
            </a:r>
            <a:endParaRPr lang="en-US" sz="1600" dirty="0">
              <a:solidFill>
                <a:srgbClr val="3C4B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665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Bank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892" y="2297149"/>
            <a:ext cx="4128448" cy="36200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class</a:t>
            </a:r>
            <a:r>
              <a:rPr lang="en-US" dirty="0"/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account 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mutex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money_t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balance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accent1"/>
                </a:solidFill>
              </a:rPr>
              <a:t>public</a:t>
            </a:r>
            <a:r>
              <a:rPr lang="en-US" dirty="0" smtClean="0"/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deposit(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money_t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sum) 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    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m.lock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     balance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= balance + sum;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    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m.unlock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   }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855551" y="1767385"/>
            <a:ext cx="3142037" cy="4626591"/>
            <a:chOff x="1439950" y="3663198"/>
            <a:chExt cx="1981459" cy="2865481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797393" y="3673695"/>
              <a:ext cx="1" cy="287419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1" idx="2"/>
            </p:cNvCxnSpPr>
            <p:nvPr/>
          </p:nvCxnSpPr>
          <p:spPr>
            <a:xfrm>
              <a:off x="1797394" y="5085646"/>
              <a:ext cx="0" cy="1443033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endCxn id="12" idx="0"/>
            </p:cNvCxnSpPr>
            <p:nvPr/>
          </p:nvCxnSpPr>
          <p:spPr>
            <a:xfrm>
              <a:off x="3062292" y="3663198"/>
              <a:ext cx="0" cy="656220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13" idx="2"/>
            </p:cNvCxnSpPr>
            <p:nvPr/>
          </p:nvCxnSpPr>
          <p:spPr>
            <a:xfrm>
              <a:off x="3062292" y="6161718"/>
              <a:ext cx="1674" cy="366949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none" w="med" len="med"/>
              <a:tailEnd type="arrow"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1440554" y="3988581"/>
              <a:ext cx="713679" cy="167941"/>
            </a:xfrm>
            <a:prstGeom prst="rect">
              <a:avLst/>
            </a:prstGeom>
            <a:solidFill>
              <a:srgbClr val="6B261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LOCK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40554" y="4917705"/>
              <a:ext cx="713679" cy="167941"/>
            </a:xfrm>
            <a:prstGeom prst="rect">
              <a:avLst/>
            </a:prstGeom>
            <a:solidFill>
              <a:srgbClr val="85914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UNLOCK</a:t>
              </a:r>
              <a:endParaRPr lang="en-US" sz="1400" dirty="0">
                <a:solidFill>
                  <a:srgbClr val="FFFFFF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05452" y="4319418"/>
              <a:ext cx="713679" cy="907724"/>
            </a:xfrm>
            <a:prstGeom prst="rect">
              <a:avLst/>
            </a:prstGeom>
            <a:solidFill>
              <a:srgbClr val="6B261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LOCK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705452" y="5993777"/>
              <a:ext cx="713679" cy="167941"/>
            </a:xfrm>
            <a:prstGeom prst="rect">
              <a:avLst/>
            </a:prstGeom>
            <a:solidFill>
              <a:srgbClr val="85914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UNLOCK</a:t>
              </a:r>
              <a:endParaRPr lang="en-US" sz="1400" dirty="0">
                <a:solidFill>
                  <a:srgbClr val="FFFFFF"/>
                </a:solidFill>
                <a:latin typeface="Helvetica LT Std Light"/>
                <a:cs typeface="Helvetica LT Std Light"/>
              </a:endParaRPr>
            </a:p>
          </p:txBody>
        </p:sp>
        <p:cxnSp>
          <p:nvCxnSpPr>
            <p:cNvPr id="14" name="Straight Arrow Connector 13"/>
            <p:cNvCxnSpPr>
              <a:stCxn id="11" idx="3"/>
            </p:cNvCxnSpPr>
            <p:nvPr/>
          </p:nvCxnSpPr>
          <p:spPr>
            <a:xfrm>
              <a:off x="2154233" y="5001676"/>
              <a:ext cx="511534" cy="110007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dot"/>
              <a:round/>
              <a:headEnd type="none" w="med" len="med"/>
              <a:tailEnd type="arrow"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1439950" y="4172230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Read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39950" y="4420722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Add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39950" y="4669214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Store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06522" y="5244213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Read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706522" y="5494068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Add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06522" y="5743923"/>
              <a:ext cx="714887" cy="23278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Store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869624" y="1357952"/>
            <a:ext cx="111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Thread 1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878051" y="1384223"/>
            <a:ext cx="111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Thread 2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42086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2015"/>
          </a:xfrm>
        </p:spPr>
        <p:txBody>
          <a:bodyPr>
            <a:normAutofit/>
          </a:bodyPr>
          <a:lstStyle/>
          <a:p>
            <a:r>
              <a:rPr lang="en-US" dirty="0" smtClean="0"/>
              <a:t>Typically, developers don’t write their own locking-primitives</a:t>
            </a:r>
          </a:p>
          <a:p>
            <a:pPr lvl="1"/>
            <a:r>
              <a:rPr lang="en-US" dirty="0" smtClean="0"/>
              <a:t>You use an API from the OS or a library</a:t>
            </a:r>
          </a:p>
          <a:p>
            <a:r>
              <a:rPr lang="en-US" dirty="0" smtClean="0"/>
              <a:t>Why don’t people write their own locks?</a:t>
            </a:r>
          </a:p>
          <a:p>
            <a:pPr lvl="1"/>
            <a:r>
              <a:rPr lang="en-US" dirty="0" smtClean="0"/>
              <a:t>Much more complicated than they at-first appear</a:t>
            </a:r>
          </a:p>
          <a:p>
            <a:pPr lvl="1"/>
            <a:r>
              <a:rPr lang="en-US" dirty="0" smtClean="0"/>
              <a:t>Very, very difficult to get correct</a:t>
            </a:r>
          </a:p>
          <a:p>
            <a:pPr lvl="1"/>
            <a:r>
              <a:rPr lang="en-US" dirty="0" smtClean="0"/>
              <a:t>May require access to privileged instructions</a:t>
            </a:r>
          </a:p>
          <a:p>
            <a:pPr lvl="1"/>
            <a:r>
              <a:rPr lang="en-US" dirty="0" smtClean="0"/>
              <a:t>May require specific assembly instructions</a:t>
            </a:r>
          </a:p>
          <a:p>
            <a:pPr lvl="2"/>
            <a:r>
              <a:rPr lang="en-US" dirty="0" smtClean="0"/>
              <a:t>Instruction architecture dependent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73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Motivating Parallelism</a:t>
            </a:r>
          </a:p>
          <a:p>
            <a:r>
              <a:rPr lang="en-US" sz="4400" dirty="0" smtClean="0"/>
              <a:t>Synchronization Basics</a:t>
            </a:r>
          </a:p>
          <a:p>
            <a:r>
              <a:rPr lang="en-US" sz="4400" dirty="0" smtClean="0"/>
              <a:t>Types of Locks and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2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</a:t>
            </a:r>
            <a:r>
              <a:rPr lang="en-US" dirty="0" smtClean="0"/>
              <a:t> on a Single-CPU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19266"/>
            <a:ext cx="8229600" cy="2707399"/>
          </a:xfrm>
        </p:spPr>
        <p:txBody>
          <a:bodyPr/>
          <a:lstStyle/>
          <a:p>
            <a:r>
              <a:rPr lang="en-US" dirty="0" smtClean="0"/>
              <a:t>On a single-CPU system, the only preemption mechanism is interrupts</a:t>
            </a:r>
          </a:p>
          <a:p>
            <a:pPr lvl="1"/>
            <a:r>
              <a:rPr lang="en-US" dirty="0" smtClean="0"/>
              <a:t>If interrupts are disabled, the currently executing code is guaranteed to be atomic</a:t>
            </a:r>
          </a:p>
          <a:p>
            <a:r>
              <a:rPr lang="en-US" dirty="0" smtClean="0"/>
              <a:t>This system is </a:t>
            </a:r>
            <a:r>
              <a:rPr lang="en-US" i="1" dirty="0" smtClean="0"/>
              <a:t>concurrent</a:t>
            </a:r>
            <a:r>
              <a:rPr lang="en-US" dirty="0" smtClean="0"/>
              <a:t>, but not </a:t>
            </a:r>
            <a:r>
              <a:rPr lang="en-US" i="1" dirty="0" smtClean="0"/>
              <a:t>parallel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390" y="1958454"/>
            <a:ext cx="4114800" cy="2125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lock_acquire</a:t>
            </a:r>
            <a:r>
              <a:rPr lang="en-US" sz="2000" dirty="0" smtClean="0"/>
              <a:t>(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/>
              <a:t> lock * lock) {</a:t>
            </a:r>
          </a:p>
          <a:p>
            <a:pPr marL="0" indent="0"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sema_down</a:t>
            </a:r>
            <a:r>
              <a:rPr lang="en-US" sz="2000" dirty="0" smtClean="0"/>
              <a:t>(&amp;lock-&gt;semaphore);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lock-&gt;holder = </a:t>
            </a:r>
            <a:r>
              <a:rPr lang="en-US" sz="2000" dirty="0" err="1" smtClean="0"/>
              <a:t>thread_current</a:t>
            </a:r>
            <a:r>
              <a:rPr lang="en-US" sz="2000" dirty="0" smtClean="0"/>
              <a:t>();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67109" y="1376150"/>
            <a:ext cx="5017827" cy="2707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sema_down</a:t>
            </a:r>
            <a:r>
              <a:rPr lang="en-US" sz="2000" dirty="0" smtClean="0"/>
              <a:t>(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/>
              <a:t> semaphore * </a:t>
            </a:r>
            <a:r>
              <a:rPr lang="en-US" sz="2000" dirty="0" err="1" smtClean="0"/>
              <a:t>sema</a:t>
            </a:r>
            <a:r>
              <a:rPr lang="en-US" sz="2000" dirty="0" smtClean="0"/>
              <a:t>) {</a:t>
            </a:r>
          </a:p>
          <a:p>
            <a:pPr marL="0" indent="0">
              <a:buNone/>
            </a:pPr>
            <a:r>
              <a:rPr lang="en-US" sz="2000" dirty="0" smtClean="0"/>
              <a:t>     </a:t>
            </a:r>
            <a:r>
              <a:rPr lang="en-US" sz="2000" dirty="0" err="1" smtClean="0">
                <a:solidFill>
                  <a:schemeClr val="accent1"/>
                </a:solidFill>
              </a:rPr>
              <a:t>enum</a:t>
            </a:r>
            <a:r>
              <a:rPr lang="en-US" sz="2000" dirty="0" smtClean="0"/>
              <a:t> </a:t>
            </a:r>
            <a:r>
              <a:rPr lang="en-US" sz="2000" dirty="0" err="1" smtClean="0"/>
              <a:t>intr_level</a:t>
            </a:r>
            <a:r>
              <a:rPr lang="en-US" sz="2000" dirty="0" smtClean="0"/>
              <a:t> </a:t>
            </a:r>
            <a:r>
              <a:rPr lang="en-US" sz="2000" dirty="0" err="1" smtClean="0"/>
              <a:t>old_level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err="1" smtClean="0"/>
              <a:t>old_level</a:t>
            </a:r>
            <a:r>
              <a:rPr lang="en-US" sz="2000" dirty="0" smtClean="0"/>
              <a:t> = </a:t>
            </a:r>
            <a:r>
              <a:rPr lang="en-US" sz="2000" dirty="0" err="1" smtClean="0"/>
              <a:t>intr_disable</a:t>
            </a:r>
            <a:r>
              <a:rPr lang="en-US" sz="2000" dirty="0" smtClean="0"/>
              <a:t>();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smtClean="0">
                <a:solidFill>
                  <a:schemeClr val="accent1"/>
                </a:solidFill>
              </a:rPr>
              <a:t>while</a:t>
            </a:r>
            <a:r>
              <a:rPr lang="en-US" sz="2000" dirty="0" smtClean="0"/>
              <a:t> (</a:t>
            </a:r>
            <a:r>
              <a:rPr lang="en-US" sz="2000" dirty="0" err="1" smtClean="0"/>
              <a:t>sema</a:t>
            </a:r>
            <a:r>
              <a:rPr lang="en-US" sz="2000" dirty="0" smtClean="0"/>
              <a:t>-&gt;value == </a:t>
            </a:r>
            <a:r>
              <a:rPr lang="en-US" sz="2000" dirty="0" smtClean="0">
                <a:solidFill>
                  <a:schemeClr val="accent4"/>
                </a:solidFill>
              </a:rPr>
              <a:t>0</a:t>
            </a:r>
            <a:r>
              <a:rPr lang="en-US" sz="2000" dirty="0" smtClean="0"/>
              <a:t>) { </a:t>
            </a:r>
            <a:r>
              <a:rPr lang="en-US" sz="2000" dirty="0" smtClean="0">
                <a:solidFill>
                  <a:schemeClr val="accent3"/>
                </a:solidFill>
              </a:rPr>
              <a:t>/* wait */ </a:t>
            </a:r>
            <a:r>
              <a:rPr lang="en-US" sz="2000" dirty="0" smtClean="0"/>
              <a:t>}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err="1" smtClean="0"/>
              <a:t>sema</a:t>
            </a:r>
            <a:r>
              <a:rPr lang="en-US" sz="2000" dirty="0" smtClean="0"/>
              <a:t>-&gt;value--;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err="1" smtClean="0"/>
              <a:t>intr_level</a:t>
            </a:r>
            <a:r>
              <a:rPr lang="en-US" sz="2000" dirty="0" smtClean="0"/>
              <a:t>(</a:t>
            </a:r>
            <a:r>
              <a:rPr lang="en-US" sz="2000" dirty="0" err="1" smtClean="0"/>
              <a:t>old_level</a:t>
            </a:r>
            <a:r>
              <a:rPr lang="en-US" sz="2000" dirty="0" smtClean="0"/>
              <a:t>);</a:t>
            </a:r>
          </a:p>
          <a:p>
            <a:pPr marL="0" indent="0"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0452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With Multiple CPUs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598"/>
            <a:ext cx="8229600" cy="2173406"/>
          </a:xfrm>
        </p:spPr>
        <p:txBody>
          <a:bodyPr/>
          <a:lstStyle/>
          <a:p>
            <a:r>
              <a:rPr lang="en-US" dirty="0" smtClean="0"/>
              <a:t>In a multi-CPU (SMP) system, two or more threads may execute in </a:t>
            </a:r>
            <a:r>
              <a:rPr lang="en-US" i="1" dirty="0" smtClean="0"/>
              <a:t>parallel</a:t>
            </a:r>
          </a:p>
          <a:p>
            <a:pPr lvl="1"/>
            <a:r>
              <a:rPr lang="en-US" dirty="0" smtClean="0"/>
              <a:t>Data can be read or written by parallel threads, even if interrupts are disabled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67524" y="4886244"/>
            <a:ext cx="3406100" cy="2711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sema_down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() {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6566" y="5182762"/>
            <a:ext cx="3407288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     while (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-&gt;value == 0) { … }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6566" y="5583976"/>
            <a:ext cx="3407287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    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-&gt;value--;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6566" y="5985190"/>
            <a:ext cx="3407287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}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6566" y="4396883"/>
            <a:ext cx="1940276" cy="40011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CPU 1 - Thread 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05573" y="4886244"/>
            <a:ext cx="3406100" cy="2711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sema_down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() {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04615" y="5182762"/>
            <a:ext cx="3407288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     while (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-&gt;value == 0) { … }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04615" y="5583976"/>
            <a:ext cx="3407287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    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sema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-&gt;value--;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04615" y="5985190"/>
            <a:ext cx="3407287" cy="37585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T Std Light"/>
                <a:cs typeface="Helvetica LT Std Light"/>
              </a:rPr>
              <a:t>}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04615" y="4396883"/>
            <a:ext cx="1940276" cy="40011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CPU 2 - Thread 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6" name="Slide Number Placeholder 3"/>
          <p:cNvSpPr txBox="1">
            <a:spLocks/>
          </p:cNvSpPr>
          <p:nvPr/>
        </p:nvSpPr>
        <p:spPr>
          <a:xfrm>
            <a:off x="655415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3151185" y="3612310"/>
            <a:ext cx="2101756" cy="35484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ema</a:t>
            </a:r>
            <a:r>
              <a:rPr lang="en-US" dirty="0" smtClean="0"/>
              <a:t>-&gt;value = 1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196146" y="6362711"/>
            <a:ext cx="2101756" cy="35484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ema</a:t>
            </a:r>
            <a:r>
              <a:rPr lang="en-US" dirty="0" smtClean="0"/>
              <a:t>-&gt;value =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07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Instruction-level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586552"/>
            <a:ext cx="8918813" cy="4643651"/>
          </a:xfrm>
        </p:spPr>
        <p:txBody>
          <a:bodyPr>
            <a:normAutofit/>
          </a:bodyPr>
          <a:lstStyle/>
          <a:p>
            <a:r>
              <a:rPr lang="en-US" dirty="0" smtClean="0"/>
              <a:t>Modern CPUs have atomic instruction(s)</a:t>
            </a:r>
          </a:p>
          <a:p>
            <a:pPr lvl="1"/>
            <a:r>
              <a:rPr lang="en-US" dirty="0" smtClean="0"/>
              <a:t>Enable you to build high-level synchronized objects</a:t>
            </a:r>
          </a:p>
          <a:p>
            <a:r>
              <a:rPr lang="en-US" dirty="0" smtClean="0"/>
              <a:t>On x86:</a:t>
            </a:r>
          </a:p>
          <a:p>
            <a:pPr lvl="1"/>
            <a:r>
              <a:rPr lang="en-US" dirty="0" smtClean="0"/>
              <a:t> The </a:t>
            </a:r>
            <a:r>
              <a:rPr lang="en-US" dirty="0" smtClean="0">
                <a:solidFill>
                  <a:schemeClr val="accent1"/>
                </a:solidFill>
              </a:rPr>
              <a:t>lock</a:t>
            </a:r>
            <a:r>
              <a:rPr lang="en-US" dirty="0" smtClean="0"/>
              <a:t> prefix makes an instruction atomic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lock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inc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; atomic increment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lock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dec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; atomic decrement</a:t>
            </a:r>
          </a:p>
          <a:p>
            <a:pPr lvl="2"/>
            <a:r>
              <a:rPr lang="en-US" dirty="0" smtClean="0"/>
              <a:t>Only legal with some instructions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solidFill>
                  <a:schemeClr val="accent1"/>
                </a:solidFill>
              </a:rPr>
              <a:t>xchg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instruction is guaranteed to be atomic</a:t>
            </a:r>
          </a:p>
          <a:p>
            <a:pPr marL="914400" lvl="2" indent="0">
              <a:buNone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xchg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[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addr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 </a:t>
            </a:r>
            <a:r>
              <a:rPr lang="en-US" dirty="0" smtClean="0">
                <a:solidFill>
                  <a:schemeClr val="accent3"/>
                </a:solidFill>
              </a:rPr>
              <a:t>; swap </a:t>
            </a:r>
            <a:r>
              <a:rPr lang="en-US" dirty="0" err="1" smtClean="0">
                <a:solidFill>
                  <a:schemeClr val="accent3"/>
                </a:solidFill>
              </a:rPr>
              <a:t>eax</a:t>
            </a:r>
            <a:r>
              <a:rPr lang="en-US" dirty="0" smtClean="0">
                <a:solidFill>
                  <a:schemeClr val="accent3"/>
                </a:solidFill>
              </a:rPr>
              <a:t> and the value in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68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of </a:t>
            </a:r>
            <a:r>
              <a:rPr lang="en-US" dirty="0" err="1" smtClean="0"/>
              <a:t>xchg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83290"/>
            <a:ext cx="8229600" cy="1642873"/>
          </a:xfrm>
        </p:spPr>
        <p:txBody>
          <a:bodyPr/>
          <a:lstStyle/>
          <a:p>
            <a:r>
              <a:rPr lang="en-US" dirty="0" smtClean="0"/>
              <a:t>Atomicity ensures that each </a:t>
            </a:r>
            <a:r>
              <a:rPr lang="en-US" dirty="0" err="1" smtClean="0"/>
              <a:t>xchg</a:t>
            </a:r>
            <a:r>
              <a:rPr lang="en-US" dirty="0" smtClean="0"/>
              <a:t> occurs before or after </a:t>
            </a:r>
            <a:r>
              <a:rPr lang="en-US" dirty="0" err="1" smtClean="0"/>
              <a:t>xchgs</a:t>
            </a:r>
            <a:r>
              <a:rPr lang="en-US" dirty="0" smtClean="0"/>
              <a:t> from other CPUs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48388" y="1911886"/>
            <a:ext cx="3878268" cy="2160897"/>
            <a:chOff x="4751382" y="2531759"/>
            <a:chExt cx="3878268" cy="2160897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>
              <a:off x="4751382" y="2531759"/>
              <a:ext cx="3878268" cy="2160897"/>
            </a:xfrm>
            <a:prstGeom prst="roundRect">
              <a:avLst>
                <a:gd name="adj" fmla="val 106"/>
              </a:avLst>
            </a:prstGeom>
            <a:solidFill>
              <a:schemeClr val="accent2">
                <a:alpha val="39000"/>
              </a:schemeClr>
            </a:solidFill>
            <a:ln w="12700" cap="flat" cmpd="sng">
              <a:solidFill>
                <a:schemeClr val="accent2">
                  <a:lumMod val="50000"/>
                </a:schemeClr>
              </a:solidFill>
              <a:prstDash val="solid"/>
              <a:round/>
              <a:headEnd/>
              <a:tailEnd/>
            </a:ln>
            <a:effectLst>
              <a:outerShdw blurRad="40005" dist="22987" dir="5400000" algn="ctr" rotWithShape="0">
                <a:srgbClr val="000000">
                  <a:alpha val="35000"/>
                </a:srgbClr>
              </a:outerShdw>
            </a:effectLst>
            <a:extLst/>
          </p:spPr>
          <p:txBody>
            <a:bodyPr wrap="none" anchor="ctr"/>
            <a:lstStyle/>
            <a:p>
              <a:pPr algn="ctr"/>
              <a:endParaRPr lang="en-US" sz="1600" dirty="0">
                <a:solidFill>
                  <a:srgbClr val="3C4B5E"/>
                </a:solidFill>
                <a:latin typeface="Helvetica LT Std Light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75128" y="2892398"/>
              <a:ext cx="788229" cy="1040129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ct val="110000"/>
                </a:lnSpc>
              </a:pPr>
              <a:r>
                <a:rPr lang="en-US" sz="1400" dirty="0" err="1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eax</a:t>
              </a: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: 1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1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0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0</a:t>
              </a:r>
              <a:endParaRPr lang="en-US" sz="1400" dirty="0">
                <a:solidFill>
                  <a:srgbClr val="FFFFFF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672548" y="2844903"/>
              <a:ext cx="788229" cy="866711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ct val="110000"/>
                </a:lnSpc>
              </a:pPr>
              <a:r>
                <a:rPr lang="en-US" sz="1400" dirty="0" err="1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eax</a:t>
              </a: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: 2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2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0</a:t>
              </a:r>
              <a:endParaRPr lang="en-US" sz="1400" dirty="0">
                <a:solidFill>
                  <a:srgbClr val="FFFFFF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315888" y="2849489"/>
              <a:ext cx="722543" cy="1334864"/>
            </a:xfrm>
            <a:prstGeom prst="rect">
              <a:avLst/>
            </a:prstGeom>
            <a:solidFill>
              <a:srgbClr val="3C4B5E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0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0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1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1</a:t>
              </a:r>
              <a:b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</a:br>
              <a:r>
                <a:rPr lang="en-US" sz="1400" dirty="0" smtClean="0">
                  <a:solidFill>
                    <a:srgbClr val="FFFFFF"/>
                  </a:solidFill>
                  <a:latin typeface="Helvetica LT Std Light"/>
                  <a:cs typeface="Helvetica LT Std Light"/>
                </a:rPr>
                <a:t>1</a:t>
              </a:r>
              <a:endParaRPr lang="en-US" sz="1400" dirty="0">
                <a:solidFill>
                  <a:srgbClr val="FFFFFF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88275" y="3382265"/>
              <a:ext cx="6174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xchg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48235" y="3379044"/>
              <a:ext cx="6174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xchg</a:t>
              </a:r>
              <a:endParaRPr lang="en-US" sz="1600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30292" y="4265436"/>
              <a:ext cx="33205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Illegal execution</a:t>
              </a:r>
              <a:endParaRPr lang="en-US" sz="1600" b="1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51791" y="2567374"/>
              <a:ext cx="78739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CPU 1</a:t>
              </a:r>
              <a:endParaRPr lang="en-US" sz="1600" b="1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76882" y="2567374"/>
              <a:ext cx="78739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CPU 2</a:t>
              </a:r>
              <a:endParaRPr lang="en-US" sz="1600" b="1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1876" y="2567374"/>
              <a:ext cx="98296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bg1"/>
                  </a:solidFill>
                  <a:latin typeface="Helvetica LT Std Light"/>
                  <a:cs typeface="Helvetica LT Std Light"/>
                </a:rPr>
                <a:t>memory</a:t>
              </a:r>
              <a:endParaRPr lang="en-US" sz="1600" b="1" dirty="0">
                <a:solidFill>
                  <a:schemeClr val="bg1"/>
                </a:solidFill>
                <a:latin typeface="Helvetica LT Std Light"/>
                <a:cs typeface="Helvetica LT Std Light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874261" y="3420869"/>
              <a:ext cx="810124" cy="0"/>
            </a:xfrm>
            <a:prstGeom prst="line">
              <a:avLst/>
            </a:prstGeom>
            <a:ln w="19050" cap="flat" cmpd="sng" algn="ctr">
              <a:solidFill>
                <a:srgbClr val="FFFFFF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660736" y="3410029"/>
              <a:ext cx="810124" cy="0"/>
            </a:xfrm>
            <a:prstGeom prst="line">
              <a:avLst/>
            </a:prstGeom>
            <a:ln w="19050" cap="flat" cmpd="sng" algn="ctr">
              <a:solidFill>
                <a:srgbClr val="FFFFFF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322331" y="3401519"/>
              <a:ext cx="736476" cy="0"/>
            </a:xfrm>
            <a:prstGeom prst="line">
              <a:avLst/>
            </a:prstGeom>
            <a:ln w="19050" cap="flat" cmpd="sng" algn="ctr">
              <a:solidFill>
                <a:srgbClr val="FFFFFF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322331" y="3433480"/>
              <a:ext cx="736476" cy="0"/>
            </a:xfrm>
            <a:prstGeom prst="line">
              <a:avLst/>
            </a:prstGeom>
            <a:ln w="19050" cap="flat" cmpd="sng" algn="ctr">
              <a:solidFill>
                <a:srgbClr val="FFFFFF"/>
              </a:solidFill>
              <a:prstDash val="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7020537" y="3417407"/>
              <a:ext cx="663527" cy="0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5660382" y="3419983"/>
              <a:ext cx="663527" cy="0"/>
            </a:xfrm>
            <a:prstGeom prst="straightConnector1">
              <a:avLst/>
            </a:prstGeom>
            <a:ln w="19050" cap="flat" cmpd="sng" algn="ctr">
              <a:solidFill>
                <a:srgbClr val="3C4B5E"/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1397561" y="1357954"/>
            <a:ext cx="2353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Non-Atomic </a:t>
            </a:r>
            <a:r>
              <a:rPr lang="en-US" sz="2400" b="1" dirty="0" err="1" smtClean="0"/>
              <a:t>xchg</a:t>
            </a:r>
            <a:endParaRPr lang="en-US" sz="2400" b="1" dirty="0"/>
          </a:p>
        </p:txBody>
      </p:sp>
      <p:grpSp>
        <p:nvGrpSpPr>
          <p:cNvPr id="23" name="Group 22"/>
          <p:cNvGrpSpPr/>
          <p:nvPr/>
        </p:nvGrpSpPr>
        <p:grpSpPr>
          <a:xfrm>
            <a:off x="4786686" y="1911886"/>
            <a:ext cx="3878268" cy="2160897"/>
            <a:chOff x="392107" y="2419041"/>
            <a:chExt cx="3878268" cy="2160897"/>
          </a:xfrm>
        </p:grpSpPr>
        <p:sp>
          <p:nvSpPr>
            <p:cNvPr id="24" name="AutoShape 3"/>
            <p:cNvSpPr>
              <a:spLocks noChangeArrowheads="1"/>
            </p:cNvSpPr>
            <p:nvPr/>
          </p:nvSpPr>
          <p:spPr bwMode="auto">
            <a:xfrm>
              <a:off x="392107" y="2419041"/>
              <a:ext cx="3878268" cy="2160897"/>
            </a:xfrm>
            <a:prstGeom prst="roundRect">
              <a:avLst>
                <a:gd name="adj" fmla="val 106"/>
              </a:avLst>
            </a:prstGeom>
            <a:solidFill>
              <a:schemeClr val="accent3">
                <a:alpha val="35000"/>
              </a:schemeClr>
            </a:solidFill>
            <a:ln w="12700" cap="flat" cmpd="sng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ffectLst>
              <a:outerShdw blurRad="40005" dist="22987" dir="5400000" algn="ctr" rotWithShape="0">
                <a:srgbClr val="000000">
                  <a:alpha val="35000"/>
                </a:srgbClr>
              </a:outerShdw>
            </a:effectLst>
            <a:extLst/>
          </p:spPr>
          <p:txBody>
            <a:bodyPr wrap="none" anchor="ctr"/>
            <a:lstStyle/>
            <a:p>
              <a:pPr algn="ctr"/>
              <a:endParaRPr lang="en-US" sz="1600" dirty="0">
                <a:solidFill>
                  <a:srgbClr val="3C4B5E"/>
                </a:solidFill>
                <a:latin typeface="Helvetica LT Std Light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80224" y="2521519"/>
              <a:ext cx="3593453" cy="2000530"/>
              <a:chOff x="580224" y="2521519"/>
              <a:chExt cx="3593453" cy="200053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580234" y="2978046"/>
                <a:ext cx="788229" cy="1040129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>
                  <a:lnSpc>
                    <a:spcPct val="110000"/>
                  </a:lnSpc>
                </a:pPr>
                <a:r>
                  <a:rPr lang="en-US" sz="1400" dirty="0" err="1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eax</a:t>
                </a: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: 1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1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0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0</a:t>
                </a:r>
                <a:endParaRPr lang="en-US" sz="14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349114" y="2910028"/>
                <a:ext cx="788229" cy="897789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>
                  <a:lnSpc>
                    <a:spcPct val="110000"/>
                  </a:lnSpc>
                </a:pPr>
                <a:r>
                  <a:rPr lang="en-US" sz="1400" dirty="0" err="1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eax</a:t>
                </a:r>
                <a:r>
                  <a:rPr lang="en-US" sz="1400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: 2</a:t>
                </a:r>
                <a:br>
                  <a:rPr lang="en-US" sz="1400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2</a:t>
                </a:r>
                <a:br>
                  <a:rPr lang="en-US" sz="1400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1</a:t>
                </a:r>
                <a:endParaRPr lang="en-US" sz="1400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373219" y="3475046"/>
                <a:ext cx="6174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xchg</a:t>
                </a:r>
                <a:endParaRPr lang="en-US" sz="1600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704640" y="3464696"/>
                <a:ext cx="6174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xchg</a:t>
                </a:r>
                <a:endParaRPr lang="en-US" sz="1600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521715" y="4183495"/>
                <a:ext cx="17347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Legal execution</a:t>
                </a:r>
                <a:endParaRPr lang="en-US" sz="1600" b="1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661191" y="2527684"/>
                <a:ext cx="78739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CPU 1</a:t>
                </a:r>
                <a:endParaRPr lang="en-US" sz="1600" b="1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386282" y="2527684"/>
                <a:ext cx="78739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CPU 2</a:t>
                </a:r>
                <a:endParaRPr lang="en-US" sz="1600" b="1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001658" y="2813819"/>
                <a:ext cx="722543" cy="1334864"/>
              </a:xfrm>
              <a:prstGeom prst="rect">
                <a:avLst/>
              </a:prstGeom>
              <a:solidFill>
                <a:srgbClr val="3C4B5E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10000"/>
                  </a:lnSpc>
                </a:pP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0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0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1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2</a:t>
                </a:r>
                <a:b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</a:br>
                <a:r>
                  <a:rPr lang="en-US" sz="1400" dirty="0" smtClean="0">
                    <a:solidFill>
                      <a:schemeClr val="bg1"/>
                    </a:solidFill>
                    <a:latin typeface="Helvetica LT Std Light"/>
                    <a:cs typeface="Helvetica LT Std Light"/>
                  </a:rPr>
                  <a:t>2</a:t>
                </a:r>
                <a:endParaRPr lang="en-US" sz="1400" dirty="0">
                  <a:solidFill>
                    <a:schemeClr val="bg1"/>
                  </a:solidFill>
                  <a:latin typeface="Helvetica LT Std Light"/>
                  <a:cs typeface="Helvetica LT Std Light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897619" y="2521519"/>
                <a:ext cx="98296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FFFF"/>
                    </a:solidFill>
                    <a:latin typeface="Helvetica LT Std Light"/>
                    <a:cs typeface="Helvetica LT Std Light"/>
                  </a:rPr>
                  <a:t>memory</a:t>
                </a:r>
                <a:endParaRPr lang="en-US" sz="1600" b="1" dirty="0">
                  <a:solidFill>
                    <a:srgbClr val="FFFFFF"/>
                  </a:solidFill>
                  <a:latin typeface="Helvetica LT Std Light"/>
                  <a:cs typeface="Helvetica LT Std Light"/>
                </a:endParaRPr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>
                <a:off x="580224" y="3514533"/>
                <a:ext cx="810124" cy="0"/>
              </a:xfrm>
              <a:prstGeom prst="line">
                <a:avLst/>
              </a:prstGeom>
              <a:ln w="19050" cap="flat" cmpd="sng" algn="ctr">
                <a:solidFill>
                  <a:srgbClr val="FFFFFF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3349105" y="3497054"/>
                <a:ext cx="810124" cy="0"/>
              </a:xfrm>
              <a:prstGeom prst="line">
                <a:avLst/>
              </a:prstGeom>
              <a:ln w="19050" cap="flat" cmpd="sng" algn="ctr">
                <a:solidFill>
                  <a:srgbClr val="FFFFFF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2000814" y="3384812"/>
                <a:ext cx="725143" cy="0"/>
              </a:xfrm>
              <a:prstGeom prst="line">
                <a:avLst/>
              </a:prstGeom>
              <a:ln w="19050" cap="flat" cmpd="sng" algn="ctr">
                <a:solidFill>
                  <a:srgbClr val="FFFFFF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2706619" y="3505598"/>
                <a:ext cx="663527" cy="0"/>
              </a:xfrm>
              <a:prstGeom prst="straightConnector1">
                <a:avLst/>
              </a:prstGeom>
              <a:ln w="19050" cap="flat" cmpd="sng" algn="ctr">
                <a:solidFill>
                  <a:srgbClr val="3C4B5E"/>
                </a:solidFill>
                <a:prstDash val="solid"/>
                <a:round/>
                <a:headEnd type="arrow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>
                <a:off x="1367869" y="3515308"/>
                <a:ext cx="663527" cy="0"/>
              </a:xfrm>
              <a:prstGeom prst="straightConnector1">
                <a:avLst/>
              </a:prstGeom>
              <a:ln w="19050" cap="flat" cmpd="sng" algn="ctr">
                <a:solidFill>
                  <a:srgbClr val="3C4B5E"/>
                </a:solidFill>
                <a:prstDash val="solid"/>
                <a:round/>
                <a:headEnd type="arrow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1996251" y="3615689"/>
                <a:ext cx="725143" cy="0"/>
              </a:xfrm>
              <a:prstGeom prst="line">
                <a:avLst/>
              </a:prstGeom>
              <a:ln w="19050" cap="flat" cmpd="sng" algn="ctr">
                <a:solidFill>
                  <a:srgbClr val="FFFFFF"/>
                </a:solidFill>
                <a:prstDash val="dot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5890183" y="1357953"/>
            <a:ext cx="1726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Atomic </a:t>
            </a:r>
            <a:r>
              <a:rPr lang="en-US" sz="2400" b="1" dirty="0" err="1" smtClean="0"/>
              <a:t>xchg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08144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Spin Lock with </a:t>
            </a:r>
            <a:r>
              <a:rPr lang="en-US" dirty="0" err="1" smtClean="0"/>
              <a:t>xchg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3" y="1613849"/>
            <a:ext cx="2763671" cy="3879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 smtClean="0">
                <a:solidFill>
                  <a:schemeClr val="tx2"/>
                </a:solidFill>
              </a:rPr>
              <a:t>spin_lock</a:t>
            </a:r>
            <a:r>
              <a:rPr lang="en-US" sz="2000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1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xchg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[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lock_addr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test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jnz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spin_lock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tx2"/>
                </a:solidFill>
              </a:rPr>
              <a:t>spin_unlock</a:t>
            </a:r>
            <a:r>
              <a:rPr lang="en-US" sz="2000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[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lock_addr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], 0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5" name="Picture 4" descr="atomicSWAP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-385"/>
          <a:stretch/>
        </p:blipFill>
        <p:spPr>
          <a:xfrm>
            <a:off x="3352617" y="1337737"/>
            <a:ext cx="3419628" cy="4283337"/>
          </a:xfrm>
          <a:prstGeom prst="rect">
            <a:avLst/>
          </a:prstGeom>
        </p:spPr>
      </p:pic>
      <p:pic>
        <p:nvPicPr>
          <p:cNvPr id="6" name="Picture 5" descr="atomicSWAP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09"/>
          <a:stretch/>
        </p:blipFill>
        <p:spPr>
          <a:xfrm>
            <a:off x="3352617" y="1331600"/>
            <a:ext cx="3419628" cy="2738993"/>
          </a:xfrm>
          <a:prstGeom prst="rect">
            <a:avLst/>
          </a:prstGeom>
        </p:spPr>
      </p:pic>
      <p:pic>
        <p:nvPicPr>
          <p:cNvPr id="7" name="Picture 6" descr="atomicSWAP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726"/>
          <a:stretch/>
        </p:blipFill>
        <p:spPr>
          <a:xfrm>
            <a:off x="3352617" y="1331600"/>
            <a:ext cx="3419628" cy="248651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970127" y="2150795"/>
            <a:ext cx="1307238" cy="307777"/>
          </a:xfrm>
          <a:prstGeom prst="rect">
            <a:avLst/>
          </a:prstGeom>
          <a:solidFill>
            <a:srgbClr val="FFFF66"/>
          </a:solidFill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CPU 1 locks.</a:t>
            </a:r>
            <a:endParaRPr lang="en-US" sz="14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70127" y="3060827"/>
            <a:ext cx="2002722" cy="523220"/>
          </a:xfrm>
          <a:prstGeom prst="rect">
            <a:avLst/>
          </a:prstGeom>
          <a:solidFill>
            <a:srgbClr val="FFFF66"/>
          </a:solidFill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CPUs 0 and 2 both try to lock, but cannot.</a:t>
            </a:r>
            <a:endParaRPr lang="en-US" sz="14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pic>
        <p:nvPicPr>
          <p:cNvPr id="10" name="Picture 9" descr="atomicSWAP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746"/>
          <a:stretch/>
        </p:blipFill>
        <p:spPr>
          <a:xfrm>
            <a:off x="3352617" y="1331600"/>
            <a:ext cx="3419628" cy="116292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969522" y="3841009"/>
            <a:ext cx="1451144" cy="307777"/>
          </a:xfrm>
          <a:prstGeom prst="rect">
            <a:avLst/>
          </a:prstGeom>
          <a:solidFill>
            <a:srgbClr val="FFFF66"/>
          </a:solidFill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CPU 1 unlocks.</a:t>
            </a:r>
            <a:endParaRPr lang="en-US" sz="14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68916" y="4634745"/>
            <a:ext cx="1908950" cy="954107"/>
          </a:xfrm>
          <a:prstGeom prst="rect">
            <a:avLst/>
          </a:prstGeom>
          <a:solidFill>
            <a:srgbClr val="FFFF66"/>
          </a:solidFill>
          <a:ln>
            <a:solidFill>
              <a:srgbClr val="3C4B5E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CPU 0 locks, simply because it requested it </a:t>
            </a:r>
            <a:r>
              <a:rPr lang="en-US" sz="1400" i="1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slightly</a:t>
            </a:r>
            <a:r>
              <a:rPr lang="en-US" sz="1400" dirty="0" smtClean="0">
                <a:solidFill>
                  <a:srgbClr val="3C4B5E"/>
                </a:solidFill>
                <a:latin typeface="Helvetica LT Std Light"/>
                <a:cs typeface="Helvetica LT Std Light"/>
              </a:rPr>
              <a:t> before CPU 2. </a:t>
            </a:r>
            <a:endParaRPr lang="en-US" sz="1400" dirty="0">
              <a:solidFill>
                <a:srgbClr val="3C4B5E"/>
              </a:solidFill>
              <a:latin typeface="Helvetica LT Std Light"/>
              <a:cs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5310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80" y="0"/>
            <a:ext cx="8229600" cy="1143000"/>
          </a:xfrm>
        </p:spPr>
        <p:txBody>
          <a:bodyPr/>
          <a:lstStyle/>
          <a:p>
            <a:r>
              <a:rPr lang="en-US" dirty="0" smtClean="0"/>
              <a:t>Building a Multi-CPU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109" y="1093183"/>
            <a:ext cx="85453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accent1"/>
                </a:solidFill>
                <a:latin typeface="Courier New"/>
                <a:cs typeface="Courier New"/>
              </a:rPr>
              <a:t>t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ypedef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struct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mutex_struct</a:t>
            </a:r>
            <a:r>
              <a:rPr lang="en-US" sz="1600" b="1" dirty="0" smtClean="0">
                <a:latin typeface="Courier New"/>
                <a:cs typeface="Courier New"/>
              </a:rPr>
              <a:t> {</a:t>
            </a:r>
          </a:p>
          <a:p>
            <a:pPr lvl="1"/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spinlock = </a:t>
            </a:r>
            <a:r>
              <a:rPr lang="en-US" sz="1600" b="1" dirty="0" smtClean="0">
                <a:solidFill>
                  <a:schemeClr val="accent4"/>
                </a:solidFill>
                <a:latin typeface="Courier New"/>
                <a:cs typeface="Courier New"/>
              </a:rPr>
              <a:t>0</a:t>
            </a:r>
            <a:r>
              <a:rPr lang="en-US" sz="1600" b="1" dirty="0" smtClean="0">
                <a:latin typeface="Courier New"/>
                <a:cs typeface="Courier New"/>
              </a:rPr>
              <a:t>;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spinlock variable</a:t>
            </a:r>
          </a:p>
          <a:p>
            <a:pPr lvl="1"/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locked = </a:t>
            </a:r>
            <a:r>
              <a:rPr lang="en-US" sz="1600" b="1" dirty="0" smtClean="0">
                <a:solidFill>
                  <a:schemeClr val="accent4"/>
                </a:solidFill>
                <a:latin typeface="Courier New"/>
                <a:cs typeface="Courier New"/>
              </a:rPr>
              <a:t>0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is the </a:t>
            </a:r>
            <a:r>
              <a:rPr lang="en-US" sz="1600" b="1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 locked? guarded by spinlock</a:t>
            </a:r>
          </a:p>
          <a:p>
            <a:pPr lvl="1"/>
            <a:r>
              <a:rPr lang="en-US" sz="1600" b="1" dirty="0" smtClean="0">
                <a:latin typeface="Courier New"/>
                <a:cs typeface="Courier New"/>
              </a:rPr>
              <a:t>queue waitlist;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waiting threads, guarded by spinlock</a:t>
            </a:r>
          </a:p>
          <a:p>
            <a:pPr marL="0" lvl="1"/>
            <a:r>
              <a:rPr lang="en-US" sz="1600" b="1" dirty="0" smtClean="0">
                <a:latin typeface="Courier New"/>
                <a:cs typeface="Courier New"/>
              </a:rPr>
              <a:t>} </a:t>
            </a:r>
            <a:r>
              <a:rPr lang="en-US" sz="1600" b="1" dirty="0" err="1" smtClean="0"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pPr marL="0" lvl="1"/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void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mutex_lock</a:t>
            </a:r>
            <a:r>
              <a:rPr lang="en-US" sz="1600" b="1" dirty="0" smtClean="0">
                <a:latin typeface="Courier New"/>
                <a:cs typeface="Courier New"/>
              </a:rPr>
              <a:t>(</a:t>
            </a:r>
            <a:r>
              <a:rPr lang="en-US" sz="1600" b="1" dirty="0" err="1" smtClean="0"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latin typeface="Courier New"/>
                <a:cs typeface="Courier New"/>
              </a:rPr>
              <a:t> * m) {</a:t>
            </a:r>
          </a:p>
          <a:p>
            <a:pPr marL="457200"/>
            <a:r>
              <a:rPr lang="en-US" sz="1600" b="1" dirty="0" err="1" smtClean="0">
                <a:latin typeface="Courier New"/>
                <a:cs typeface="Courier New"/>
              </a:rPr>
              <a:t>spin_lock</a:t>
            </a:r>
            <a:r>
              <a:rPr lang="en-US" sz="1600" b="1" dirty="0" smtClean="0">
                <a:latin typeface="Courier New"/>
                <a:cs typeface="Courier New"/>
              </a:rPr>
              <a:t>(&amp;m-&gt;spinlock);</a:t>
            </a:r>
          </a:p>
          <a:p>
            <a:pPr marL="457200" lvl="2"/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b="1" dirty="0" smtClean="0">
                <a:latin typeface="Courier New"/>
                <a:cs typeface="Courier New"/>
              </a:rPr>
              <a:t> (!m-&gt;locked){</a:t>
            </a:r>
          </a:p>
          <a:p>
            <a:pPr marL="914400" lvl="4"/>
            <a:r>
              <a:rPr lang="en-US" sz="1600" b="1" dirty="0">
                <a:latin typeface="Courier New"/>
                <a:cs typeface="Courier New"/>
              </a:rPr>
              <a:t>m</a:t>
            </a:r>
            <a:r>
              <a:rPr lang="en-US" sz="1600" b="1" dirty="0" smtClean="0">
                <a:latin typeface="Courier New"/>
                <a:cs typeface="Courier New"/>
              </a:rPr>
              <a:t>-&gt;locked = </a:t>
            </a:r>
            <a:r>
              <a:rPr lang="en-US" sz="1600" b="1" dirty="0" smtClean="0">
                <a:solidFill>
                  <a:schemeClr val="accent4"/>
                </a:solidFill>
                <a:latin typeface="Courier New"/>
                <a:cs typeface="Courier New"/>
              </a:rPr>
              <a:t>1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pPr marL="914400" lvl="4"/>
            <a:r>
              <a:rPr lang="en-US" sz="1600" b="1" dirty="0" err="1" smtClean="0">
                <a:latin typeface="Courier New"/>
                <a:cs typeface="Courier New"/>
              </a:rPr>
              <a:t>spin_unlock</a:t>
            </a:r>
            <a:r>
              <a:rPr lang="en-US" sz="1600" b="1" dirty="0" smtClean="0">
                <a:latin typeface="Courier New"/>
                <a:cs typeface="Courier New"/>
              </a:rPr>
              <a:t>(&amp;m-&gt;spinlock);</a:t>
            </a:r>
          </a:p>
          <a:p>
            <a:pPr marL="457200" lvl="3"/>
            <a:r>
              <a:rPr lang="en-US" sz="1600" b="1" dirty="0" smtClean="0">
                <a:latin typeface="Courier New"/>
                <a:cs typeface="Courier New"/>
              </a:rPr>
              <a:t>}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b="1" dirty="0" smtClean="0">
                <a:latin typeface="Courier New"/>
                <a:cs typeface="Courier New"/>
              </a:rPr>
              <a:t> {	</a:t>
            </a:r>
          </a:p>
          <a:p>
            <a:pPr marL="914400" lvl="4"/>
            <a:r>
              <a:rPr lang="en-US" sz="1600" b="1" dirty="0">
                <a:latin typeface="Courier New"/>
                <a:cs typeface="Courier New"/>
              </a:rPr>
              <a:t>m</a:t>
            </a:r>
            <a:r>
              <a:rPr lang="en-US" sz="1600" b="1" dirty="0" smtClean="0">
                <a:latin typeface="Courier New"/>
                <a:cs typeface="Courier New"/>
              </a:rPr>
              <a:t>-&gt;</a:t>
            </a:r>
            <a:r>
              <a:rPr lang="en-US" sz="1600" b="1" dirty="0" err="1" smtClean="0">
                <a:latin typeface="Courier New"/>
                <a:cs typeface="Courier New"/>
              </a:rPr>
              <a:t>waitlist.add</a:t>
            </a:r>
            <a:r>
              <a:rPr lang="en-US" sz="1600" b="1" dirty="0" smtClean="0">
                <a:latin typeface="Courier New"/>
                <a:cs typeface="Courier New"/>
              </a:rPr>
              <a:t>(</a:t>
            </a:r>
            <a:r>
              <a:rPr lang="en-US" sz="1600" b="1" dirty="0" err="1" smtClean="0">
                <a:latin typeface="Courier New"/>
                <a:cs typeface="Courier New"/>
              </a:rPr>
              <a:t>current_process</a:t>
            </a:r>
            <a:r>
              <a:rPr lang="en-US" sz="1600" b="1" dirty="0" smtClean="0">
                <a:latin typeface="Courier New"/>
                <a:cs typeface="Courier New"/>
              </a:rPr>
              <a:t>);</a:t>
            </a:r>
          </a:p>
          <a:p>
            <a:pPr marL="914400" lvl="4"/>
            <a:r>
              <a:rPr lang="en-US" sz="1600" b="1" dirty="0" err="1" smtClean="0">
                <a:latin typeface="Courier New"/>
                <a:cs typeface="Courier New"/>
              </a:rPr>
              <a:t>spin_unlock</a:t>
            </a:r>
            <a:r>
              <a:rPr lang="en-US" sz="1600" b="1" dirty="0" smtClean="0">
                <a:latin typeface="Courier New"/>
                <a:cs typeface="Courier New"/>
              </a:rPr>
              <a:t>(&amp;m-&gt;spinlock);</a:t>
            </a:r>
          </a:p>
          <a:p>
            <a:pPr marL="914400" lvl="4"/>
            <a:r>
              <a:rPr lang="en-US" sz="1600" b="1" dirty="0" smtClean="0">
                <a:latin typeface="Courier New"/>
                <a:cs typeface="Courier New"/>
              </a:rPr>
              <a:t>yield();</a:t>
            </a:r>
          </a:p>
          <a:p>
            <a:pPr marL="914400" lvl="4"/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wake up here when the mutex is acquired</a:t>
            </a:r>
            <a:endParaRPr lang="en-US" sz="1600" b="1" dirty="0">
              <a:solidFill>
                <a:schemeClr val="accent3"/>
              </a:solidFill>
              <a:latin typeface="Courier New"/>
              <a:cs typeface="Courier New"/>
            </a:endParaRPr>
          </a:p>
          <a:p>
            <a:pPr marL="457200" lvl="3"/>
            <a:r>
              <a:rPr lang="en-US" sz="1600" b="1" dirty="0" smtClean="0">
                <a:latin typeface="Courier New"/>
                <a:cs typeface="Courier New"/>
              </a:rPr>
              <a:t>}</a:t>
            </a:r>
          </a:p>
          <a:p>
            <a:pPr marL="0" lvl="2"/>
            <a:r>
              <a:rPr lang="en-US" sz="1600" b="1" dirty="0" smtClean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73625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80" y="0"/>
            <a:ext cx="8229600" cy="1143000"/>
          </a:xfrm>
        </p:spPr>
        <p:txBody>
          <a:bodyPr/>
          <a:lstStyle/>
          <a:p>
            <a:r>
              <a:rPr lang="en-US" dirty="0" smtClean="0"/>
              <a:t>Building a Multi-CPU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109" y="1093183"/>
            <a:ext cx="854534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accent1"/>
                </a:solidFill>
                <a:latin typeface="Courier New"/>
                <a:cs typeface="Courier New"/>
              </a:rPr>
              <a:t>t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ypedef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struct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mutex_struct</a:t>
            </a:r>
            <a:r>
              <a:rPr lang="en-US" sz="1600" b="1" dirty="0" smtClean="0">
                <a:latin typeface="Courier New"/>
                <a:cs typeface="Courier New"/>
              </a:rPr>
              <a:t> {</a:t>
            </a:r>
          </a:p>
          <a:p>
            <a:pPr lvl="1"/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spinlock = </a:t>
            </a:r>
            <a:r>
              <a:rPr lang="en-US" sz="1600" b="1" dirty="0" smtClean="0">
                <a:solidFill>
                  <a:schemeClr val="accent4"/>
                </a:solidFill>
                <a:latin typeface="Courier New"/>
                <a:cs typeface="Courier New"/>
              </a:rPr>
              <a:t>0</a:t>
            </a:r>
            <a:r>
              <a:rPr lang="en-US" sz="1600" b="1" dirty="0" smtClean="0">
                <a:latin typeface="Courier New"/>
                <a:cs typeface="Courier New"/>
              </a:rPr>
              <a:t>;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spinlock variable</a:t>
            </a:r>
          </a:p>
          <a:p>
            <a:pPr lvl="1"/>
            <a:r>
              <a:rPr lang="en-US" sz="16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locked = </a:t>
            </a:r>
            <a:r>
              <a:rPr lang="en-US" sz="1600" b="1" dirty="0" smtClean="0">
                <a:solidFill>
                  <a:schemeClr val="accent4"/>
                </a:solidFill>
                <a:latin typeface="Courier New"/>
                <a:cs typeface="Courier New"/>
              </a:rPr>
              <a:t>0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is the </a:t>
            </a:r>
            <a:r>
              <a:rPr lang="en-US" sz="1600" b="1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 locked? guarded by spinlock</a:t>
            </a:r>
          </a:p>
          <a:p>
            <a:pPr lvl="1"/>
            <a:r>
              <a:rPr lang="en-US" sz="1600" b="1" dirty="0" smtClean="0">
                <a:latin typeface="Courier New"/>
                <a:cs typeface="Courier New"/>
              </a:rPr>
              <a:t>queue waitlist;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// waiting threads, guarded by spinlock</a:t>
            </a:r>
          </a:p>
          <a:p>
            <a:pPr marL="0" lvl="1"/>
            <a:r>
              <a:rPr lang="en-US" sz="1600" b="1" dirty="0" smtClean="0">
                <a:latin typeface="Courier New"/>
                <a:cs typeface="Courier New"/>
              </a:rPr>
              <a:t>} </a:t>
            </a:r>
            <a:r>
              <a:rPr lang="en-US" sz="1600" b="1" dirty="0" err="1" smtClean="0"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pPr marL="0" lvl="1"/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chemeClr val="accent1"/>
                </a:solidFill>
                <a:latin typeface="Courier New"/>
                <a:cs typeface="Courier New"/>
              </a:rPr>
              <a:t>void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err="1">
                <a:latin typeface="Courier New"/>
                <a:cs typeface="Courier New"/>
              </a:rPr>
              <a:t>mutex_unlock</a:t>
            </a:r>
            <a:r>
              <a:rPr lang="en-US" sz="1600" b="1" dirty="0">
                <a:latin typeface="Courier New"/>
                <a:cs typeface="Courier New"/>
              </a:rPr>
              <a:t>(</a:t>
            </a:r>
            <a:r>
              <a:rPr lang="en-US" sz="1600" b="1" dirty="0" err="1">
                <a:latin typeface="Courier New"/>
                <a:cs typeface="Courier New"/>
              </a:rPr>
              <a:t>mutex</a:t>
            </a:r>
            <a:r>
              <a:rPr lang="en-US" sz="1600" b="1" dirty="0">
                <a:latin typeface="Courier New"/>
                <a:cs typeface="Courier New"/>
              </a:rPr>
              <a:t> * m) {</a:t>
            </a:r>
          </a:p>
          <a:p>
            <a:pPr lvl="1"/>
            <a:r>
              <a:rPr lang="en-US" sz="1600" b="1" dirty="0" err="1">
                <a:latin typeface="Courier New"/>
                <a:cs typeface="Courier New"/>
              </a:rPr>
              <a:t>spin_lock</a:t>
            </a:r>
            <a:r>
              <a:rPr lang="en-US" sz="1600" b="1" dirty="0">
                <a:latin typeface="Courier New"/>
                <a:cs typeface="Courier New"/>
              </a:rPr>
              <a:t>(&amp;m-&gt;spinlock);</a:t>
            </a:r>
          </a:p>
          <a:p>
            <a:pPr lvl="1"/>
            <a:r>
              <a:rPr lang="en-US" sz="1600" b="1" dirty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b="1" dirty="0">
                <a:latin typeface="Courier New"/>
                <a:cs typeface="Courier New"/>
              </a:rPr>
              <a:t> (m-&gt;</a:t>
            </a:r>
            <a:r>
              <a:rPr lang="en-US" sz="1600" b="1" dirty="0" err="1">
                <a:latin typeface="Courier New"/>
                <a:cs typeface="Courier New"/>
              </a:rPr>
              <a:t>waitlist.empty</a:t>
            </a:r>
            <a:r>
              <a:rPr lang="en-US" sz="1600" b="1" dirty="0">
                <a:latin typeface="Courier New"/>
                <a:cs typeface="Courier New"/>
              </a:rPr>
              <a:t>()) {</a:t>
            </a:r>
          </a:p>
          <a:p>
            <a:pPr lvl="2"/>
            <a:r>
              <a:rPr lang="en-US" sz="1600" b="1" dirty="0">
                <a:latin typeface="Courier New"/>
                <a:cs typeface="Courier New"/>
              </a:rPr>
              <a:t>m-&gt;locked = </a:t>
            </a:r>
            <a:r>
              <a:rPr lang="en-US" sz="1600" b="1" dirty="0">
                <a:solidFill>
                  <a:schemeClr val="accent4"/>
                </a:solidFill>
                <a:latin typeface="Courier New"/>
                <a:cs typeface="Courier New"/>
              </a:rPr>
              <a:t>0</a:t>
            </a:r>
            <a:r>
              <a:rPr lang="en-US" sz="1600" b="1" dirty="0">
                <a:latin typeface="Courier New"/>
                <a:cs typeface="Courier New"/>
              </a:rPr>
              <a:t>;</a:t>
            </a:r>
          </a:p>
          <a:p>
            <a:pPr lvl="2"/>
            <a:r>
              <a:rPr lang="en-US" sz="1600" b="1" dirty="0" err="1">
                <a:latin typeface="Courier New"/>
                <a:cs typeface="Courier New"/>
              </a:rPr>
              <a:t>spin_unlock</a:t>
            </a:r>
            <a:r>
              <a:rPr lang="en-US" sz="1600" b="1" dirty="0">
                <a:latin typeface="Courier New"/>
                <a:cs typeface="Courier New"/>
              </a:rPr>
              <a:t>(&amp;m-&gt;spinlock);</a:t>
            </a:r>
          </a:p>
          <a:p>
            <a:pPr marL="457200" lvl="2"/>
            <a:r>
              <a:rPr lang="en-US" sz="1600" b="1" dirty="0">
                <a:latin typeface="Courier New"/>
                <a:cs typeface="Courier New"/>
              </a:rPr>
              <a:t>} </a:t>
            </a:r>
            <a:r>
              <a:rPr lang="en-US" sz="1600" b="1" dirty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b="1" dirty="0">
                <a:latin typeface="Courier New"/>
                <a:cs typeface="Courier New"/>
              </a:rPr>
              <a:t> {</a:t>
            </a:r>
          </a:p>
          <a:p>
            <a:pPr lvl="2"/>
            <a:r>
              <a:rPr lang="en-US" sz="1600" b="1" dirty="0" err="1">
                <a:latin typeface="Courier New"/>
                <a:cs typeface="Courier New"/>
              </a:rPr>
              <a:t>next_thread</a:t>
            </a:r>
            <a:r>
              <a:rPr lang="en-US" sz="1600" b="1" dirty="0">
                <a:latin typeface="Courier New"/>
                <a:cs typeface="Courier New"/>
              </a:rPr>
              <a:t> = m-&gt;</a:t>
            </a:r>
            <a:r>
              <a:rPr lang="en-US" sz="1600" b="1" dirty="0" err="1">
                <a:latin typeface="Courier New"/>
                <a:cs typeface="Courier New"/>
              </a:rPr>
              <a:t>waitlist.pop_from_head</a:t>
            </a:r>
            <a:r>
              <a:rPr lang="en-US" sz="1600" b="1" dirty="0">
                <a:latin typeface="Courier New"/>
                <a:cs typeface="Courier New"/>
              </a:rPr>
              <a:t>();</a:t>
            </a:r>
          </a:p>
          <a:p>
            <a:pPr lvl="2"/>
            <a:r>
              <a:rPr lang="en-US" sz="1600" b="1" dirty="0" err="1">
                <a:latin typeface="Courier New"/>
                <a:cs typeface="Courier New"/>
              </a:rPr>
              <a:t>spin_unlock</a:t>
            </a:r>
            <a:r>
              <a:rPr lang="en-US" sz="1600" b="1" dirty="0">
                <a:latin typeface="Courier New"/>
                <a:cs typeface="Courier New"/>
              </a:rPr>
              <a:t>(&amp;m-&gt;spinlock);</a:t>
            </a:r>
          </a:p>
          <a:p>
            <a:pPr lvl="2"/>
            <a:r>
              <a:rPr lang="en-US" sz="1600" b="1" dirty="0">
                <a:latin typeface="Courier New"/>
                <a:cs typeface="Courier New"/>
              </a:rPr>
              <a:t>wake(</a:t>
            </a:r>
            <a:r>
              <a:rPr lang="en-US" sz="1600" b="1" dirty="0" err="1">
                <a:latin typeface="Courier New"/>
                <a:cs typeface="Courier New"/>
              </a:rPr>
              <a:t>next_thread</a:t>
            </a:r>
            <a:r>
              <a:rPr lang="en-US" sz="1600" b="1" dirty="0">
                <a:latin typeface="Courier New"/>
                <a:cs typeface="Courier New"/>
              </a:rPr>
              <a:t>);</a:t>
            </a:r>
          </a:p>
          <a:p>
            <a:pPr marL="457200" lvl="2"/>
            <a:r>
              <a:rPr lang="en-US" sz="1600" b="1" dirty="0">
                <a:latin typeface="Courier New"/>
                <a:cs typeface="Courier New"/>
              </a:rPr>
              <a:t>}</a:t>
            </a:r>
          </a:p>
          <a:p>
            <a:pPr marL="0" lvl="2"/>
            <a:r>
              <a:rPr lang="en-US" sz="1600" b="1" dirty="0">
                <a:latin typeface="Courier New"/>
                <a:cs typeface="Courier New"/>
              </a:rPr>
              <a:t>}</a:t>
            </a:r>
          </a:p>
          <a:p>
            <a:pPr marL="0" lvl="1"/>
            <a:endParaRPr lang="en-US" sz="1600" b="1" dirty="0" smtClean="0">
              <a:latin typeface="Courier New"/>
              <a:cs typeface="Courier New"/>
            </a:endParaRPr>
          </a:p>
          <a:p>
            <a:pPr marL="0" lvl="1"/>
            <a:endParaRPr lang="en-US" sz="16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75499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and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308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Sometimes, literature on locks refers to </a:t>
            </a:r>
            <a:r>
              <a:rPr lang="en-US" i="1" dirty="0" smtClean="0"/>
              <a:t>compare and swap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CAS</a:t>
            </a:r>
            <a:r>
              <a:rPr lang="en-US" dirty="0" smtClean="0"/>
              <a:t>) instructions</a:t>
            </a:r>
          </a:p>
          <a:p>
            <a:pPr lvl="1"/>
            <a:r>
              <a:rPr lang="en-US" dirty="0" smtClean="0"/>
              <a:t>CAS instructions combine an </a:t>
            </a:r>
            <a:r>
              <a:rPr lang="en-US" dirty="0" err="1" smtClean="0">
                <a:solidFill>
                  <a:schemeClr val="accent1"/>
                </a:solidFill>
              </a:rPr>
              <a:t>xchg</a:t>
            </a:r>
            <a:r>
              <a:rPr lang="en-US" dirty="0" smtClean="0"/>
              <a:t> and a </a:t>
            </a:r>
            <a:r>
              <a:rPr lang="en-US" dirty="0" smtClean="0">
                <a:solidFill>
                  <a:schemeClr val="accent1"/>
                </a:solidFill>
              </a:rPr>
              <a:t>test</a:t>
            </a:r>
          </a:p>
          <a:p>
            <a:r>
              <a:rPr lang="en-US" dirty="0" smtClean="0"/>
              <a:t>On x86, known as </a:t>
            </a:r>
            <a:r>
              <a:rPr lang="en-US" i="1" dirty="0" smtClean="0"/>
              <a:t>compare and exchange</a:t>
            </a:r>
          </a:p>
          <a:p>
            <a:pPr marL="800100" lvl="2" indent="0">
              <a:buNone/>
            </a:pPr>
            <a:r>
              <a:rPr lang="en-US" dirty="0" err="1">
                <a:solidFill>
                  <a:schemeClr val="tx2"/>
                </a:solidFill>
              </a:rPr>
              <a:t>spin_lock</a:t>
            </a:r>
            <a:r>
              <a:rPr lang="en-US" dirty="0">
                <a:solidFill>
                  <a:schemeClr val="tx2"/>
                </a:solidFill>
              </a:rPr>
              <a:t>:</a:t>
            </a:r>
          </a:p>
          <a:p>
            <a:pPr marL="800100" lvl="2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ecx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</a:p>
          <a:p>
            <a:pPr marL="800100" lvl="2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2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lock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cmpxchg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ecx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lock_addr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]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2" indent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jnz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spinlock</a:t>
            </a:r>
          </a:p>
          <a:p>
            <a:pPr marL="801688" lvl="3" indent="-342900"/>
            <a:r>
              <a:rPr lang="en-US" sz="2800" dirty="0" err="1" smtClean="0"/>
              <a:t>cmpxchg</a:t>
            </a:r>
            <a:r>
              <a:rPr lang="en-US" sz="2800" dirty="0" smtClean="0"/>
              <a:t> compares </a:t>
            </a:r>
            <a:r>
              <a:rPr lang="en-US" sz="2800" dirty="0" err="1" smtClean="0"/>
              <a:t>eax</a:t>
            </a:r>
            <a:r>
              <a:rPr lang="en-US" sz="2800" dirty="0" smtClean="0"/>
              <a:t> and the value of </a:t>
            </a:r>
            <a:r>
              <a:rPr lang="en-US" sz="2800" dirty="0" err="1" smtClean="0"/>
              <a:t>lock_addr</a:t>
            </a:r>
            <a:endParaRPr lang="en-US" sz="2800" dirty="0" smtClean="0"/>
          </a:p>
          <a:p>
            <a:pPr marL="801688" lvl="3" indent="-342900"/>
            <a:r>
              <a:rPr lang="en-US" sz="2800" dirty="0" smtClean="0"/>
              <a:t>If </a:t>
            </a:r>
            <a:r>
              <a:rPr lang="en-US" sz="2800" dirty="0" err="1" smtClean="0"/>
              <a:t>eax</a:t>
            </a:r>
            <a:r>
              <a:rPr lang="en-US" sz="2800" dirty="0" smtClean="0"/>
              <a:t> == [</a:t>
            </a:r>
            <a:r>
              <a:rPr lang="en-US" sz="2800" dirty="0" err="1" smtClean="0"/>
              <a:t>lock_addr</a:t>
            </a:r>
            <a:r>
              <a:rPr lang="en-US" sz="2800" dirty="0" smtClean="0"/>
              <a:t>], swap </a:t>
            </a:r>
            <a:r>
              <a:rPr lang="en-US" sz="2800" dirty="0" err="1" smtClean="0"/>
              <a:t>ecx</a:t>
            </a:r>
            <a:r>
              <a:rPr lang="en-US" sz="2800" dirty="0" smtClean="0"/>
              <a:t> and [</a:t>
            </a:r>
            <a:r>
              <a:rPr lang="en-US" sz="2800" dirty="0" err="1" smtClean="0"/>
              <a:t>lock_addr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4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Price of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488"/>
            <a:ext cx="8229600" cy="5107675"/>
          </a:xfrm>
        </p:spPr>
        <p:txBody>
          <a:bodyPr/>
          <a:lstStyle/>
          <a:p>
            <a:r>
              <a:rPr lang="en-US" dirty="0" smtClean="0"/>
              <a:t>Atomic operations are very expensive on a multi-core system</a:t>
            </a:r>
          </a:p>
          <a:p>
            <a:pPr lvl="1"/>
            <a:r>
              <a:rPr lang="en-US" dirty="0" smtClean="0"/>
              <a:t>Caches must be flushed</a:t>
            </a:r>
          </a:p>
          <a:p>
            <a:pPr lvl="2"/>
            <a:r>
              <a:rPr lang="en-US" dirty="0" smtClean="0"/>
              <a:t>CPU cores may see different values for the same variable if they have out-of-date caches</a:t>
            </a:r>
          </a:p>
          <a:p>
            <a:pPr lvl="2"/>
            <a:r>
              <a:rPr lang="en-US" dirty="0" smtClean="0"/>
              <a:t>Cache flush can be forced using a </a:t>
            </a:r>
            <a:r>
              <a:rPr lang="en-US" dirty="0" smtClean="0">
                <a:solidFill>
                  <a:schemeClr val="accent1"/>
                </a:solidFill>
              </a:rPr>
              <a:t>memory fence </a:t>
            </a:r>
            <a:r>
              <a:rPr lang="en-US" dirty="0" smtClean="0"/>
              <a:t>(sometimes called a </a:t>
            </a:r>
            <a:r>
              <a:rPr lang="en-US" dirty="0" smtClean="0">
                <a:solidFill>
                  <a:schemeClr val="accent1"/>
                </a:solidFill>
              </a:rPr>
              <a:t>memory barrier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Memory bus must be locked</a:t>
            </a:r>
          </a:p>
          <a:p>
            <a:pPr lvl="2"/>
            <a:r>
              <a:rPr lang="en-US" dirty="0" smtClean="0"/>
              <a:t>No concurrent reading or writing</a:t>
            </a:r>
          </a:p>
          <a:p>
            <a:pPr lvl="1"/>
            <a:r>
              <a:rPr lang="en-US" dirty="0" smtClean="0"/>
              <a:t>Other CPUs may stall</a:t>
            </a:r>
          </a:p>
          <a:p>
            <a:pPr lvl="2"/>
            <a:r>
              <a:rPr lang="en-US" dirty="0" smtClean="0"/>
              <a:t>May block on the memory bus or atomic instructions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053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Motivating Parallelism</a:t>
            </a:r>
          </a:p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Synchronization Basics</a:t>
            </a:r>
          </a:p>
          <a:p>
            <a:r>
              <a:rPr lang="en-US" sz="4400" dirty="0" smtClean="0"/>
              <a:t>Types of Locks and Deadlock</a:t>
            </a:r>
          </a:p>
          <a:p>
            <a:r>
              <a:rPr lang="en-US" sz="4400" dirty="0" smtClean="0"/>
              <a:t>Lock-Free Data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2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vs.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Concurrent execution on a single-core system: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Parallel execution on a dual-core system: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01504" y="2575670"/>
            <a:ext cx="991746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Core 1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851205"/>
              </p:ext>
            </p:extLst>
          </p:nvPr>
        </p:nvGraphicFramePr>
        <p:xfrm>
          <a:off x="2534399" y="2621412"/>
          <a:ext cx="4672654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121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2546673" y="3228013"/>
            <a:ext cx="463965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63984" y="3306610"/>
            <a:ext cx="80502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92081" y="5644954"/>
            <a:ext cx="991746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Core 2</a:t>
            </a:r>
            <a:endParaRPr lang="en-US" sz="24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591855"/>
              </p:ext>
            </p:extLst>
          </p:nvPr>
        </p:nvGraphicFramePr>
        <p:xfrm>
          <a:off x="2624976" y="5690696"/>
          <a:ext cx="4672654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121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2637250" y="6297297"/>
            <a:ext cx="463965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54561" y="6375894"/>
            <a:ext cx="805029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491935" y="5000727"/>
            <a:ext cx="991746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Core 1</a:t>
            </a:r>
            <a:endParaRPr lang="en-US" sz="24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085235"/>
              </p:ext>
            </p:extLst>
          </p:nvPr>
        </p:nvGraphicFramePr>
        <p:xfrm>
          <a:off x="2624830" y="5046469"/>
          <a:ext cx="4672654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73393"/>
                <a:gridCol w="4121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82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423" y="1600200"/>
            <a:ext cx="8536675" cy="4525963"/>
          </a:xfrm>
        </p:spPr>
        <p:txBody>
          <a:bodyPr/>
          <a:lstStyle/>
          <a:p>
            <a:r>
              <a:rPr lang="en-US" dirty="0" err="1" smtClean="0"/>
              <a:t>Mutex</a:t>
            </a:r>
            <a:r>
              <a:rPr lang="en-US" dirty="0" smtClean="0"/>
              <a:t> is perhaps the most common type of lock</a:t>
            </a:r>
          </a:p>
          <a:p>
            <a:r>
              <a:rPr lang="en-US" dirty="0" smtClean="0"/>
              <a:t>But there are several other common types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Semaphore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Read/write lock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Condition variable</a:t>
            </a:r>
          </a:p>
          <a:p>
            <a:pPr lvl="2"/>
            <a:r>
              <a:rPr lang="en-US" dirty="0" smtClean="0"/>
              <a:t>Used to build </a:t>
            </a:r>
            <a:r>
              <a:rPr lang="en-US" dirty="0" smtClean="0">
                <a:solidFill>
                  <a:schemeClr val="accent1"/>
                </a:solidFill>
              </a:rPr>
              <a:t>monitors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305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600200"/>
            <a:ext cx="8980227" cy="4525963"/>
          </a:xfrm>
        </p:spPr>
        <p:txBody>
          <a:bodyPr/>
          <a:lstStyle/>
          <a:p>
            <a:r>
              <a:rPr lang="en-US" dirty="0" smtClean="0"/>
              <a:t>Generalization of a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1"/>
            <a:r>
              <a:rPr lang="en-US" dirty="0" smtClean="0"/>
              <a:t>Invented by 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endParaRPr lang="en-US" dirty="0" smtClean="0"/>
          </a:p>
          <a:p>
            <a:pPr lvl="1"/>
            <a:r>
              <a:rPr lang="en-US" dirty="0" smtClean="0"/>
              <a:t>Associated with a positive integer </a:t>
            </a:r>
            <a:r>
              <a:rPr lang="en-US" i="1" dirty="0" smtClean="0"/>
              <a:t>N</a:t>
            </a:r>
            <a:endParaRPr lang="en-US" dirty="0" smtClean="0"/>
          </a:p>
          <a:p>
            <a:pPr lvl="1"/>
            <a:r>
              <a:rPr lang="en-US" dirty="0" smtClean="0"/>
              <a:t>May be locked by up to </a:t>
            </a:r>
            <a:r>
              <a:rPr lang="en-US" i="1" dirty="0" smtClean="0"/>
              <a:t>N</a:t>
            </a:r>
            <a:r>
              <a:rPr lang="en-US" dirty="0" smtClean="0"/>
              <a:t> concurrent threads</a:t>
            </a:r>
          </a:p>
          <a:p>
            <a:r>
              <a:rPr lang="en-US" dirty="0" smtClean="0"/>
              <a:t>Semaphore methods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wait() – if </a:t>
            </a:r>
            <a:r>
              <a:rPr lang="en-US" i="1" dirty="0" smtClean="0"/>
              <a:t>N </a:t>
            </a:r>
            <a:r>
              <a:rPr lang="en-US" dirty="0" smtClean="0"/>
              <a:t>&gt; 0, </a:t>
            </a:r>
            <a:r>
              <a:rPr lang="en-US" i="1" dirty="0" smtClean="0"/>
              <a:t>N</a:t>
            </a:r>
            <a:r>
              <a:rPr lang="en-US" dirty="0" smtClean="0"/>
              <a:t>--; else sleep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signal() – if waiting threads &gt; 0, wake one up; else </a:t>
            </a:r>
            <a:r>
              <a:rPr lang="en-US" i="1" dirty="0" smtClean="0"/>
              <a:t>N</a:t>
            </a:r>
            <a:r>
              <a:rPr lang="en-US" dirty="0" smtClean="0"/>
              <a:t>++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4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Bounded Buffer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600200"/>
            <a:ext cx="8598089" cy="190045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Canonical example of semaphore usage</a:t>
            </a:r>
          </a:p>
          <a:p>
            <a:pPr lvl="1"/>
            <a:r>
              <a:rPr lang="en-US" dirty="0" smtClean="0"/>
              <a:t>Some threads </a:t>
            </a:r>
            <a:r>
              <a:rPr lang="en-US" dirty="0" smtClean="0">
                <a:solidFill>
                  <a:schemeClr val="accent1"/>
                </a:solidFill>
              </a:rPr>
              <a:t>produce</a:t>
            </a:r>
            <a:r>
              <a:rPr lang="en-US" dirty="0" smtClean="0"/>
              <a:t> items, add items to a list</a:t>
            </a:r>
          </a:p>
          <a:p>
            <a:pPr lvl="1"/>
            <a:r>
              <a:rPr lang="en-US" dirty="0" smtClean="0"/>
              <a:t>Some threads </a:t>
            </a:r>
            <a:r>
              <a:rPr lang="en-US" dirty="0" smtClean="0">
                <a:solidFill>
                  <a:schemeClr val="accent1"/>
                </a:solidFill>
              </a:rPr>
              <a:t>consume</a:t>
            </a:r>
            <a:r>
              <a:rPr lang="en-US" dirty="0" smtClean="0"/>
              <a:t> items, remove items from the list</a:t>
            </a:r>
          </a:p>
          <a:p>
            <a:pPr lvl="1"/>
            <a:r>
              <a:rPr lang="en-US" b="1" dirty="0" smtClean="0"/>
              <a:t>Size of the list is bounded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6985" y="355541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semaphore_bounded_buffer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mutex</a:t>
            </a:r>
            <a:r>
              <a:rPr lang="en-US" sz="1600" dirty="0">
                <a:latin typeface="Courier New"/>
                <a:cs typeface="Courier New"/>
              </a:rPr>
              <a:t>     m</a:t>
            </a:r>
          </a:p>
          <a:p>
            <a:r>
              <a:rPr lang="en-US" sz="1600" dirty="0">
                <a:latin typeface="Courier New"/>
                <a:cs typeface="Courier New"/>
              </a:rPr>
              <a:t>  list      buffer</a:t>
            </a:r>
          </a:p>
          <a:p>
            <a:r>
              <a:rPr lang="en-US" sz="1600" dirty="0">
                <a:latin typeface="Courier New"/>
                <a:cs typeface="Courier New"/>
              </a:rPr>
              <a:t>  semaphore </a:t>
            </a:r>
            <a:r>
              <a:rPr lang="en-US" sz="1600" dirty="0" err="1">
                <a:latin typeface="Courier New"/>
                <a:cs typeface="Courier New"/>
              </a:rPr>
              <a:t>S_space</a:t>
            </a:r>
            <a:r>
              <a:rPr lang="en-US" sz="1600" dirty="0">
                <a:latin typeface="Courier New"/>
                <a:cs typeface="Courier New"/>
              </a:rPr>
              <a:t> = semaphore(N)</a:t>
            </a:r>
          </a:p>
          <a:p>
            <a:r>
              <a:rPr lang="en-US" sz="1600" dirty="0">
                <a:latin typeface="Courier New"/>
                <a:cs typeface="Courier New"/>
              </a:rPr>
              <a:t>  semaphore </a:t>
            </a:r>
            <a:r>
              <a:rPr lang="en-US" sz="1600" dirty="0" err="1">
                <a:latin typeface="Courier New"/>
                <a:cs typeface="Courier New"/>
              </a:rPr>
              <a:t>S_items</a:t>
            </a:r>
            <a:r>
              <a:rPr lang="en-US" sz="1600" dirty="0">
                <a:latin typeface="Courier New"/>
                <a:cs typeface="Courier New"/>
              </a:rPr>
              <a:t> = semaphore(0)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put(item):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S_space.wait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buffer.add_tail</a:t>
            </a:r>
            <a:r>
              <a:rPr lang="en-US" sz="1600" dirty="0">
                <a:latin typeface="Courier New"/>
                <a:cs typeface="Courier New"/>
              </a:rPr>
              <a:t>(item)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S_items.signal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6" name="Rectangle 5"/>
          <p:cNvSpPr/>
          <p:nvPr/>
        </p:nvSpPr>
        <p:spPr>
          <a:xfrm>
            <a:off x="4844313" y="4887591"/>
            <a:ext cx="42996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get():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S_items.wait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result = </a:t>
            </a:r>
            <a:r>
              <a:rPr lang="en-US" sz="1600" dirty="0" err="1">
                <a:latin typeface="Courier New"/>
                <a:cs typeface="Courier New"/>
              </a:rPr>
              <a:t>buffer.remove_head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S_space.signal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latin typeface="Courier New"/>
                <a:cs typeface="Courier New"/>
              </a:rPr>
              <a:t> result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5069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Bounded Buffer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724870"/>
              </p:ext>
            </p:extLst>
          </p:nvPr>
        </p:nvGraphicFramePr>
        <p:xfrm>
          <a:off x="334373" y="1600200"/>
          <a:ext cx="3036627" cy="340170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2209"/>
                <a:gridCol w="1012209"/>
                <a:gridCol w="101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buffer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S_items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S_space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32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[b, 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382930"/>
              </p:ext>
            </p:extLst>
          </p:nvPr>
        </p:nvGraphicFramePr>
        <p:xfrm>
          <a:off x="4799466" y="1602474"/>
          <a:ext cx="4085228" cy="339943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21307"/>
                <a:gridCol w="1021307"/>
                <a:gridCol w="1021307"/>
                <a:gridCol w="10213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put(a)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put(b)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put(c)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78095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get()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Straight Arrow Connector 27"/>
          <p:cNvCxnSpPr/>
          <p:nvPr/>
        </p:nvCxnSpPr>
        <p:spPr>
          <a:xfrm>
            <a:off x="5302158" y="2668137"/>
            <a:ext cx="0" cy="2634018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314367" y="3062927"/>
            <a:ext cx="0" cy="2239228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326576" y="4910921"/>
            <a:ext cx="0" cy="391234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8338785" y="4560627"/>
            <a:ext cx="0" cy="741528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338785" y="1999397"/>
            <a:ext cx="0" cy="224505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326576" y="1999397"/>
            <a:ext cx="0" cy="111456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314370" y="1999397"/>
            <a:ext cx="0" cy="766550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302158" y="1999397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27546" y="2395181"/>
            <a:ext cx="3043451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27549" y="4286533"/>
            <a:ext cx="3043451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95790" y="4672083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41197" y="2779595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3053355" y="3382175"/>
            <a:ext cx="249405" cy="1415014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7201873" y="3475034"/>
            <a:ext cx="249405" cy="1415014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817660" y="2354239"/>
            <a:ext cx="4053385" cy="3548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817660" y="3083400"/>
            <a:ext cx="4053385" cy="371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817660" y="4230307"/>
            <a:ext cx="4053385" cy="371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804013" y="2709080"/>
            <a:ext cx="4067032" cy="3743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810832" y="3455160"/>
            <a:ext cx="4067032" cy="775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804012" y="4602067"/>
            <a:ext cx="4073851" cy="413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824479" y="5015552"/>
            <a:ext cx="4053385" cy="371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370998" y="2354239"/>
            <a:ext cx="1856095" cy="9553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70997" y="2586251"/>
            <a:ext cx="1856096" cy="12283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370998" y="2765947"/>
            <a:ext cx="2893324" cy="9553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370997" y="2970662"/>
            <a:ext cx="2893325" cy="9226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178057" y="3113964"/>
            <a:ext cx="4068905" cy="1870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371000" y="4244454"/>
            <a:ext cx="4899543" cy="13320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370997" y="4485564"/>
            <a:ext cx="4899546" cy="12055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2" idx="7"/>
          </p:cNvCxnSpPr>
          <p:nvPr/>
        </p:nvCxnSpPr>
        <p:spPr>
          <a:xfrm>
            <a:off x="3193724" y="4797189"/>
            <a:ext cx="4053237" cy="11373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27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Read/Write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600200"/>
            <a:ext cx="8952932" cy="4525963"/>
          </a:xfrm>
        </p:spPr>
        <p:txBody>
          <a:bodyPr/>
          <a:lstStyle/>
          <a:p>
            <a:r>
              <a:rPr lang="en-US" dirty="0" smtClean="0"/>
              <a:t>Sometimes known as a </a:t>
            </a:r>
            <a:r>
              <a:rPr lang="en-US" dirty="0" smtClean="0">
                <a:solidFill>
                  <a:schemeClr val="accent1"/>
                </a:solidFill>
              </a:rPr>
              <a:t>shared </a:t>
            </a:r>
            <a:r>
              <a:rPr lang="en-US" dirty="0" err="1" smtClean="0">
                <a:solidFill>
                  <a:schemeClr val="accent1"/>
                </a:solidFill>
              </a:rPr>
              <a:t>mutex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b="1" dirty="0" smtClean="0"/>
              <a:t>Many threads </a:t>
            </a:r>
            <a:r>
              <a:rPr lang="en-US" dirty="0" smtClean="0"/>
              <a:t>may hold the </a:t>
            </a:r>
            <a:r>
              <a:rPr lang="en-US" dirty="0" smtClean="0">
                <a:solidFill>
                  <a:schemeClr val="accent1"/>
                </a:solidFill>
              </a:rPr>
              <a:t>read lock </a:t>
            </a:r>
            <a:r>
              <a:rPr lang="en-US" dirty="0" smtClean="0"/>
              <a:t>in parallel</a:t>
            </a:r>
          </a:p>
          <a:p>
            <a:pPr lvl="1"/>
            <a:r>
              <a:rPr lang="en-US" dirty="0" smtClean="0"/>
              <a:t>Only </a:t>
            </a:r>
            <a:r>
              <a:rPr lang="en-US" b="1" dirty="0" smtClean="0"/>
              <a:t>one thread </a:t>
            </a:r>
            <a:r>
              <a:rPr lang="en-US" dirty="0" smtClean="0"/>
              <a:t>may hold the </a:t>
            </a:r>
            <a:r>
              <a:rPr lang="en-US" dirty="0" smtClean="0">
                <a:solidFill>
                  <a:schemeClr val="accent1"/>
                </a:solidFill>
              </a:rPr>
              <a:t>write lock </a:t>
            </a:r>
            <a:r>
              <a:rPr lang="en-US" dirty="0" smtClean="0"/>
              <a:t>at a time</a:t>
            </a:r>
          </a:p>
          <a:p>
            <a:pPr lvl="2"/>
            <a:r>
              <a:rPr lang="en-US" dirty="0" smtClean="0"/>
              <a:t>Write lock cannot be acquired until all read locks are released</a:t>
            </a:r>
          </a:p>
          <a:p>
            <a:pPr lvl="2"/>
            <a:r>
              <a:rPr lang="en-US" dirty="0" smtClean="0"/>
              <a:t>New read locks cannot be acquired if a writer is waiting</a:t>
            </a:r>
          </a:p>
          <a:p>
            <a:r>
              <a:rPr lang="en-US" dirty="0" smtClean="0"/>
              <a:t>Ideal for cases were updates to shared data are rare</a:t>
            </a:r>
          </a:p>
          <a:p>
            <a:pPr lvl="1"/>
            <a:r>
              <a:rPr lang="en-US" dirty="0" smtClean="0"/>
              <a:t>Permits maximum read parallelization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79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Read/Write Lock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673811"/>
              </p:ext>
            </p:extLst>
          </p:nvPr>
        </p:nvGraphicFramePr>
        <p:xfrm>
          <a:off x="334373" y="1600200"/>
          <a:ext cx="3036627" cy="459330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2209"/>
                <a:gridCol w="1012209"/>
                <a:gridCol w="10122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writers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1093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[a, b]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[a, b, 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[a, b, 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[a, b, 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r>
                        <a:rPr lang="en-US" dirty="0" smtClean="0"/>
                        <a:t>[a, b, 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1796277"/>
              </p:ext>
            </p:extLst>
          </p:nvPr>
        </p:nvGraphicFramePr>
        <p:xfrm>
          <a:off x="4799466" y="1602474"/>
          <a:ext cx="3634850" cy="459102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197"/>
                <a:gridCol w="1146412"/>
                <a:gridCol w="126924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Thread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lock_r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lock_r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lock_w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98819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unlock_r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unlock_r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lock_r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unlock_w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9343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Straight Arrow Connector 27"/>
          <p:cNvCxnSpPr/>
          <p:nvPr/>
        </p:nvCxnSpPr>
        <p:spPr>
          <a:xfrm>
            <a:off x="5363578" y="5719549"/>
            <a:ext cx="0" cy="756314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623733" y="4214458"/>
            <a:ext cx="0" cy="2261405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815640" y="5358880"/>
            <a:ext cx="0" cy="1116983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817904" y="1999397"/>
            <a:ext cx="0" cy="111456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621450" y="1999397"/>
            <a:ext cx="0" cy="766550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370398" y="1999397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27547" y="2395751"/>
            <a:ext cx="3043451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91242" y="3910153"/>
            <a:ext cx="2925167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91242" y="3531075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82142" y="2768793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7693201" y="3475034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368135" y="2685340"/>
            <a:ext cx="0" cy="87459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370418" y="3797207"/>
            <a:ext cx="0" cy="87459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21450" y="3062927"/>
            <a:ext cx="0" cy="87459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808817" y="4594250"/>
            <a:ext cx="9087" cy="437297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5215588" y="4987120"/>
            <a:ext cx="249405" cy="70172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25358" y="4691771"/>
            <a:ext cx="2925167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25358" y="4312693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29907" y="5478650"/>
            <a:ext cx="2925167" cy="259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29907" y="5099572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82142" y="5865694"/>
            <a:ext cx="2920618" cy="2593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804441" y="6213303"/>
            <a:ext cx="3629947" cy="387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804441" y="2354239"/>
            <a:ext cx="3629947" cy="354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804441" y="3062927"/>
            <a:ext cx="3629947" cy="3882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804441" y="3867498"/>
            <a:ext cx="3629947" cy="34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804441" y="2709081"/>
            <a:ext cx="3642168" cy="3458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804441" y="3451220"/>
            <a:ext cx="3648276" cy="4162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804441" y="4214457"/>
            <a:ext cx="3648275" cy="4091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804441" y="4623603"/>
            <a:ext cx="3629947" cy="387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804441" y="5003348"/>
            <a:ext cx="3648275" cy="4091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804441" y="5412494"/>
            <a:ext cx="3629947" cy="387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4804441" y="5804157"/>
            <a:ext cx="3648275" cy="4091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3053355" y="3382175"/>
            <a:ext cx="249405" cy="1005580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370999" y="2354239"/>
            <a:ext cx="1909749" cy="9553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70997" y="2586251"/>
            <a:ext cx="1909751" cy="12283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370998" y="2759693"/>
            <a:ext cx="3152632" cy="1017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370997" y="2970662"/>
            <a:ext cx="3152633" cy="9226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178059" y="3113964"/>
            <a:ext cx="4573869" cy="1870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371000" y="5238325"/>
            <a:ext cx="4437817" cy="12055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2" idx="7"/>
          </p:cNvCxnSpPr>
          <p:nvPr/>
        </p:nvCxnSpPr>
        <p:spPr>
          <a:xfrm>
            <a:off x="3193724" y="4387755"/>
            <a:ext cx="4417589" cy="18588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3371001" y="3475034"/>
            <a:ext cx="1909747" cy="11283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370998" y="3724346"/>
            <a:ext cx="1909750" cy="8995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371000" y="3884965"/>
            <a:ext cx="3152630" cy="11461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370998" y="4108757"/>
            <a:ext cx="3152632" cy="10570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3207629" y="4652181"/>
            <a:ext cx="2073120" cy="10726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3207629" y="5658134"/>
            <a:ext cx="2073119" cy="614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3370997" y="5011075"/>
            <a:ext cx="4380931" cy="14145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Freeform 75"/>
          <p:cNvSpPr/>
          <p:nvPr/>
        </p:nvSpPr>
        <p:spPr>
          <a:xfrm>
            <a:off x="3082927" y="4795812"/>
            <a:ext cx="249405" cy="862322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37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7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84" grpId="0" animBg="1"/>
      <p:bldP spid="85" grpId="0" animBg="1"/>
      <p:bldP spid="86" grpId="0" animBg="1"/>
      <p:bldP spid="62" grpId="0" animBg="1"/>
      <p:bldP spid="7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0"/>
            <a:ext cx="8229600" cy="1143000"/>
          </a:xfrm>
        </p:spPr>
        <p:txBody>
          <a:bodyPr/>
          <a:lstStyle/>
          <a:p>
            <a:r>
              <a:rPr lang="en-US" dirty="0" smtClean="0"/>
              <a:t>When is a Semaphore Not Enough?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76838"/>
            <a:ext cx="8229600" cy="15716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this case, semaphores are not sufficient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weight</a:t>
            </a:r>
            <a:r>
              <a:rPr lang="en-US" dirty="0" smtClean="0"/>
              <a:t> is an unknown parameter</a:t>
            </a:r>
          </a:p>
          <a:p>
            <a:pPr lvl="1"/>
            <a:r>
              <a:rPr lang="en-US" dirty="0" smtClean="0"/>
              <a:t>After each </a:t>
            </a:r>
            <a:r>
              <a:rPr lang="en-US" dirty="0" smtClean="0">
                <a:solidFill>
                  <a:schemeClr val="accent1"/>
                </a:solidFill>
              </a:rPr>
              <a:t>put()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chemeClr val="accent4"/>
                </a:solidFill>
              </a:rPr>
              <a:t>totalweight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must be checked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6984" y="997910"/>
            <a:ext cx="548562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weighted_bounded_buffer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mutex</a:t>
            </a:r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latin typeface="Courier New"/>
                <a:cs typeface="Courier New"/>
              </a:rPr>
              <a:t>m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list      </a:t>
            </a:r>
            <a:r>
              <a:rPr lang="en-US" sz="1600" dirty="0" smtClean="0">
                <a:latin typeface="Courier New"/>
                <a:cs typeface="Courier New"/>
              </a:rPr>
              <a:t>buffer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    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get(weight):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latin typeface="Courier New"/>
                <a:cs typeface="Courier New"/>
              </a:rPr>
              <a:t> (1):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totalweight</a:t>
            </a:r>
            <a:r>
              <a:rPr lang="en-US" sz="1600" dirty="0">
                <a:latin typeface="Courier New"/>
                <a:cs typeface="Courier New"/>
              </a:rPr>
              <a:t> &gt;= weight: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>
                <a:latin typeface="Courier New"/>
                <a:cs typeface="Courier New"/>
              </a:rPr>
              <a:t>result = </a:t>
            </a:r>
            <a:r>
              <a:rPr lang="en-US" sz="1600" dirty="0" err="1">
                <a:latin typeface="Courier New"/>
                <a:cs typeface="Courier New"/>
              </a:rPr>
              <a:t>buffer.remove_head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-= </a:t>
            </a:r>
            <a:r>
              <a:rPr lang="en-US" sz="1600" dirty="0" err="1" smtClean="0">
                <a:latin typeface="Courier New"/>
                <a:cs typeface="Courier New"/>
              </a:rPr>
              <a:t>result.weight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latin typeface="Courier New"/>
                <a:cs typeface="Courier New"/>
              </a:rPr>
              <a:t> result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>
                <a:latin typeface="Courier New"/>
                <a:cs typeface="Courier New"/>
              </a:rPr>
              <a:t>yield()</a:t>
            </a:r>
          </a:p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24413" y="1063266"/>
            <a:ext cx="42100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put(item</a:t>
            </a:r>
            <a:r>
              <a:rPr lang="en-US" sz="1600" dirty="0">
                <a:latin typeface="Courier New"/>
                <a:cs typeface="Courier New"/>
              </a:rPr>
              <a:t>):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buffer.add_tail</a:t>
            </a:r>
            <a:r>
              <a:rPr lang="en-US" sz="1600" dirty="0" smtClean="0">
                <a:latin typeface="Courier New"/>
                <a:cs typeface="Courier New"/>
              </a:rPr>
              <a:t>(item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+= </a:t>
            </a:r>
            <a:r>
              <a:rPr lang="en-US" sz="1600" dirty="0" err="1">
                <a:latin typeface="Courier New"/>
                <a:cs typeface="Courier New"/>
              </a:rPr>
              <a:t>item.weight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4357688" y="2666263"/>
            <a:ext cx="466725" cy="2124075"/>
          </a:xfrm>
          <a:prstGeom prst="righ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ular Callout 7"/>
          <p:cNvSpPr/>
          <p:nvPr/>
        </p:nvSpPr>
        <p:spPr>
          <a:xfrm>
            <a:off x="5072063" y="2788075"/>
            <a:ext cx="3867149" cy="1880449"/>
          </a:xfrm>
          <a:prstGeom prst="wedgeRectCallout">
            <a:avLst>
              <a:gd name="adj1" fmla="val -55582"/>
              <a:gd name="adj2" fmla="val -3228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No guarantee the condition will be satisfied when this thread wakes 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Lots of useless looping :(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72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85888"/>
            <a:ext cx="8367713" cy="54721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Construct for managing control flow amongst competing threads</a:t>
            </a:r>
          </a:p>
          <a:p>
            <a:pPr lvl="1"/>
            <a:r>
              <a:rPr lang="en-US" dirty="0" smtClean="0"/>
              <a:t>Each condition variable is associated with a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1"/>
            <a:r>
              <a:rPr lang="en-US" dirty="0" smtClean="0"/>
              <a:t>Threads that cannot run yet </a:t>
            </a:r>
            <a:r>
              <a:rPr lang="en-US" dirty="0" smtClean="0">
                <a:solidFill>
                  <a:schemeClr val="accent1"/>
                </a:solidFill>
              </a:rPr>
              <a:t>wait() </a:t>
            </a:r>
            <a:r>
              <a:rPr lang="en-US" dirty="0" smtClean="0"/>
              <a:t>for some condition to become satisfied</a:t>
            </a:r>
          </a:p>
          <a:p>
            <a:pPr lvl="1"/>
            <a:r>
              <a:rPr lang="en-US" dirty="0" smtClean="0"/>
              <a:t>When the condition is satisfied, some other thread can </a:t>
            </a:r>
            <a:r>
              <a:rPr lang="en-US" dirty="0" smtClean="0">
                <a:solidFill>
                  <a:schemeClr val="accent1"/>
                </a:solidFill>
              </a:rPr>
              <a:t>signal() </a:t>
            </a:r>
            <a:r>
              <a:rPr lang="en-US" dirty="0" smtClean="0"/>
              <a:t>to the waiting thread(s)</a:t>
            </a:r>
          </a:p>
          <a:p>
            <a:r>
              <a:rPr lang="en-US" b="1" dirty="0" smtClean="0"/>
              <a:t>Condition variables are not locks</a:t>
            </a:r>
          </a:p>
          <a:p>
            <a:pPr lvl="1"/>
            <a:r>
              <a:rPr lang="en-US" dirty="0" smtClean="0"/>
              <a:t>They are control-flow managers</a:t>
            </a:r>
          </a:p>
          <a:p>
            <a:pPr lvl="1"/>
            <a:r>
              <a:rPr lang="en-US" dirty="0" smtClean="0"/>
              <a:t>Some APIs combine the </a:t>
            </a:r>
            <a:r>
              <a:rPr lang="en-US" dirty="0" err="1" smtClean="0"/>
              <a:t>mutex</a:t>
            </a:r>
            <a:r>
              <a:rPr lang="en-US" dirty="0" smtClean="0"/>
              <a:t> and the condition variable, which makes things slightly easier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02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3" y="123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Condition Variable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6984" y="950280"/>
            <a:ext cx="548562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weighted_bounded_buffer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mutex</a:t>
            </a:r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latin typeface="Courier New"/>
                <a:cs typeface="Courier New"/>
              </a:rPr>
              <a:t>m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condition c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list      </a:t>
            </a:r>
            <a:r>
              <a:rPr lang="en-US" sz="1600" dirty="0" smtClean="0">
                <a:latin typeface="Courier New"/>
                <a:cs typeface="Courier New"/>
              </a:rPr>
              <a:t>buffer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    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= 0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     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= 0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get(weight</a:t>
            </a:r>
            <a:r>
              <a:rPr lang="en-US" sz="1600" dirty="0" smtClean="0">
                <a:latin typeface="Courier New"/>
                <a:cs typeface="Courier New"/>
              </a:rPr>
              <a:t>):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&lt; weight: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+= weight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c.wait</a:t>
            </a:r>
            <a:r>
              <a:rPr lang="en-US" sz="1600" dirty="0" smtClean="0">
                <a:latin typeface="Courier New"/>
                <a:cs typeface="Courier New"/>
              </a:rPr>
              <a:t>(m)</a:t>
            </a:r>
          </a:p>
          <a:p>
            <a:endParaRPr lang="en-US" sz="16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-= weight  </a:t>
            </a:r>
          </a:p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result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dirty="0" err="1">
                <a:latin typeface="Courier New"/>
                <a:cs typeface="Courier New"/>
              </a:rPr>
              <a:t>buffer.remove_head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-= </a:t>
            </a:r>
            <a:r>
              <a:rPr lang="en-US" sz="1600" dirty="0" err="1" smtClean="0">
                <a:latin typeface="Courier New"/>
                <a:cs typeface="Courier New"/>
              </a:rPr>
              <a:t>result.weight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m.unlock</a:t>
            </a:r>
            <a:r>
              <a:rPr lang="en-US" sz="1600" dirty="0" smtClean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return </a:t>
            </a:r>
            <a:r>
              <a:rPr lang="en-US" sz="1600" dirty="0" smtClean="0">
                <a:latin typeface="Courier New"/>
                <a:cs typeface="Courier New"/>
              </a:rPr>
              <a:t>result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6763" y="1015636"/>
            <a:ext cx="44577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put(item</a:t>
            </a:r>
            <a:r>
              <a:rPr lang="en-US" sz="1600" dirty="0">
                <a:latin typeface="Courier New"/>
                <a:cs typeface="Courier New"/>
              </a:rPr>
              <a:t>):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buffer.add_tail</a:t>
            </a:r>
            <a:r>
              <a:rPr lang="en-US" sz="1600" dirty="0" smtClean="0">
                <a:latin typeface="Courier New"/>
                <a:cs typeface="Courier New"/>
              </a:rPr>
              <a:t>(item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+= </a:t>
            </a:r>
            <a:r>
              <a:rPr lang="en-US" sz="1600" dirty="0" err="1">
                <a:latin typeface="Courier New"/>
                <a:cs typeface="Courier New"/>
              </a:rPr>
              <a:t>item.weight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&gt;=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     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and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&gt; 0: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latin typeface="Courier New"/>
                <a:cs typeface="Courier New"/>
              </a:rPr>
              <a:t>c.signal</a:t>
            </a:r>
            <a:r>
              <a:rPr lang="en-US" sz="1600" dirty="0" smtClean="0">
                <a:latin typeface="Courier New"/>
                <a:cs typeface="Courier New"/>
              </a:rPr>
              <a:t>(m)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dirty="0" smtClean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latin typeface="Courier New"/>
                <a:cs typeface="Courier New"/>
              </a:rPr>
              <a:t>m.unlock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4538646" y="4333835"/>
            <a:ext cx="3903199" cy="1482232"/>
          </a:xfrm>
          <a:prstGeom prst="wedgeRectCallout">
            <a:avLst>
              <a:gd name="adj1" fmla="val -115533"/>
              <a:gd name="adj2" fmla="val -8590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wait() unlocks the </a:t>
            </a:r>
            <a:r>
              <a:rPr lang="en-US" sz="2400" dirty="0" err="1" smtClean="0"/>
              <a:t>mutex</a:t>
            </a:r>
            <a:r>
              <a:rPr lang="en-US" sz="2400" dirty="0" smtClean="0"/>
              <a:t> and blocks the thread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wait() returns, the </a:t>
            </a:r>
            <a:r>
              <a:rPr lang="en-US" sz="2400" dirty="0" err="1" smtClean="0"/>
              <a:t>mutex</a:t>
            </a:r>
            <a:r>
              <a:rPr lang="en-US" sz="2400" dirty="0" smtClean="0"/>
              <a:t> is locked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4538647" y="3321218"/>
            <a:ext cx="3903199" cy="904875"/>
          </a:xfrm>
          <a:prstGeom prst="wedgeRectCallout">
            <a:avLst>
              <a:gd name="adj1" fmla="val 137"/>
              <a:gd name="adj2" fmla="val -123032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signal() hands the locked </a:t>
            </a:r>
            <a:r>
              <a:rPr lang="en-US" sz="2400" dirty="0" err="1" smtClean="0"/>
              <a:t>mutex</a:t>
            </a:r>
            <a:r>
              <a:rPr lang="en-US" sz="2400" dirty="0" smtClean="0"/>
              <a:t> to a waiting thread</a:t>
            </a:r>
            <a:endParaRPr lang="en-US" sz="2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2413" y="5862630"/>
            <a:ext cx="8782050" cy="9191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essence, we have built a construct of the form:</a:t>
            </a:r>
          </a:p>
          <a:p>
            <a:pPr marL="457200" lvl="1" indent="0">
              <a:buNone/>
            </a:pPr>
            <a:r>
              <a:rPr lang="en-US" dirty="0" err="1" smtClean="0"/>
              <a:t>wait_until</a:t>
            </a:r>
            <a:r>
              <a:rPr lang="en-US" dirty="0" smtClean="0"/>
              <a:t>(</a:t>
            </a:r>
            <a:r>
              <a:rPr lang="en-US" dirty="0" err="1" smtClean="0"/>
              <a:t>totalweight</a:t>
            </a:r>
            <a:r>
              <a:rPr lang="en-US" dirty="0" smtClean="0"/>
              <a:t> &gt;= weight)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8939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22"/>
            <a:ext cx="8229600" cy="1143000"/>
          </a:xfrm>
        </p:spPr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3454"/>
            <a:ext cx="8229600" cy="55292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Many textbooks refer to </a:t>
            </a:r>
            <a:r>
              <a:rPr lang="en-US" dirty="0" smtClean="0">
                <a:solidFill>
                  <a:schemeClr val="accent1"/>
                </a:solidFill>
              </a:rPr>
              <a:t>monitors</a:t>
            </a:r>
            <a:r>
              <a:rPr lang="en-US" dirty="0" smtClean="0"/>
              <a:t> when they discuss synchronization</a:t>
            </a:r>
          </a:p>
          <a:p>
            <a:pPr lvl="1"/>
            <a:r>
              <a:rPr lang="en-US" dirty="0" smtClean="0"/>
              <a:t>A monitor is just a combination of a </a:t>
            </a:r>
            <a:r>
              <a:rPr lang="en-US" dirty="0" err="1" smtClean="0"/>
              <a:t>mutex</a:t>
            </a:r>
            <a:r>
              <a:rPr lang="en-US" dirty="0" smtClean="0"/>
              <a:t> and a condition variable</a:t>
            </a:r>
          </a:p>
          <a:p>
            <a:r>
              <a:rPr lang="en-US" dirty="0" smtClean="0"/>
              <a:t>There is no API that gives you a monitor</a:t>
            </a:r>
          </a:p>
          <a:p>
            <a:pPr lvl="1"/>
            <a:r>
              <a:rPr lang="en-US" dirty="0" smtClean="0"/>
              <a:t>You </a:t>
            </a:r>
            <a:r>
              <a:rPr lang="en-US" b="1" i="1" dirty="0" smtClean="0"/>
              <a:t>use</a:t>
            </a:r>
            <a:r>
              <a:rPr lang="en-US" dirty="0" smtClean="0"/>
              <a:t> </a:t>
            </a:r>
            <a:r>
              <a:rPr lang="en-US" dirty="0" err="1" smtClean="0"/>
              <a:t>mutexes</a:t>
            </a:r>
            <a:r>
              <a:rPr lang="en-US" dirty="0"/>
              <a:t> </a:t>
            </a:r>
            <a:r>
              <a:rPr lang="en-US" dirty="0" smtClean="0"/>
              <a:t>and condition variables</a:t>
            </a:r>
          </a:p>
          <a:p>
            <a:pPr lvl="1"/>
            <a:r>
              <a:rPr lang="en-US" dirty="0" smtClean="0"/>
              <a:t>You have to </a:t>
            </a:r>
            <a:r>
              <a:rPr lang="en-US" b="1" i="1" dirty="0" smtClean="0"/>
              <a:t>write</a:t>
            </a:r>
            <a:r>
              <a:rPr lang="en-US" dirty="0" smtClean="0"/>
              <a:t> your own monitors</a:t>
            </a:r>
          </a:p>
          <a:p>
            <a:pPr lvl="2"/>
            <a:r>
              <a:rPr lang="en-US" dirty="0" smtClean="0"/>
              <a:t>In OO design, you typically make some user-defined object a monitor if it is shared between threads</a:t>
            </a:r>
          </a:p>
          <a:p>
            <a:r>
              <a:rPr lang="en-US" dirty="0" smtClean="0"/>
              <a:t>Monitors enforce mutual exclusion</a:t>
            </a:r>
          </a:p>
          <a:p>
            <a:pPr lvl="1"/>
            <a:r>
              <a:rPr lang="en-US" dirty="0" smtClean="0"/>
              <a:t>Only one thread may access an instance of a monitor at any given time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synchronized</a:t>
            </a:r>
            <a:r>
              <a:rPr lang="en-US" dirty="0" smtClean="0"/>
              <a:t> keyword in Java is a simple monitor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3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7" name="Picture 3" descr="D:\Classes\5600\assets\CPU-Scaling-640x63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85" y="-8976"/>
            <a:ext cx="6909534" cy="6877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7159861" y="327546"/>
            <a:ext cx="1745304" cy="694830"/>
          </a:xfrm>
          <a:prstGeom prst="wedgeRectCallout">
            <a:avLst>
              <a:gd name="adj1" fmla="val -68018"/>
              <a:gd name="adj2" fmla="val -7390"/>
            </a:avLst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Transistors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7159861" y="2670411"/>
            <a:ext cx="1745304" cy="694830"/>
          </a:xfrm>
          <a:prstGeom prst="wedgeRectCallout">
            <a:avLst>
              <a:gd name="adj1" fmla="val -68018"/>
              <a:gd name="adj2" fmla="val -7390"/>
            </a:avLst>
          </a:prstGeom>
          <a:solidFill>
            <a:schemeClr val="tx2"/>
          </a:solidFill>
          <a:ln w="571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Clock Speed</a:t>
            </a:r>
            <a:endParaRPr lang="en-US" sz="2400" dirty="0"/>
          </a:p>
        </p:txBody>
      </p:sp>
      <p:sp>
        <p:nvSpPr>
          <p:cNvPr id="9" name="Rectangular Callout 8"/>
          <p:cNvSpPr/>
          <p:nvPr/>
        </p:nvSpPr>
        <p:spPr>
          <a:xfrm>
            <a:off x="7159861" y="3771330"/>
            <a:ext cx="1745304" cy="694830"/>
          </a:xfrm>
          <a:prstGeom prst="wedgeRectCallout">
            <a:avLst>
              <a:gd name="adj1" fmla="val -68018"/>
              <a:gd name="adj2" fmla="val -7390"/>
            </a:avLst>
          </a:prstGeom>
          <a:solidFill>
            <a:schemeClr val="accent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Power Draw</a:t>
            </a:r>
            <a:endParaRPr lang="en-US" sz="2400" dirty="0"/>
          </a:p>
        </p:txBody>
      </p:sp>
      <p:sp>
        <p:nvSpPr>
          <p:cNvPr id="10" name="Rectangular Callout 9"/>
          <p:cNvSpPr/>
          <p:nvPr/>
        </p:nvSpPr>
        <p:spPr>
          <a:xfrm>
            <a:off x="7159861" y="4865425"/>
            <a:ext cx="1745304" cy="694830"/>
          </a:xfrm>
          <a:prstGeom prst="wedgeRectCallout">
            <a:avLst>
              <a:gd name="adj1" fmla="val -68018"/>
              <a:gd name="adj2" fmla="val -7390"/>
            </a:avLst>
          </a:prstGeom>
          <a:solidFill>
            <a:schemeClr val="accent4"/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Perf</a:t>
            </a:r>
            <a:r>
              <a:rPr lang="en-US" sz="2400" dirty="0" smtClean="0"/>
              <a:t>/Clock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3536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3" y="41913"/>
            <a:ext cx="8229600" cy="1143000"/>
          </a:xfrm>
        </p:spPr>
        <p:txBody>
          <a:bodyPr/>
          <a:lstStyle/>
          <a:p>
            <a:r>
              <a:rPr lang="en-US" dirty="0" smtClean="0"/>
              <a:t>Be Careful When Writing Monitors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434" y="1455105"/>
            <a:ext cx="435215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get(weight):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&lt; weight: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+= weight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c.wait</a:t>
            </a:r>
            <a:r>
              <a:rPr lang="en-US" sz="1600" dirty="0" smtClean="0">
                <a:latin typeface="Courier New"/>
                <a:cs typeface="Courier New"/>
              </a:rPr>
              <a:t>(m)</a:t>
            </a:r>
          </a:p>
          <a:p>
            <a:endParaRPr lang="en-US" sz="16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neededweight</a:t>
            </a:r>
            <a:r>
              <a:rPr lang="en-US" sz="1600" b="1" dirty="0" smtClean="0">
                <a:solidFill>
                  <a:schemeClr val="accent2"/>
                </a:solidFill>
                <a:latin typeface="Courier New"/>
                <a:cs typeface="Courier New"/>
              </a:rPr>
              <a:t> -= weight  </a:t>
            </a:r>
          </a:p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result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dirty="0" err="1">
                <a:latin typeface="Courier New"/>
                <a:cs typeface="Courier New"/>
              </a:rPr>
              <a:t>buffer.remove_head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-= </a:t>
            </a:r>
            <a:r>
              <a:rPr lang="en-US" sz="1600" dirty="0" err="1" smtClean="0">
                <a:latin typeface="Courier New"/>
                <a:cs typeface="Courier New"/>
              </a:rPr>
              <a:t>result.weight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m.unlock</a:t>
            </a:r>
            <a:r>
              <a:rPr lang="en-US" sz="1600" dirty="0" smtClean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return </a:t>
            </a:r>
            <a:r>
              <a:rPr lang="en-US" sz="1600" dirty="0" smtClean="0">
                <a:latin typeface="Courier New"/>
                <a:cs typeface="Courier New"/>
              </a:rPr>
              <a:t>result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put(item):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buffer.add_tail</a:t>
            </a:r>
            <a:r>
              <a:rPr lang="en-US" sz="1600" dirty="0">
                <a:latin typeface="Courier New"/>
                <a:cs typeface="Courier New"/>
              </a:rPr>
              <a:t>(item)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totalweight</a:t>
            </a:r>
            <a:r>
              <a:rPr lang="en-US" sz="1600" dirty="0">
                <a:latin typeface="Courier New"/>
                <a:cs typeface="Courier New"/>
              </a:rPr>
              <a:t> += </a:t>
            </a:r>
            <a:r>
              <a:rPr lang="en-US" sz="1600" dirty="0" err="1">
                <a:latin typeface="Courier New"/>
                <a:cs typeface="Courier New"/>
              </a:rPr>
              <a:t>item.weight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totalweight</a:t>
            </a:r>
            <a:r>
              <a:rPr lang="en-US" sz="1600" dirty="0">
                <a:latin typeface="Courier New"/>
                <a:cs typeface="Courier New"/>
              </a:rPr>
              <a:t> &gt;= </a:t>
            </a:r>
            <a:r>
              <a:rPr lang="en-US" sz="1600" dirty="0" err="1">
                <a:latin typeface="Courier New"/>
                <a:cs typeface="Courier New"/>
              </a:rPr>
              <a:t>neededweight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   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and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neededweight</a:t>
            </a:r>
            <a:r>
              <a:rPr lang="en-US" sz="1600" dirty="0">
                <a:latin typeface="Courier New"/>
                <a:cs typeface="Courier New"/>
              </a:rPr>
              <a:t> &gt; 0: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c.signal</a:t>
            </a:r>
            <a:r>
              <a:rPr lang="en-US" sz="1600" dirty="0">
                <a:latin typeface="Courier New"/>
                <a:cs typeface="Courier New"/>
              </a:rPr>
              <a:t>(m)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 smtClean="0">
                <a:latin typeface="Courier New"/>
                <a:cs typeface="Courier New"/>
              </a:rPr>
              <a:t>()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89" y="1455105"/>
            <a:ext cx="435215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get(weight):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&lt; weight: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neededweight</a:t>
            </a:r>
            <a:r>
              <a:rPr lang="en-US" sz="1600" dirty="0" smtClean="0">
                <a:latin typeface="Courier New"/>
                <a:cs typeface="Courier New"/>
              </a:rPr>
              <a:t> += weight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c.wait</a:t>
            </a:r>
            <a:r>
              <a:rPr lang="en-US" sz="1600" dirty="0" smtClean="0">
                <a:latin typeface="Courier New"/>
                <a:cs typeface="Courier New"/>
              </a:rPr>
              <a:t>(m)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result </a:t>
            </a:r>
            <a:r>
              <a:rPr lang="en-US" sz="1600" dirty="0">
                <a:latin typeface="Courier New"/>
                <a:cs typeface="Courier New"/>
              </a:rPr>
              <a:t>= </a:t>
            </a:r>
            <a:r>
              <a:rPr lang="en-US" sz="1600" dirty="0" err="1">
                <a:latin typeface="Courier New"/>
                <a:cs typeface="Courier New"/>
              </a:rPr>
              <a:t>buffer.remove_head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latin typeface="Courier New"/>
                <a:cs typeface="Courier New"/>
              </a:rPr>
              <a:t>totalweight</a:t>
            </a:r>
            <a:r>
              <a:rPr lang="en-US" sz="1600" dirty="0" smtClean="0">
                <a:latin typeface="Courier New"/>
                <a:cs typeface="Courier New"/>
              </a:rPr>
              <a:t> -= </a:t>
            </a:r>
            <a:r>
              <a:rPr lang="en-US" sz="1600" dirty="0" err="1" smtClean="0">
                <a:latin typeface="Courier New"/>
                <a:cs typeface="Courier New"/>
              </a:rPr>
              <a:t>result.weight</a:t>
            </a:r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m.unlock</a:t>
            </a:r>
            <a:r>
              <a:rPr lang="en-US" sz="1600" dirty="0" smtClean="0">
                <a:latin typeface="Courier New"/>
                <a:cs typeface="Courier New"/>
              </a:rPr>
              <a:t>()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return </a:t>
            </a:r>
            <a:r>
              <a:rPr lang="en-US" sz="1600" dirty="0" smtClean="0">
                <a:latin typeface="Courier New"/>
                <a:cs typeface="Courier New"/>
              </a:rPr>
              <a:t>result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put(item):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m.lock</a:t>
            </a:r>
            <a:r>
              <a:rPr lang="en-US" sz="1600" dirty="0">
                <a:latin typeface="Courier New"/>
                <a:cs typeface="Courier New"/>
              </a:rPr>
              <a:t>()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buffer.add_tail</a:t>
            </a:r>
            <a:r>
              <a:rPr lang="en-US" sz="1600" dirty="0">
                <a:latin typeface="Courier New"/>
                <a:cs typeface="Courier New"/>
              </a:rPr>
              <a:t>(item)</a:t>
            </a: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 err="1">
                <a:latin typeface="Courier New"/>
                <a:cs typeface="Courier New"/>
              </a:rPr>
              <a:t>totalweight</a:t>
            </a:r>
            <a:r>
              <a:rPr lang="en-US" sz="1600" dirty="0">
                <a:latin typeface="Courier New"/>
                <a:cs typeface="Courier New"/>
              </a:rPr>
              <a:t> += </a:t>
            </a:r>
            <a:r>
              <a:rPr lang="en-US" sz="1600" dirty="0" err="1">
                <a:latin typeface="Courier New"/>
                <a:cs typeface="Courier New"/>
              </a:rPr>
              <a:t>item.weight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totalweight</a:t>
            </a:r>
            <a:r>
              <a:rPr lang="en-US" sz="1600" dirty="0">
                <a:latin typeface="Courier New"/>
                <a:cs typeface="Courier New"/>
              </a:rPr>
              <a:t> &gt;= </a:t>
            </a:r>
            <a:r>
              <a:rPr lang="en-US" sz="1600" dirty="0" err="1">
                <a:latin typeface="Courier New"/>
                <a:cs typeface="Courier New"/>
              </a:rPr>
              <a:t>neededweight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     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and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neededweight</a:t>
            </a:r>
            <a:r>
              <a:rPr lang="en-US" sz="1600" dirty="0">
                <a:latin typeface="Courier New"/>
                <a:cs typeface="Courier New"/>
              </a:rPr>
              <a:t> &gt; 0: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c.signal</a:t>
            </a:r>
            <a:r>
              <a:rPr lang="en-US" sz="1600" dirty="0">
                <a:latin typeface="Courier New"/>
                <a:cs typeface="Courier New"/>
              </a:rPr>
              <a:t>(m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b="1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neededweight</a:t>
            </a:r>
            <a:r>
              <a:rPr lang="en-US" sz="1600" b="1" dirty="0" smtClean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chemeClr val="accent2"/>
                </a:solidFill>
                <a:latin typeface="Courier New"/>
                <a:cs typeface="Courier New"/>
              </a:rPr>
              <a:t>-= </a:t>
            </a:r>
            <a:r>
              <a:rPr lang="en-US" sz="1600" b="1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item.weight</a:t>
            </a:r>
            <a:endParaRPr lang="en-US" sz="1600" b="1" dirty="0">
              <a:solidFill>
                <a:schemeClr val="accent2"/>
              </a:solidFill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  <a:r>
              <a:rPr lang="en-US" sz="1600" dirty="0" err="1">
                <a:latin typeface="Courier New"/>
                <a:cs typeface="Courier New"/>
              </a:rPr>
              <a:t>m.unlock</a:t>
            </a:r>
            <a:r>
              <a:rPr lang="en-US" sz="1600" dirty="0" smtClean="0">
                <a:latin typeface="Courier New"/>
                <a:cs typeface="Courier New"/>
              </a:rPr>
              <a:t>()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8762" y="993440"/>
            <a:ext cx="1909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Original Code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12365" y="993440"/>
            <a:ext cx="2071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Modified Code</a:t>
            </a:r>
            <a:endParaRPr lang="en-US" sz="2400" b="1" dirty="0"/>
          </a:p>
        </p:txBody>
      </p:sp>
      <p:sp>
        <p:nvSpPr>
          <p:cNvPr id="10" name="Rectangular Callout 9"/>
          <p:cNvSpPr/>
          <p:nvPr/>
        </p:nvSpPr>
        <p:spPr>
          <a:xfrm>
            <a:off x="4618828" y="4174074"/>
            <a:ext cx="4305316" cy="904875"/>
          </a:xfrm>
          <a:prstGeom prst="wedgeRectCallout">
            <a:avLst>
              <a:gd name="adj1" fmla="val 8323"/>
              <a:gd name="adj2" fmla="val 136968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Incorrect! The </a:t>
            </a:r>
            <a:r>
              <a:rPr lang="en-US" sz="2400" dirty="0" err="1" smtClean="0"/>
              <a:t>mutex</a:t>
            </a:r>
            <a:r>
              <a:rPr lang="en-US" sz="2400" dirty="0" smtClean="0"/>
              <a:t> is not locked at this point in the code</a:t>
            </a:r>
            <a:endParaRPr lang="en-US" sz="24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424360" y="1062038"/>
            <a:ext cx="0" cy="5656046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76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Pthread</a:t>
            </a:r>
            <a:r>
              <a:rPr lang="en-US" dirty="0" smtClean="0"/>
              <a:t> Synchronization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020" y="1900171"/>
            <a:ext cx="463463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m;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pthread_mutex_init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&amp;m,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NULL);</a:t>
            </a:r>
          </a:p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&amp;m);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pthread_mutex_trylock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(&amp;m);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pthread_mutex_unlock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&amp;m)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pthread_mutex_destroy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&amp;m);</a:t>
            </a:r>
          </a:p>
          <a:p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pthread_rwlock_init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pthread_rwlock_rdlock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pthread_rwlock_wrlock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pthread_rwlock_tryrdlock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pthread_rwlock_trywrlock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pthread_rwlock_unlock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pthread_rwlock_destroy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rwl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66478" y="1899345"/>
            <a:ext cx="404550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pthread_cond_init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(&amp;c,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pthread_cond_wait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(&amp;c &amp;m);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pthread_cond_signal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pthread_cond_broadcast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pthread_cond_destroy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(&amp;c);</a:t>
            </a: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sem_init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(&amp;s, NULL, &lt;value&gt;);</a:t>
            </a:r>
          </a:p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em_wait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(&amp;s);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sem_post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(&amp;s);</a:t>
            </a:r>
          </a:p>
          <a:p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sem_getvalue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(&amp;s, &amp;value);</a:t>
            </a:r>
          </a:p>
          <a:p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em_destroy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(&amp;s);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20768" y="1438506"/>
            <a:ext cx="1014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/>
              <a:t>Mutex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85655" y="1438506"/>
            <a:ext cx="2551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Condition Variable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58024" y="3940274"/>
            <a:ext cx="2312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Read/Write Lock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19767" y="3940273"/>
            <a:ext cx="2483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POSIX Semaphore</a:t>
            </a:r>
          </a:p>
        </p:txBody>
      </p:sp>
    </p:spTree>
    <p:extLst>
      <p:ext uri="{BB962C8B-B14F-4D97-AF65-F5344CB8AC3E}">
        <p14:creationId xmlns:p14="http://schemas.microsoft.com/office/powerpoint/2010/main" val="2815243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378" y="285750"/>
            <a:ext cx="8229600" cy="13573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Layers</a:t>
            </a:r>
            <a:br>
              <a:rPr lang="en-US" dirty="0" smtClean="0"/>
            </a:br>
            <a:r>
              <a:rPr lang="en-US" dirty="0" smtClean="0"/>
              <a:t>of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69962"/>
              </p:ext>
            </p:extLst>
          </p:nvPr>
        </p:nvGraphicFramePr>
        <p:xfrm>
          <a:off x="2552700" y="138113"/>
          <a:ext cx="6205541" cy="1809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863"/>
                <a:gridCol w="2371727"/>
                <a:gridCol w="2266951"/>
              </a:tblGrid>
              <a:tr h="180975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err="1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mutex</a:t>
                      </a:r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A</a:t>
                      </a:r>
                      <a:b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err="1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mutex</a:t>
                      </a: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 B </a:t>
                      </a:r>
                      <a:endParaRPr lang="en-US" sz="1600" b="0" dirty="0">
                        <a:solidFill>
                          <a:srgbClr val="3C4B5E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Thread 1</a:t>
                      </a:r>
                    </a:p>
                    <a:p>
                      <a:endParaRPr lang="en-US" sz="1600" b="0" dirty="0" smtClean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  <a:p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A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B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//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 do something</a:t>
                      </a: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B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 A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Thread</a:t>
                      </a:r>
                      <a:r>
                        <a:rPr lang="en-US" sz="1600" b="0" i="0" baseline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 2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endParaRPr lang="en-US" sz="1600" b="0" baseline="0" dirty="0" smtClean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  <a:p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B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A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// do something</a:t>
                      </a:r>
                    </a:p>
                    <a:p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A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B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537291"/>
              </p:ext>
            </p:extLst>
          </p:nvPr>
        </p:nvGraphicFramePr>
        <p:xfrm>
          <a:off x="451282" y="2488115"/>
          <a:ext cx="2365609" cy="402336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197"/>
                <a:gridCol w="1146412"/>
              </a:tblGrid>
              <a:tr h="277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2</a:t>
                      </a:r>
                      <a:endParaRPr lang="en-U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8994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80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6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632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unlock(A)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</a:tr>
              <a:tr h="214712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72802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unlock(A)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unlock(B)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018454" y="4791063"/>
            <a:ext cx="0" cy="1959839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16116" y="6462713"/>
            <a:ext cx="0" cy="288189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16116" y="2848259"/>
            <a:ext cx="0" cy="2023779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31739" y="2848259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31739" y="3787964"/>
            <a:ext cx="0" cy="407799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15211" y="5430991"/>
            <a:ext cx="0" cy="484709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162514"/>
              </p:ext>
            </p:extLst>
          </p:nvPr>
        </p:nvGraphicFramePr>
        <p:xfrm>
          <a:off x="3370688" y="2488115"/>
          <a:ext cx="2365609" cy="402336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197"/>
                <a:gridCol w="1146412"/>
              </a:tblGrid>
              <a:tr h="277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2</a:t>
                      </a:r>
                      <a:endParaRPr lang="en-U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8994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80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6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</a:tr>
              <a:tr h="1632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214712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unlock(A)</a:t>
                      </a:r>
                      <a:endParaRPr lang="en-US" sz="1600" dirty="0"/>
                    </a:p>
                  </a:txBody>
                  <a:tcPr/>
                </a:tc>
              </a:tr>
              <a:tr h="172802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unlock(B)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2" name="Straight Arrow Connector 41"/>
          <p:cNvCxnSpPr/>
          <p:nvPr/>
        </p:nvCxnSpPr>
        <p:spPr>
          <a:xfrm>
            <a:off x="3937860" y="4781538"/>
            <a:ext cx="0" cy="1959839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135522" y="6148388"/>
            <a:ext cx="0" cy="592989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35522" y="2838734"/>
            <a:ext cx="0" cy="1011889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951145" y="2838734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951145" y="3778439"/>
            <a:ext cx="0" cy="407799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150885" y="5186334"/>
            <a:ext cx="0" cy="376916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5011619" y="4116838"/>
            <a:ext cx="245996" cy="450400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  <a:gd name="connsiteX0" fmla="*/ 136101 w 338506"/>
              <a:gd name="connsiteY0" fmla="*/ 0 h 1299277"/>
              <a:gd name="connsiteX1" fmla="*/ 338420 w 338506"/>
              <a:gd name="connsiteY1" fmla="*/ 137147 h 1299277"/>
              <a:gd name="connsiteX2" fmla="*/ 5781 w 338506"/>
              <a:gd name="connsiteY2" fmla="*/ 371065 h 1299277"/>
              <a:gd name="connsiteX3" fmla="*/ 323522 w 338506"/>
              <a:gd name="connsiteY3" fmla="*/ 598435 h 1299277"/>
              <a:gd name="connsiteX4" fmla="*/ 4554 w 338506"/>
              <a:gd name="connsiteY4" fmla="*/ 832058 h 1299277"/>
              <a:gd name="connsiteX5" fmla="*/ 337176 w 338506"/>
              <a:gd name="connsiteY5" fmla="*/ 1074665 h 1299277"/>
              <a:gd name="connsiteX6" fmla="*/ 14 w 338506"/>
              <a:gd name="connsiteY6" fmla="*/ 1299277 h 1299277"/>
              <a:gd name="connsiteX0" fmla="*/ 131560 w 333965"/>
              <a:gd name="connsiteY0" fmla="*/ 0 h 1074665"/>
              <a:gd name="connsiteX1" fmla="*/ 333879 w 333965"/>
              <a:gd name="connsiteY1" fmla="*/ 137147 h 1074665"/>
              <a:gd name="connsiteX2" fmla="*/ 1240 w 333965"/>
              <a:gd name="connsiteY2" fmla="*/ 371065 h 1074665"/>
              <a:gd name="connsiteX3" fmla="*/ 318981 w 333965"/>
              <a:gd name="connsiteY3" fmla="*/ 598435 h 1074665"/>
              <a:gd name="connsiteX4" fmla="*/ 13 w 333965"/>
              <a:gd name="connsiteY4" fmla="*/ 832058 h 1074665"/>
              <a:gd name="connsiteX5" fmla="*/ 332635 w 333965"/>
              <a:gd name="connsiteY5" fmla="*/ 1074665 h 1074665"/>
              <a:gd name="connsiteX0" fmla="*/ 131560 w 333965"/>
              <a:gd name="connsiteY0" fmla="*/ 0 h 832058"/>
              <a:gd name="connsiteX1" fmla="*/ 333879 w 333965"/>
              <a:gd name="connsiteY1" fmla="*/ 137147 h 832058"/>
              <a:gd name="connsiteX2" fmla="*/ 1240 w 333965"/>
              <a:gd name="connsiteY2" fmla="*/ 371065 h 832058"/>
              <a:gd name="connsiteX3" fmla="*/ 318981 w 333965"/>
              <a:gd name="connsiteY3" fmla="*/ 598435 h 832058"/>
              <a:gd name="connsiteX4" fmla="*/ 13 w 333965"/>
              <a:gd name="connsiteY4" fmla="*/ 832058 h 832058"/>
              <a:gd name="connsiteX0" fmla="*/ 333879 w 333879"/>
              <a:gd name="connsiteY0" fmla="*/ 0 h 694911"/>
              <a:gd name="connsiteX1" fmla="*/ 1240 w 333879"/>
              <a:gd name="connsiteY1" fmla="*/ 233918 h 694911"/>
              <a:gd name="connsiteX2" fmla="*/ 318981 w 333879"/>
              <a:gd name="connsiteY2" fmla="*/ 461288 h 694911"/>
              <a:gd name="connsiteX3" fmla="*/ 13 w 333879"/>
              <a:gd name="connsiteY3" fmla="*/ 694911 h 69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79" h="694911">
                <a:moveTo>
                  <a:pt x="333879" y="0"/>
                </a:moveTo>
                <a:cubicBezTo>
                  <a:pt x="328958" y="92082"/>
                  <a:pt x="3723" y="136879"/>
                  <a:pt x="1240" y="233918"/>
                </a:cubicBezTo>
                <a:cubicBezTo>
                  <a:pt x="-1243" y="330957"/>
                  <a:pt x="319185" y="360938"/>
                  <a:pt x="318981" y="461288"/>
                </a:cubicBezTo>
                <a:cubicBezTo>
                  <a:pt x="318777" y="561638"/>
                  <a:pt x="-2263" y="582242"/>
                  <a:pt x="13" y="694911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graphicFrame>
        <p:nvGraphicFramePr>
          <p:cNvPr id="5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9099776"/>
              </p:ext>
            </p:extLst>
          </p:nvPr>
        </p:nvGraphicFramePr>
        <p:xfrm>
          <a:off x="6280590" y="2488115"/>
          <a:ext cx="2365609" cy="33528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197"/>
                <a:gridCol w="1146412"/>
              </a:tblGrid>
              <a:tr h="277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2</a:t>
                      </a:r>
                      <a:endParaRPr lang="en-U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8994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80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</a:tr>
              <a:tr h="186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6327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214712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Freeform 52"/>
          <p:cNvSpPr/>
          <p:nvPr/>
        </p:nvSpPr>
        <p:spPr>
          <a:xfrm>
            <a:off x="5017850" y="4786300"/>
            <a:ext cx="245996" cy="420460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  <a:gd name="connsiteX0" fmla="*/ 136101 w 338506"/>
              <a:gd name="connsiteY0" fmla="*/ 0 h 1299277"/>
              <a:gd name="connsiteX1" fmla="*/ 338420 w 338506"/>
              <a:gd name="connsiteY1" fmla="*/ 137147 h 1299277"/>
              <a:gd name="connsiteX2" fmla="*/ 5781 w 338506"/>
              <a:gd name="connsiteY2" fmla="*/ 371065 h 1299277"/>
              <a:gd name="connsiteX3" fmla="*/ 323522 w 338506"/>
              <a:gd name="connsiteY3" fmla="*/ 598435 h 1299277"/>
              <a:gd name="connsiteX4" fmla="*/ 4554 w 338506"/>
              <a:gd name="connsiteY4" fmla="*/ 832058 h 1299277"/>
              <a:gd name="connsiteX5" fmla="*/ 337176 w 338506"/>
              <a:gd name="connsiteY5" fmla="*/ 1074665 h 1299277"/>
              <a:gd name="connsiteX6" fmla="*/ 14 w 338506"/>
              <a:gd name="connsiteY6" fmla="*/ 1299277 h 1299277"/>
              <a:gd name="connsiteX0" fmla="*/ 131560 w 333965"/>
              <a:gd name="connsiteY0" fmla="*/ 0 h 1074665"/>
              <a:gd name="connsiteX1" fmla="*/ 333879 w 333965"/>
              <a:gd name="connsiteY1" fmla="*/ 137147 h 1074665"/>
              <a:gd name="connsiteX2" fmla="*/ 1240 w 333965"/>
              <a:gd name="connsiteY2" fmla="*/ 371065 h 1074665"/>
              <a:gd name="connsiteX3" fmla="*/ 318981 w 333965"/>
              <a:gd name="connsiteY3" fmla="*/ 598435 h 1074665"/>
              <a:gd name="connsiteX4" fmla="*/ 13 w 333965"/>
              <a:gd name="connsiteY4" fmla="*/ 832058 h 1074665"/>
              <a:gd name="connsiteX5" fmla="*/ 332635 w 333965"/>
              <a:gd name="connsiteY5" fmla="*/ 1074665 h 1074665"/>
              <a:gd name="connsiteX0" fmla="*/ 131560 w 333965"/>
              <a:gd name="connsiteY0" fmla="*/ 0 h 832058"/>
              <a:gd name="connsiteX1" fmla="*/ 333879 w 333965"/>
              <a:gd name="connsiteY1" fmla="*/ 137147 h 832058"/>
              <a:gd name="connsiteX2" fmla="*/ 1240 w 333965"/>
              <a:gd name="connsiteY2" fmla="*/ 371065 h 832058"/>
              <a:gd name="connsiteX3" fmla="*/ 318981 w 333965"/>
              <a:gd name="connsiteY3" fmla="*/ 598435 h 832058"/>
              <a:gd name="connsiteX4" fmla="*/ 13 w 333965"/>
              <a:gd name="connsiteY4" fmla="*/ 832058 h 832058"/>
              <a:gd name="connsiteX0" fmla="*/ 333879 w 333879"/>
              <a:gd name="connsiteY0" fmla="*/ 0 h 694911"/>
              <a:gd name="connsiteX1" fmla="*/ 1240 w 333879"/>
              <a:gd name="connsiteY1" fmla="*/ 233918 h 694911"/>
              <a:gd name="connsiteX2" fmla="*/ 318981 w 333879"/>
              <a:gd name="connsiteY2" fmla="*/ 461288 h 694911"/>
              <a:gd name="connsiteX3" fmla="*/ 13 w 333879"/>
              <a:gd name="connsiteY3" fmla="*/ 694911 h 69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79" h="694911">
                <a:moveTo>
                  <a:pt x="333879" y="0"/>
                </a:moveTo>
                <a:cubicBezTo>
                  <a:pt x="328958" y="92082"/>
                  <a:pt x="3723" y="136879"/>
                  <a:pt x="1240" y="233918"/>
                </a:cubicBezTo>
                <a:cubicBezTo>
                  <a:pt x="-1243" y="330957"/>
                  <a:pt x="319185" y="360938"/>
                  <a:pt x="318981" y="461288"/>
                </a:cubicBezTo>
                <a:cubicBezTo>
                  <a:pt x="318777" y="561638"/>
                  <a:pt x="-2263" y="582242"/>
                  <a:pt x="13" y="694911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6754549" y="382884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6754549" y="489133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78" name="Freeform 77"/>
          <p:cNvSpPr/>
          <p:nvPr/>
        </p:nvSpPr>
        <p:spPr>
          <a:xfrm>
            <a:off x="7934770" y="3792737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79" name="Freeform 78"/>
          <p:cNvSpPr/>
          <p:nvPr/>
        </p:nvSpPr>
        <p:spPr>
          <a:xfrm>
            <a:off x="7934770" y="489133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6882283" y="2848259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059472" y="2848259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ular Callout 81"/>
          <p:cNvSpPr/>
          <p:nvPr/>
        </p:nvSpPr>
        <p:spPr>
          <a:xfrm>
            <a:off x="6569539" y="5989939"/>
            <a:ext cx="1861457" cy="783771"/>
          </a:xfrm>
          <a:prstGeom prst="wedgeRectCallout">
            <a:avLst>
              <a:gd name="adj1" fmla="val -7920"/>
              <a:gd name="adj2" fmla="val -116030"/>
            </a:avLst>
          </a:prstGeom>
          <a:solidFill>
            <a:schemeClr val="accent2"/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Deadlock :(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9556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Deadlocks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15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Four classic conditions for deadlock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Mutual exclusion: resources can be exclusively held by one process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Hold and wait: A process holding a resource can block, waiting for another resource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No preemption: one process cannot force another to give up a resource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Circular wait: given conditions 1-3, if there is a </a:t>
            </a:r>
            <a:r>
              <a:rPr lang="en-US" dirty="0" smtClean="0">
                <a:solidFill>
                  <a:schemeClr val="accent1"/>
                </a:solidFill>
              </a:rPr>
              <a:t>circular wait </a:t>
            </a:r>
            <a:r>
              <a:rPr lang="en-US" dirty="0" smtClean="0"/>
              <a:t>then there is potential for deadlock</a:t>
            </a:r>
          </a:p>
          <a:p>
            <a:pPr marL="571500" indent="-514350"/>
            <a:r>
              <a:rPr lang="en-US" dirty="0" smtClean="0"/>
              <a:t>One more issue:</a:t>
            </a:r>
          </a:p>
          <a:p>
            <a:pPr marL="971550" lvl="1" indent="-514350">
              <a:buFont typeface="+mj-lt"/>
              <a:buAutoNum type="arabicPeriod" startAt="5"/>
            </a:pPr>
            <a:r>
              <a:rPr lang="en-US" dirty="0" smtClean="0"/>
              <a:t>Buggy programming: programmer forgets to release one or more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535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1338" y="1600200"/>
            <a:ext cx="5605461" cy="3014663"/>
          </a:xfrm>
        </p:spPr>
        <p:txBody>
          <a:bodyPr/>
          <a:lstStyle/>
          <a:p>
            <a:r>
              <a:rPr lang="en-US" dirty="0" smtClean="0"/>
              <a:t>Simple example of circular waiting</a:t>
            </a:r>
          </a:p>
          <a:p>
            <a:pPr lvl="1"/>
            <a:r>
              <a:rPr lang="en-US" dirty="0" smtClean="0"/>
              <a:t>Thread 1 holds lock </a:t>
            </a:r>
            <a:r>
              <a:rPr lang="en-US" i="1" dirty="0" smtClean="0"/>
              <a:t>a</a:t>
            </a:r>
            <a:r>
              <a:rPr lang="en-US" dirty="0" smtClean="0"/>
              <a:t>, waits on lock </a:t>
            </a:r>
            <a:r>
              <a:rPr lang="en-US" i="1" dirty="0" smtClean="0"/>
              <a:t>b</a:t>
            </a:r>
            <a:endParaRPr lang="en-US" dirty="0" smtClean="0"/>
          </a:p>
          <a:p>
            <a:pPr lvl="1"/>
            <a:r>
              <a:rPr lang="en-US" dirty="0" smtClean="0"/>
              <a:t>Thread 2 holds lock </a:t>
            </a:r>
            <a:r>
              <a:rPr lang="en-US" i="1" dirty="0" smtClean="0"/>
              <a:t>b</a:t>
            </a:r>
            <a:r>
              <a:rPr lang="en-US" dirty="0" smtClean="0"/>
              <a:t>, waits on lock </a:t>
            </a:r>
            <a:r>
              <a:rPr lang="en-US" i="1" dirty="0" smtClean="0"/>
              <a:t>a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928169"/>
              </p:ext>
            </p:extLst>
          </p:nvPr>
        </p:nvGraphicFramePr>
        <p:xfrm>
          <a:off x="308415" y="2011865"/>
          <a:ext cx="2365609" cy="33528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197"/>
                <a:gridCol w="1146412"/>
              </a:tblGrid>
              <a:tr h="27757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Thread 2</a:t>
                      </a:r>
                      <a:endParaRPr lang="en-U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8994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880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</a:tr>
              <a:tr h="186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lock(B)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lock(A)</a:t>
                      </a:r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163277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214712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reeform 5"/>
          <p:cNvSpPr/>
          <p:nvPr/>
        </p:nvSpPr>
        <p:spPr>
          <a:xfrm>
            <a:off x="782374" y="335259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782374" y="441508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962595" y="3316487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962595" y="4415088"/>
            <a:ext cx="249405" cy="1098601"/>
          </a:xfrm>
          <a:custGeom>
            <a:avLst/>
            <a:gdLst>
              <a:gd name="connsiteX0" fmla="*/ 99331 w 672864"/>
              <a:gd name="connsiteY0" fmla="*/ 4116 h 1601699"/>
              <a:gd name="connsiteX1" fmla="*/ 577270 w 672864"/>
              <a:gd name="connsiteY1" fmla="*/ 58735 h 1601699"/>
              <a:gd name="connsiteX2" fmla="*/ 399750 w 672864"/>
              <a:gd name="connsiteY2" fmla="*/ 413753 h 1601699"/>
              <a:gd name="connsiteX3" fmla="*/ 3743 w 672864"/>
              <a:gd name="connsiteY3" fmla="*/ 673190 h 1601699"/>
              <a:gd name="connsiteX4" fmla="*/ 659203 w 672864"/>
              <a:gd name="connsiteY4" fmla="*/ 905317 h 1601699"/>
              <a:gd name="connsiteX5" fmla="*/ 31054 w 672864"/>
              <a:gd name="connsiteY5" fmla="*/ 1110135 h 1601699"/>
              <a:gd name="connsiteX6" fmla="*/ 672858 w 672864"/>
              <a:gd name="connsiteY6" fmla="*/ 1314954 h 1601699"/>
              <a:gd name="connsiteX7" fmla="*/ 44710 w 672864"/>
              <a:gd name="connsiteY7" fmla="*/ 1465154 h 1601699"/>
              <a:gd name="connsiteX8" fmla="*/ 672858 w 672864"/>
              <a:gd name="connsiteY8" fmla="*/ 1601699 h 1601699"/>
              <a:gd name="connsiteX0" fmla="*/ 95829 w 669362"/>
              <a:gd name="connsiteY0" fmla="*/ 17084 h 1614667"/>
              <a:gd name="connsiteX1" fmla="*/ 573768 w 669362"/>
              <a:gd name="connsiteY1" fmla="*/ 71703 h 1614667"/>
              <a:gd name="connsiteX2" fmla="*/ 241 w 669362"/>
              <a:gd name="connsiteY2" fmla="*/ 686158 h 1614667"/>
              <a:gd name="connsiteX3" fmla="*/ 655701 w 669362"/>
              <a:gd name="connsiteY3" fmla="*/ 918285 h 1614667"/>
              <a:gd name="connsiteX4" fmla="*/ 27552 w 669362"/>
              <a:gd name="connsiteY4" fmla="*/ 1123103 h 1614667"/>
              <a:gd name="connsiteX5" fmla="*/ 669356 w 669362"/>
              <a:gd name="connsiteY5" fmla="*/ 1327922 h 1614667"/>
              <a:gd name="connsiteX6" fmla="*/ 41208 w 669362"/>
              <a:gd name="connsiteY6" fmla="*/ 1478122 h 1614667"/>
              <a:gd name="connsiteX7" fmla="*/ 669356 w 669362"/>
              <a:gd name="connsiteY7" fmla="*/ 1614667 h 1614667"/>
              <a:gd name="connsiteX0" fmla="*/ 95829 w 669362"/>
              <a:gd name="connsiteY0" fmla="*/ 186 h 1597769"/>
              <a:gd name="connsiteX1" fmla="*/ 573768 w 669362"/>
              <a:gd name="connsiteY1" fmla="*/ 287884 h 1597769"/>
              <a:gd name="connsiteX2" fmla="*/ 241 w 669362"/>
              <a:gd name="connsiteY2" fmla="*/ 669260 h 1597769"/>
              <a:gd name="connsiteX3" fmla="*/ 655701 w 669362"/>
              <a:gd name="connsiteY3" fmla="*/ 901387 h 1597769"/>
              <a:gd name="connsiteX4" fmla="*/ 27552 w 669362"/>
              <a:gd name="connsiteY4" fmla="*/ 1106205 h 1597769"/>
              <a:gd name="connsiteX5" fmla="*/ 669356 w 669362"/>
              <a:gd name="connsiteY5" fmla="*/ 1311024 h 1597769"/>
              <a:gd name="connsiteX6" fmla="*/ 41208 w 669362"/>
              <a:gd name="connsiteY6" fmla="*/ 1461224 h 1597769"/>
              <a:gd name="connsiteX7" fmla="*/ 669356 w 669362"/>
              <a:gd name="connsiteY7" fmla="*/ 1597769 h 1597769"/>
              <a:gd name="connsiteX0" fmla="*/ 95826 w 669359"/>
              <a:gd name="connsiteY0" fmla="*/ 195 h 1597778"/>
              <a:gd name="connsiteX1" fmla="*/ 573765 w 669359"/>
              <a:gd name="connsiteY1" fmla="*/ 287893 h 1597778"/>
              <a:gd name="connsiteX2" fmla="*/ 238 w 669359"/>
              <a:gd name="connsiteY2" fmla="*/ 669269 h 1597778"/>
              <a:gd name="connsiteX3" fmla="*/ 655698 w 669359"/>
              <a:gd name="connsiteY3" fmla="*/ 901396 h 1597778"/>
              <a:gd name="connsiteX4" fmla="*/ 27549 w 669359"/>
              <a:gd name="connsiteY4" fmla="*/ 1106214 h 1597778"/>
              <a:gd name="connsiteX5" fmla="*/ 669353 w 669359"/>
              <a:gd name="connsiteY5" fmla="*/ 1311033 h 1597778"/>
              <a:gd name="connsiteX6" fmla="*/ 41205 w 669359"/>
              <a:gd name="connsiteY6" fmla="*/ 1461233 h 1597778"/>
              <a:gd name="connsiteX7" fmla="*/ 669353 w 669359"/>
              <a:gd name="connsiteY7" fmla="*/ 1597778 h 1597778"/>
              <a:gd name="connsiteX0" fmla="*/ 95611 w 669144"/>
              <a:gd name="connsiteY0" fmla="*/ 195 h 1597778"/>
              <a:gd name="connsiteX1" fmla="*/ 573550 w 669144"/>
              <a:gd name="connsiteY1" fmla="*/ 287893 h 1597778"/>
              <a:gd name="connsiteX2" fmla="*/ 23 w 669144"/>
              <a:gd name="connsiteY2" fmla="*/ 669269 h 1597778"/>
              <a:gd name="connsiteX3" fmla="*/ 655483 w 669144"/>
              <a:gd name="connsiteY3" fmla="*/ 901396 h 1597778"/>
              <a:gd name="connsiteX4" fmla="*/ 27334 w 669144"/>
              <a:gd name="connsiteY4" fmla="*/ 1106214 h 1597778"/>
              <a:gd name="connsiteX5" fmla="*/ 669138 w 669144"/>
              <a:gd name="connsiteY5" fmla="*/ 1311033 h 1597778"/>
              <a:gd name="connsiteX6" fmla="*/ 40990 w 669144"/>
              <a:gd name="connsiteY6" fmla="*/ 1461233 h 1597778"/>
              <a:gd name="connsiteX7" fmla="*/ 669138 w 669144"/>
              <a:gd name="connsiteY7" fmla="*/ 1597778 h 1597778"/>
              <a:gd name="connsiteX0" fmla="*/ 68284 w 641817"/>
              <a:gd name="connsiteY0" fmla="*/ 174 h 1597757"/>
              <a:gd name="connsiteX1" fmla="*/ 546223 w 641817"/>
              <a:gd name="connsiteY1" fmla="*/ 287872 h 1597757"/>
              <a:gd name="connsiteX2" fmla="*/ 153447 w 641817"/>
              <a:gd name="connsiteY2" fmla="*/ 588384 h 1597757"/>
              <a:gd name="connsiteX3" fmla="*/ 628156 w 641817"/>
              <a:gd name="connsiteY3" fmla="*/ 901375 h 1597757"/>
              <a:gd name="connsiteX4" fmla="*/ 7 w 641817"/>
              <a:gd name="connsiteY4" fmla="*/ 1106193 h 1597757"/>
              <a:gd name="connsiteX5" fmla="*/ 641811 w 641817"/>
              <a:gd name="connsiteY5" fmla="*/ 1311012 h 1597757"/>
              <a:gd name="connsiteX6" fmla="*/ 13663 w 641817"/>
              <a:gd name="connsiteY6" fmla="*/ 1461212 h 1597757"/>
              <a:gd name="connsiteX7" fmla="*/ 641811 w 641817"/>
              <a:gd name="connsiteY7" fmla="*/ 1597757 h 1597757"/>
              <a:gd name="connsiteX0" fmla="*/ 287089 w 641817"/>
              <a:gd name="connsiteY0" fmla="*/ 286 h 1502735"/>
              <a:gd name="connsiteX1" fmla="*/ 546223 w 641817"/>
              <a:gd name="connsiteY1" fmla="*/ 192850 h 1502735"/>
              <a:gd name="connsiteX2" fmla="*/ 153447 w 641817"/>
              <a:gd name="connsiteY2" fmla="*/ 493362 h 1502735"/>
              <a:gd name="connsiteX3" fmla="*/ 628156 w 641817"/>
              <a:gd name="connsiteY3" fmla="*/ 806353 h 1502735"/>
              <a:gd name="connsiteX4" fmla="*/ 7 w 641817"/>
              <a:gd name="connsiteY4" fmla="*/ 1011171 h 1502735"/>
              <a:gd name="connsiteX5" fmla="*/ 641811 w 641817"/>
              <a:gd name="connsiteY5" fmla="*/ 1215990 h 1502735"/>
              <a:gd name="connsiteX6" fmla="*/ 13663 w 641817"/>
              <a:gd name="connsiteY6" fmla="*/ 1366190 h 1502735"/>
              <a:gd name="connsiteX7" fmla="*/ 641811 w 641817"/>
              <a:gd name="connsiteY7" fmla="*/ 1502735 h 1502735"/>
              <a:gd name="connsiteX0" fmla="*/ 287089 w 641817"/>
              <a:gd name="connsiteY0" fmla="*/ 557 h 1503006"/>
              <a:gd name="connsiteX1" fmla="*/ 546223 w 641817"/>
              <a:gd name="connsiteY1" fmla="*/ 193121 h 1503006"/>
              <a:gd name="connsiteX2" fmla="*/ 153447 w 641817"/>
              <a:gd name="connsiteY2" fmla="*/ 493633 h 1503006"/>
              <a:gd name="connsiteX3" fmla="*/ 628156 w 641817"/>
              <a:gd name="connsiteY3" fmla="*/ 806624 h 1503006"/>
              <a:gd name="connsiteX4" fmla="*/ 7 w 641817"/>
              <a:gd name="connsiteY4" fmla="*/ 1011442 h 1503006"/>
              <a:gd name="connsiteX5" fmla="*/ 641811 w 641817"/>
              <a:gd name="connsiteY5" fmla="*/ 1216261 h 1503006"/>
              <a:gd name="connsiteX6" fmla="*/ 13663 w 641817"/>
              <a:gd name="connsiteY6" fmla="*/ 1366461 h 1503006"/>
              <a:gd name="connsiteX7" fmla="*/ 641811 w 641817"/>
              <a:gd name="connsiteY7" fmla="*/ 1503006 h 1503006"/>
              <a:gd name="connsiteX0" fmla="*/ 287089 w 641817"/>
              <a:gd name="connsiteY0" fmla="*/ 2467 h 1504916"/>
              <a:gd name="connsiteX1" fmla="*/ 546223 w 641817"/>
              <a:gd name="connsiteY1" fmla="*/ 195031 h 1504916"/>
              <a:gd name="connsiteX2" fmla="*/ 153447 w 641817"/>
              <a:gd name="connsiteY2" fmla="*/ 495543 h 1504916"/>
              <a:gd name="connsiteX3" fmla="*/ 628156 w 641817"/>
              <a:gd name="connsiteY3" fmla="*/ 808534 h 1504916"/>
              <a:gd name="connsiteX4" fmla="*/ 7 w 641817"/>
              <a:gd name="connsiteY4" fmla="*/ 1013352 h 1504916"/>
              <a:gd name="connsiteX5" fmla="*/ 641811 w 641817"/>
              <a:gd name="connsiteY5" fmla="*/ 1218171 h 1504916"/>
              <a:gd name="connsiteX6" fmla="*/ 13663 w 641817"/>
              <a:gd name="connsiteY6" fmla="*/ 1368371 h 1504916"/>
              <a:gd name="connsiteX7" fmla="*/ 641811 w 641817"/>
              <a:gd name="connsiteY7" fmla="*/ 1504916 h 1504916"/>
              <a:gd name="connsiteX0" fmla="*/ 287089 w 641817"/>
              <a:gd name="connsiteY0" fmla="*/ 4230 h 1506679"/>
              <a:gd name="connsiteX1" fmla="*/ 546223 w 641817"/>
              <a:gd name="connsiteY1" fmla="*/ 158740 h 1506679"/>
              <a:gd name="connsiteX2" fmla="*/ 153447 w 641817"/>
              <a:gd name="connsiteY2" fmla="*/ 497306 h 1506679"/>
              <a:gd name="connsiteX3" fmla="*/ 628156 w 641817"/>
              <a:gd name="connsiteY3" fmla="*/ 810297 h 1506679"/>
              <a:gd name="connsiteX4" fmla="*/ 7 w 641817"/>
              <a:gd name="connsiteY4" fmla="*/ 1015115 h 1506679"/>
              <a:gd name="connsiteX5" fmla="*/ 641811 w 641817"/>
              <a:gd name="connsiteY5" fmla="*/ 1219934 h 1506679"/>
              <a:gd name="connsiteX6" fmla="*/ 13663 w 641817"/>
              <a:gd name="connsiteY6" fmla="*/ 1370134 h 1506679"/>
              <a:gd name="connsiteX7" fmla="*/ 641811 w 641817"/>
              <a:gd name="connsiteY7" fmla="*/ 1506679 h 1506679"/>
              <a:gd name="connsiteX0" fmla="*/ 287089 w 641817"/>
              <a:gd name="connsiteY0" fmla="*/ 3618 h 1506067"/>
              <a:gd name="connsiteX1" fmla="*/ 512927 w 641817"/>
              <a:gd name="connsiteY1" fmla="*/ 167642 h 1506067"/>
              <a:gd name="connsiteX2" fmla="*/ 153447 w 641817"/>
              <a:gd name="connsiteY2" fmla="*/ 496694 h 1506067"/>
              <a:gd name="connsiteX3" fmla="*/ 628156 w 641817"/>
              <a:gd name="connsiteY3" fmla="*/ 809685 h 1506067"/>
              <a:gd name="connsiteX4" fmla="*/ 7 w 641817"/>
              <a:gd name="connsiteY4" fmla="*/ 1014503 h 1506067"/>
              <a:gd name="connsiteX5" fmla="*/ 641811 w 641817"/>
              <a:gd name="connsiteY5" fmla="*/ 1219322 h 1506067"/>
              <a:gd name="connsiteX6" fmla="*/ 13663 w 641817"/>
              <a:gd name="connsiteY6" fmla="*/ 1369522 h 1506067"/>
              <a:gd name="connsiteX7" fmla="*/ 641811 w 641817"/>
              <a:gd name="connsiteY7" fmla="*/ 1506067 h 1506067"/>
              <a:gd name="connsiteX0" fmla="*/ 287089 w 641817"/>
              <a:gd name="connsiteY0" fmla="*/ 2498 h 1504947"/>
              <a:gd name="connsiteX1" fmla="*/ 512927 w 641817"/>
              <a:gd name="connsiteY1" fmla="*/ 166522 h 1504947"/>
              <a:gd name="connsiteX2" fmla="*/ 153447 w 641817"/>
              <a:gd name="connsiteY2" fmla="*/ 495574 h 1504947"/>
              <a:gd name="connsiteX3" fmla="*/ 628156 w 641817"/>
              <a:gd name="connsiteY3" fmla="*/ 808565 h 1504947"/>
              <a:gd name="connsiteX4" fmla="*/ 7 w 641817"/>
              <a:gd name="connsiteY4" fmla="*/ 1013383 h 1504947"/>
              <a:gd name="connsiteX5" fmla="*/ 641811 w 641817"/>
              <a:gd name="connsiteY5" fmla="*/ 1218202 h 1504947"/>
              <a:gd name="connsiteX6" fmla="*/ 13663 w 641817"/>
              <a:gd name="connsiteY6" fmla="*/ 1368402 h 1504947"/>
              <a:gd name="connsiteX7" fmla="*/ 641811 w 641817"/>
              <a:gd name="connsiteY7" fmla="*/ 1504947 h 1504947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089 w 641817"/>
              <a:gd name="connsiteY0" fmla="*/ 1583 h 1504032"/>
              <a:gd name="connsiteX1" fmla="*/ 512927 w 641817"/>
              <a:gd name="connsiteY1" fmla="*/ 165607 h 1504032"/>
              <a:gd name="connsiteX2" fmla="*/ 210526 w 641817"/>
              <a:gd name="connsiteY2" fmla="*/ 399525 h 1504032"/>
              <a:gd name="connsiteX3" fmla="*/ 628156 w 641817"/>
              <a:gd name="connsiteY3" fmla="*/ 807650 h 1504032"/>
              <a:gd name="connsiteX4" fmla="*/ 7 w 641817"/>
              <a:gd name="connsiteY4" fmla="*/ 1012468 h 1504032"/>
              <a:gd name="connsiteX5" fmla="*/ 641811 w 641817"/>
              <a:gd name="connsiteY5" fmla="*/ 1217287 h 1504032"/>
              <a:gd name="connsiteX6" fmla="*/ 13663 w 641817"/>
              <a:gd name="connsiteY6" fmla="*/ 1367487 h 1504032"/>
              <a:gd name="connsiteX7" fmla="*/ 641811 w 641817"/>
              <a:gd name="connsiteY7" fmla="*/ 1504032 h 1504032"/>
              <a:gd name="connsiteX0" fmla="*/ 287593 w 642321"/>
              <a:gd name="connsiteY0" fmla="*/ 1583 h 1504032"/>
              <a:gd name="connsiteX1" fmla="*/ 513431 w 642321"/>
              <a:gd name="connsiteY1" fmla="*/ 165607 h 1504032"/>
              <a:gd name="connsiteX2" fmla="*/ 211030 w 642321"/>
              <a:gd name="connsiteY2" fmla="*/ 399525 h 1504032"/>
              <a:gd name="connsiteX3" fmla="*/ 528771 w 642321"/>
              <a:gd name="connsiteY3" fmla="*/ 626895 h 1504032"/>
              <a:gd name="connsiteX4" fmla="*/ 511 w 642321"/>
              <a:gd name="connsiteY4" fmla="*/ 1012468 h 1504032"/>
              <a:gd name="connsiteX5" fmla="*/ 642315 w 642321"/>
              <a:gd name="connsiteY5" fmla="*/ 1217287 h 1504032"/>
              <a:gd name="connsiteX6" fmla="*/ 14167 w 642321"/>
              <a:gd name="connsiteY6" fmla="*/ 1367487 h 1504032"/>
              <a:gd name="connsiteX7" fmla="*/ 642315 w 642321"/>
              <a:gd name="connsiteY7" fmla="*/ 1504032 h 1504032"/>
              <a:gd name="connsiteX0" fmla="*/ 287564 w 642292"/>
              <a:gd name="connsiteY0" fmla="*/ 1583 h 1504032"/>
              <a:gd name="connsiteX1" fmla="*/ 513402 w 642292"/>
              <a:gd name="connsiteY1" fmla="*/ 165607 h 1504032"/>
              <a:gd name="connsiteX2" fmla="*/ 211001 w 642292"/>
              <a:gd name="connsiteY2" fmla="*/ 399525 h 1504032"/>
              <a:gd name="connsiteX3" fmla="*/ 528742 w 642292"/>
              <a:gd name="connsiteY3" fmla="*/ 626895 h 1504032"/>
              <a:gd name="connsiteX4" fmla="*/ 482 w 642292"/>
              <a:gd name="connsiteY4" fmla="*/ 1012468 h 1504032"/>
              <a:gd name="connsiteX5" fmla="*/ 642286 w 642292"/>
              <a:gd name="connsiteY5" fmla="*/ 1217287 h 1504032"/>
              <a:gd name="connsiteX6" fmla="*/ 14138 w 642292"/>
              <a:gd name="connsiteY6" fmla="*/ 1367487 h 1504032"/>
              <a:gd name="connsiteX7" fmla="*/ 642286 w 642292"/>
              <a:gd name="connsiteY7" fmla="*/ 1504032 h 1504032"/>
              <a:gd name="connsiteX0" fmla="*/ 273426 w 630605"/>
              <a:gd name="connsiteY0" fmla="*/ 1583 h 1504032"/>
              <a:gd name="connsiteX1" fmla="*/ 499264 w 630605"/>
              <a:gd name="connsiteY1" fmla="*/ 165607 h 1504032"/>
              <a:gd name="connsiteX2" fmla="*/ 196863 w 630605"/>
              <a:gd name="connsiteY2" fmla="*/ 399525 h 1504032"/>
              <a:gd name="connsiteX3" fmla="*/ 514604 w 630605"/>
              <a:gd name="connsiteY3" fmla="*/ 626895 h 1504032"/>
              <a:gd name="connsiteX4" fmla="*/ 228932 w 630605"/>
              <a:gd name="connsiteY4" fmla="*/ 884036 h 1504032"/>
              <a:gd name="connsiteX5" fmla="*/ 628148 w 630605"/>
              <a:gd name="connsiteY5" fmla="*/ 1217287 h 1504032"/>
              <a:gd name="connsiteX6" fmla="*/ 0 w 630605"/>
              <a:gd name="connsiteY6" fmla="*/ 1367487 h 1504032"/>
              <a:gd name="connsiteX7" fmla="*/ 628148 w 630605"/>
              <a:gd name="connsiteY7" fmla="*/ 1504032 h 1504032"/>
              <a:gd name="connsiteX0" fmla="*/ 273426 w 630371"/>
              <a:gd name="connsiteY0" fmla="*/ 1583 h 1504032"/>
              <a:gd name="connsiteX1" fmla="*/ 499264 w 630371"/>
              <a:gd name="connsiteY1" fmla="*/ 165607 h 1504032"/>
              <a:gd name="connsiteX2" fmla="*/ 196863 w 630371"/>
              <a:gd name="connsiteY2" fmla="*/ 399525 h 1504032"/>
              <a:gd name="connsiteX3" fmla="*/ 514604 w 630371"/>
              <a:gd name="connsiteY3" fmla="*/ 626895 h 1504032"/>
              <a:gd name="connsiteX4" fmla="*/ 219419 w 630371"/>
              <a:gd name="connsiteY4" fmla="*/ 884036 h 1504032"/>
              <a:gd name="connsiteX5" fmla="*/ 628148 w 630371"/>
              <a:gd name="connsiteY5" fmla="*/ 1217287 h 1504032"/>
              <a:gd name="connsiteX6" fmla="*/ 0 w 630371"/>
              <a:gd name="connsiteY6" fmla="*/ 1367487 h 1504032"/>
              <a:gd name="connsiteX7" fmla="*/ 628148 w 630371"/>
              <a:gd name="connsiteY7" fmla="*/ 1504032 h 1504032"/>
              <a:gd name="connsiteX0" fmla="*/ 76580 w 431977"/>
              <a:gd name="connsiteY0" fmla="*/ 1583 h 1504032"/>
              <a:gd name="connsiteX1" fmla="*/ 302418 w 431977"/>
              <a:gd name="connsiteY1" fmla="*/ 165607 h 1504032"/>
              <a:gd name="connsiteX2" fmla="*/ 17 w 431977"/>
              <a:gd name="connsiteY2" fmla="*/ 399525 h 1504032"/>
              <a:gd name="connsiteX3" fmla="*/ 317758 w 431977"/>
              <a:gd name="connsiteY3" fmla="*/ 626895 h 1504032"/>
              <a:gd name="connsiteX4" fmla="*/ 22573 w 431977"/>
              <a:gd name="connsiteY4" fmla="*/ 884036 h 1504032"/>
              <a:gd name="connsiteX5" fmla="*/ 431302 w 431977"/>
              <a:gd name="connsiteY5" fmla="*/ 1217287 h 1504032"/>
              <a:gd name="connsiteX6" fmla="*/ 126604 w 431977"/>
              <a:gd name="connsiteY6" fmla="*/ 1377001 h 1504032"/>
              <a:gd name="connsiteX7" fmla="*/ 431302 w 431977"/>
              <a:gd name="connsiteY7" fmla="*/ 1504032 h 1504032"/>
              <a:gd name="connsiteX0" fmla="*/ 78556 w 434278"/>
              <a:gd name="connsiteY0" fmla="*/ 1583 h 1504032"/>
              <a:gd name="connsiteX1" fmla="*/ 304394 w 434278"/>
              <a:gd name="connsiteY1" fmla="*/ 165607 h 1504032"/>
              <a:gd name="connsiteX2" fmla="*/ 1993 w 434278"/>
              <a:gd name="connsiteY2" fmla="*/ 399525 h 1504032"/>
              <a:gd name="connsiteX3" fmla="*/ 319734 w 434278"/>
              <a:gd name="connsiteY3" fmla="*/ 626895 h 1504032"/>
              <a:gd name="connsiteX4" fmla="*/ 766 w 434278"/>
              <a:gd name="connsiteY4" fmla="*/ 884036 h 1504032"/>
              <a:gd name="connsiteX5" fmla="*/ 433278 w 434278"/>
              <a:gd name="connsiteY5" fmla="*/ 1217287 h 1504032"/>
              <a:gd name="connsiteX6" fmla="*/ 128580 w 434278"/>
              <a:gd name="connsiteY6" fmla="*/ 1377001 h 1504032"/>
              <a:gd name="connsiteX7" fmla="*/ 433278 w 434278"/>
              <a:gd name="connsiteY7" fmla="*/ 1504032 h 1504032"/>
              <a:gd name="connsiteX0" fmla="*/ 77840 w 433562"/>
              <a:gd name="connsiteY0" fmla="*/ 1583 h 1504032"/>
              <a:gd name="connsiteX1" fmla="*/ 303678 w 433562"/>
              <a:gd name="connsiteY1" fmla="*/ 165607 h 1504032"/>
              <a:gd name="connsiteX2" fmla="*/ 1277 w 433562"/>
              <a:gd name="connsiteY2" fmla="*/ 399525 h 1504032"/>
              <a:gd name="connsiteX3" fmla="*/ 319018 w 433562"/>
              <a:gd name="connsiteY3" fmla="*/ 626895 h 1504032"/>
              <a:gd name="connsiteX4" fmla="*/ 50 w 433562"/>
              <a:gd name="connsiteY4" fmla="*/ 884036 h 1504032"/>
              <a:gd name="connsiteX5" fmla="*/ 432562 w 433562"/>
              <a:gd name="connsiteY5" fmla="*/ 1217287 h 1504032"/>
              <a:gd name="connsiteX6" fmla="*/ 127864 w 433562"/>
              <a:gd name="connsiteY6" fmla="*/ 1377001 h 1504032"/>
              <a:gd name="connsiteX7" fmla="*/ 432562 w 433562"/>
              <a:gd name="connsiteY7" fmla="*/ 1504032 h 1504032"/>
              <a:gd name="connsiteX0" fmla="*/ 77807 w 432529"/>
              <a:gd name="connsiteY0" fmla="*/ 1583 h 1504032"/>
              <a:gd name="connsiteX1" fmla="*/ 303645 w 432529"/>
              <a:gd name="connsiteY1" fmla="*/ 165607 h 1504032"/>
              <a:gd name="connsiteX2" fmla="*/ 1244 w 432529"/>
              <a:gd name="connsiteY2" fmla="*/ 399525 h 1504032"/>
              <a:gd name="connsiteX3" fmla="*/ 318985 w 432529"/>
              <a:gd name="connsiteY3" fmla="*/ 626895 h 1504032"/>
              <a:gd name="connsiteX4" fmla="*/ 17 w 432529"/>
              <a:gd name="connsiteY4" fmla="*/ 884036 h 1504032"/>
              <a:gd name="connsiteX5" fmla="*/ 304100 w 432529"/>
              <a:gd name="connsiteY5" fmla="*/ 1217287 h 1504032"/>
              <a:gd name="connsiteX6" fmla="*/ 127831 w 432529"/>
              <a:gd name="connsiteY6" fmla="*/ 1377001 h 1504032"/>
              <a:gd name="connsiteX7" fmla="*/ 432529 w 432529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6 w 432528"/>
              <a:gd name="connsiteY0" fmla="*/ 1583 h 1504032"/>
              <a:gd name="connsiteX1" fmla="*/ 303644 w 432528"/>
              <a:gd name="connsiteY1" fmla="*/ 165607 h 1504032"/>
              <a:gd name="connsiteX2" fmla="*/ 1243 w 432528"/>
              <a:gd name="connsiteY2" fmla="*/ 399525 h 1504032"/>
              <a:gd name="connsiteX3" fmla="*/ 318984 w 432528"/>
              <a:gd name="connsiteY3" fmla="*/ 626895 h 1504032"/>
              <a:gd name="connsiteX4" fmla="*/ 16 w 432528"/>
              <a:gd name="connsiteY4" fmla="*/ 884036 h 1504032"/>
              <a:gd name="connsiteX5" fmla="*/ 304099 w 432528"/>
              <a:gd name="connsiteY5" fmla="*/ 1217287 h 1504032"/>
              <a:gd name="connsiteX6" fmla="*/ 8915 w 432528"/>
              <a:gd name="connsiteY6" fmla="*/ 1353217 h 1504032"/>
              <a:gd name="connsiteX7" fmla="*/ 432528 w 432528"/>
              <a:gd name="connsiteY7" fmla="*/ 1504032 h 1504032"/>
              <a:gd name="connsiteX0" fmla="*/ 77803 w 432525"/>
              <a:gd name="connsiteY0" fmla="*/ 1583 h 1504032"/>
              <a:gd name="connsiteX1" fmla="*/ 303641 w 432525"/>
              <a:gd name="connsiteY1" fmla="*/ 165607 h 1504032"/>
              <a:gd name="connsiteX2" fmla="*/ 1240 w 432525"/>
              <a:gd name="connsiteY2" fmla="*/ 399525 h 1504032"/>
              <a:gd name="connsiteX3" fmla="*/ 318981 w 432525"/>
              <a:gd name="connsiteY3" fmla="*/ 626895 h 1504032"/>
              <a:gd name="connsiteX4" fmla="*/ 13 w 432525"/>
              <a:gd name="connsiteY4" fmla="*/ 884036 h 1504032"/>
              <a:gd name="connsiteX5" fmla="*/ 332635 w 432525"/>
              <a:gd name="connsiteY5" fmla="*/ 1093612 h 1504032"/>
              <a:gd name="connsiteX6" fmla="*/ 8912 w 432525"/>
              <a:gd name="connsiteY6" fmla="*/ 1353217 h 1504032"/>
              <a:gd name="connsiteX7" fmla="*/ 432525 w 432525"/>
              <a:gd name="connsiteY7" fmla="*/ 1504032 h 150403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093612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3217 h 1532572"/>
              <a:gd name="connsiteX7" fmla="*/ 256531 w 332640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725"/>
              <a:gd name="connsiteY0" fmla="*/ 1583 h 1532572"/>
              <a:gd name="connsiteX1" fmla="*/ 303641 w 332725"/>
              <a:gd name="connsiteY1" fmla="*/ 165607 h 1532572"/>
              <a:gd name="connsiteX2" fmla="*/ 1240 w 332725"/>
              <a:gd name="connsiteY2" fmla="*/ 399525 h 1532572"/>
              <a:gd name="connsiteX3" fmla="*/ 318981 w 332725"/>
              <a:gd name="connsiteY3" fmla="*/ 626895 h 1532572"/>
              <a:gd name="connsiteX4" fmla="*/ 13 w 332725"/>
              <a:gd name="connsiteY4" fmla="*/ 884036 h 1532572"/>
              <a:gd name="connsiteX5" fmla="*/ 332635 w 332725"/>
              <a:gd name="connsiteY5" fmla="*/ 1103125 h 1532572"/>
              <a:gd name="connsiteX6" fmla="*/ 8912 w 332725"/>
              <a:gd name="connsiteY6" fmla="*/ 1353217 h 1532572"/>
              <a:gd name="connsiteX7" fmla="*/ 256531 w 332725"/>
              <a:gd name="connsiteY7" fmla="*/ 1532572 h 1532572"/>
              <a:gd name="connsiteX0" fmla="*/ 77803 w 332918"/>
              <a:gd name="connsiteY0" fmla="*/ 1583 h 1532572"/>
              <a:gd name="connsiteX1" fmla="*/ 303641 w 332918"/>
              <a:gd name="connsiteY1" fmla="*/ 165607 h 1532572"/>
              <a:gd name="connsiteX2" fmla="*/ 1240 w 332918"/>
              <a:gd name="connsiteY2" fmla="*/ 399525 h 1532572"/>
              <a:gd name="connsiteX3" fmla="*/ 318981 w 332918"/>
              <a:gd name="connsiteY3" fmla="*/ 626895 h 1532572"/>
              <a:gd name="connsiteX4" fmla="*/ 13 w 332918"/>
              <a:gd name="connsiteY4" fmla="*/ 884036 h 1532572"/>
              <a:gd name="connsiteX5" fmla="*/ 332635 w 332918"/>
              <a:gd name="connsiteY5" fmla="*/ 1103125 h 1532572"/>
              <a:gd name="connsiteX6" fmla="*/ 61235 w 332918"/>
              <a:gd name="connsiteY6" fmla="*/ 1353217 h 1532572"/>
              <a:gd name="connsiteX7" fmla="*/ 256531 w 332918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1583 h 1532572"/>
              <a:gd name="connsiteX1" fmla="*/ 303641 w 332640"/>
              <a:gd name="connsiteY1" fmla="*/ 165607 h 1532572"/>
              <a:gd name="connsiteX2" fmla="*/ 1240 w 332640"/>
              <a:gd name="connsiteY2" fmla="*/ 399525 h 1532572"/>
              <a:gd name="connsiteX3" fmla="*/ 318981 w 332640"/>
              <a:gd name="connsiteY3" fmla="*/ 626895 h 1532572"/>
              <a:gd name="connsiteX4" fmla="*/ 13 w 332640"/>
              <a:gd name="connsiteY4" fmla="*/ 884036 h 1532572"/>
              <a:gd name="connsiteX5" fmla="*/ 332635 w 332640"/>
              <a:gd name="connsiteY5" fmla="*/ 1103125 h 1532572"/>
              <a:gd name="connsiteX6" fmla="*/ 8912 w 332640"/>
              <a:gd name="connsiteY6" fmla="*/ 1357974 h 1532572"/>
              <a:gd name="connsiteX7" fmla="*/ 256531 w 332640"/>
              <a:gd name="connsiteY7" fmla="*/ 1532572 h 1532572"/>
              <a:gd name="connsiteX0" fmla="*/ 77803 w 332640"/>
              <a:gd name="connsiteY0" fmla="*/ 852 h 1531841"/>
              <a:gd name="connsiteX1" fmla="*/ 303641 w 332640"/>
              <a:gd name="connsiteY1" fmla="*/ 164876 h 1531841"/>
              <a:gd name="connsiteX2" fmla="*/ 1240 w 332640"/>
              <a:gd name="connsiteY2" fmla="*/ 398794 h 1531841"/>
              <a:gd name="connsiteX3" fmla="*/ 318981 w 332640"/>
              <a:gd name="connsiteY3" fmla="*/ 626164 h 1531841"/>
              <a:gd name="connsiteX4" fmla="*/ 13 w 332640"/>
              <a:gd name="connsiteY4" fmla="*/ 883305 h 1531841"/>
              <a:gd name="connsiteX5" fmla="*/ 332635 w 332640"/>
              <a:gd name="connsiteY5" fmla="*/ 1102394 h 1531841"/>
              <a:gd name="connsiteX6" fmla="*/ 8912 w 332640"/>
              <a:gd name="connsiteY6" fmla="*/ 1357243 h 1531841"/>
              <a:gd name="connsiteX7" fmla="*/ 256531 w 332640"/>
              <a:gd name="connsiteY7" fmla="*/ 1531841 h 1531841"/>
              <a:gd name="connsiteX0" fmla="*/ 77803 w 332640"/>
              <a:gd name="connsiteY0" fmla="*/ 1383 h 1532372"/>
              <a:gd name="connsiteX1" fmla="*/ 303641 w 332640"/>
              <a:gd name="connsiteY1" fmla="*/ 165407 h 1532372"/>
              <a:gd name="connsiteX2" fmla="*/ 1240 w 332640"/>
              <a:gd name="connsiteY2" fmla="*/ 399325 h 1532372"/>
              <a:gd name="connsiteX3" fmla="*/ 318981 w 332640"/>
              <a:gd name="connsiteY3" fmla="*/ 626695 h 1532372"/>
              <a:gd name="connsiteX4" fmla="*/ 13 w 332640"/>
              <a:gd name="connsiteY4" fmla="*/ 883836 h 1532372"/>
              <a:gd name="connsiteX5" fmla="*/ 332635 w 332640"/>
              <a:gd name="connsiteY5" fmla="*/ 1102925 h 1532372"/>
              <a:gd name="connsiteX6" fmla="*/ 8912 w 332640"/>
              <a:gd name="connsiteY6" fmla="*/ 1357774 h 1532372"/>
              <a:gd name="connsiteX7" fmla="*/ 256531 w 332640"/>
              <a:gd name="connsiteY7" fmla="*/ 1532372 h 1532372"/>
              <a:gd name="connsiteX0" fmla="*/ 61005 w 332640"/>
              <a:gd name="connsiteY0" fmla="*/ 1114 h 1498506"/>
              <a:gd name="connsiteX1" fmla="*/ 303641 w 332640"/>
              <a:gd name="connsiteY1" fmla="*/ 131541 h 1498506"/>
              <a:gd name="connsiteX2" fmla="*/ 1240 w 332640"/>
              <a:gd name="connsiteY2" fmla="*/ 365459 h 1498506"/>
              <a:gd name="connsiteX3" fmla="*/ 318981 w 332640"/>
              <a:gd name="connsiteY3" fmla="*/ 592829 h 1498506"/>
              <a:gd name="connsiteX4" fmla="*/ 13 w 332640"/>
              <a:gd name="connsiteY4" fmla="*/ 849970 h 1498506"/>
              <a:gd name="connsiteX5" fmla="*/ 332635 w 332640"/>
              <a:gd name="connsiteY5" fmla="*/ 1069059 h 1498506"/>
              <a:gd name="connsiteX6" fmla="*/ 8912 w 332640"/>
              <a:gd name="connsiteY6" fmla="*/ 1323908 h 1498506"/>
              <a:gd name="connsiteX7" fmla="*/ 256531 w 332640"/>
              <a:gd name="connsiteY7" fmla="*/ 1498506 h 1498506"/>
              <a:gd name="connsiteX0" fmla="*/ 54285 w 332640"/>
              <a:gd name="connsiteY0" fmla="*/ 2155 h 1445792"/>
              <a:gd name="connsiteX1" fmla="*/ 303641 w 332640"/>
              <a:gd name="connsiteY1" fmla="*/ 78827 h 1445792"/>
              <a:gd name="connsiteX2" fmla="*/ 1240 w 332640"/>
              <a:gd name="connsiteY2" fmla="*/ 312745 h 1445792"/>
              <a:gd name="connsiteX3" fmla="*/ 318981 w 332640"/>
              <a:gd name="connsiteY3" fmla="*/ 540115 h 1445792"/>
              <a:gd name="connsiteX4" fmla="*/ 13 w 332640"/>
              <a:gd name="connsiteY4" fmla="*/ 797256 h 1445792"/>
              <a:gd name="connsiteX5" fmla="*/ 332635 w 332640"/>
              <a:gd name="connsiteY5" fmla="*/ 1016345 h 1445792"/>
              <a:gd name="connsiteX6" fmla="*/ 8912 w 332640"/>
              <a:gd name="connsiteY6" fmla="*/ 1271194 h 1445792"/>
              <a:gd name="connsiteX7" fmla="*/ 256531 w 332640"/>
              <a:gd name="connsiteY7" fmla="*/ 1445792 h 1445792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20049 h 1463686"/>
              <a:gd name="connsiteX1" fmla="*/ 303641 w 332640"/>
              <a:gd name="connsiteY1" fmla="*/ 96721 h 1463686"/>
              <a:gd name="connsiteX2" fmla="*/ 1240 w 332640"/>
              <a:gd name="connsiteY2" fmla="*/ 330639 h 1463686"/>
              <a:gd name="connsiteX3" fmla="*/ 318981 w 332640"/>
              <a:gd name="connsiteY3" fmla="*/ 558009 h 1463686"/>
              <a:gd name="connsiteX4" fmla="*/ 13 w 332640"/>
              <a:gd name="connsiteY4" fmla="*/ 815150 h 1463686"/>
              <a:gd name="connsiteX5" fmla="*/ 332635 w 332640"/>
              <a:gd name="connsiteY5" fmla="*/ 1034239 h 1463686"/>
              <a:gd name="connsiteX6" fmla="*/ 8912 w 332640"/>
              <a:gd name="connsiteY6" fmla="*/ 1289088 h 1463686"/>
              <a:gd name="connsiteX7" fmla="*/ 256531 w 332640"/>
              <a:gd name="connsiteY7" fmla="*/ 1463686 h 1463686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2640"/>
              <a:gd name="connsiteY0" fmla="*/ 0 h 1443637"/>
              <a:gd name="connsiteX1" fmla="*/ 303641 w 332640"/>
              <a:gd name="connsiteY1" fmla="*/ 76672 h 1443637"/>
              <a:gd name="connsiteX2" fmla="*/ 1240 w 332640"/>
              <a:gd name="connsiteY2" fmla="*/ 310590 h 1443637"/>
              <a:gd name="connsiteX3" fmla="*/ 318981 w 332640"/>
              <a:gd name="connsiteY3" fmla="*/ 537960 h 1443637"/>
              <a:gd name="connsiteX4" fmla="*/ 13 w 332640"/>
              <a:gd name="connsiteY4" fmla="*/ 795101 h 1443637"/>
              <a:gd name="connsiteX5" fmla="*/ 332635 w 332640"/>
              <a:gd name="connsiteY5" fmla="*/ 1014190 h 1443637"/>
              <a:gd name="connsiteX6" fmla="*/ 8912 w 332640"/>
              <a:gd name="connsiteY6" fmla="*/ 1269039 h 1443637"/>
              <a:gd name="connsiteX7" fmla="*/ 256531 w 332640"/>
              <a:gd name="connsiteY7" fmla="*/ 1443637 h 1443637"/>
              <a:gd name="connsiteX0" fmla="*/ 54285 w 333882"/>
              <a:gd name="connsiteY0" fmla="*/ 0 h 1443637"/>
              <a:gd name="connsiteX1" fmla="*/ 333879 w 333882"/>
              <a:gd name="connsiteY1" fmla="*/ 76672 h 1443637"/>
              <a:gd name="connsiteX2" fmla="*/ 1240 w 333882"/>
              <a:gd name="connsiteY2" fmla="*/ 310590 h 1443637"/>
              <a:gd name="connsiteX3" fmla="*/ 318981 w 333882"/>
              <a:gd name="connsiteY3" fmla="*/ 537960 h 1443637"/>
              <a:gd name="connsiteX4" fmla="*/ 13 w 333882"/>
              <a:gd name="connsiteY4" fmla="*/ 795101 h 1443637"/>
              <a:gd name="connsiteX5" fmla="*/ 332635 w 333882"/>
              <a:gd name="connsiteY5" fmla="*/ 1014190 h 1443637"/>
              <a:gd name="connsiteX6" fmla="*/ 8912 w 333882"/>
              <a:gd name="connsiteY6" fmla="*/ 1269039 h 1443637"/>
              <a:gd name="connsiteX7" fmla="*/ 256531 w 333882"/>
              <a:gd name="connsiteY7" fmla="*/ 1443637 h 1443637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45496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1322 w 334680"/>
              <a:gd name="connsiteY0" fmla="*/ 0 h 1494032"/>
              <a:gd name="connsiteX1" fmla="*/ 333879 w 334680"/>
              <a:gd name="connsiteY1" fmla="*/ 127067 h 1494032"/>
              <a:gd name="connsiteX2" fmla="*/ 1240 w 334680"/>
              <a:gd name="connsiteY2" fmla="*/ 360985 h 1494032"/>
              <a:gd name="connsiteX3" fmla="*/ 318981 w 334680"/>
              <a:gd name="connsiteY3" fmla="*/ 588355 h 1494032"/>
              <a:gd name="connsiteX4" fmla="*/ 13 w 334680"/>
              <a:gd name="connsiteY4" fmla="*/ 821978 h 1494032"/>
              <a:gd name="connsiteX5" fmla="*/ 332635 w 334680"/>
              <a:gd name="connsiteY5" fmla="*/ 1064585 h 1494032"/>
              <a:gd name="connsiteX6" fmla="*/ 8912 w 334680"/>
              <a:gd name="connsiteY6" fmla="*/ 1319434 h 1494032"/>
              <a:gd name="connsiteX7" fmla="*/ 256531 w 334680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5854 w 339212"/>
              <a:gd name="connsiteY0" fmla="*/ 0 h 1494032"/>
              <a:gd name="connsiteX1" fmla="*/ 338411 w 339212"/>
              <a:gd name="connsiteY1" fmla="*/ 127067 h 1494032"/>
              <a:gd name="connsiteX2" fmla="*/ 5772 w 339212"/>
              <a:gd name="connsiteY2" fmla="*/ 360985 h 1494032"/>
              <a:gd name="connsiteX3" fmla="*/ 323513 w 339212"/>
              <a:gd name="connsiteY3" fmla="*/ 588355 h 1494032"/>
              <a:gd name="connsiteX4" fmla="*/ 4545 w 339212"/>
              <a:gd name="connsiteY4" fmla="*/ 821978 h 1494032"/>
              <a:gd name="connsiteX5" fmla="*/ 337167 w 339212"/>
              <a:gd name="connsiteY5" fmla="*/ 1064585 h 1494032"/>
              <a:gd name="connsiteX6" fmla="*/ 5 w 339212"/>
              <a:gd name="connsiteY6" fmla="*/ 1289197 h 1494032"/>
              <a:gd name="connsiteX7" fmla="*/ 261063 w 339212"/>
              <a:gd name="connsiteY7" fmla="*/ 1494032 h 1494032"/>
              <a:gd name="connsiteX0" fmla="*/ 107786 w 341144"/>
              <a:gd name="connsiteY0" fmla="*/ 0 h 1430198"/>
              <a:gd name="connsiteX1" fmla="*/ 340343 w 341144"/>
              <a:gd name="connsiteY1" fmla="*/ 127067 h 1430198"/>
              <a:gd name="connsiteX2" fmla="*/ 7704 w 341144"/>
              <a:gd name="connsiteY2" fmla="*/ 360985 h 1430198"/>
              <a:gd name="connsiteX3" fmla="*/ 325445 w 341144"/>
              <a:gd name="connsiteY3" fmla="*/ 588355 h 1430198"/>
              <a:gd name="connsiteX4" fmla="*/ 6477 w 341144"/>
              <a:gd name="connsiteY4" fmla="*/ 821978 h 1430198"/>
              <a:gd name="connsiteX5" fmla="*/ 339099 w 341144"/>
              <a:gd name="connsiteY5" fmla="*/ 1064585 h 1430198"/>
              <a:gd name="connsiteX6" fmla="*/ 1937 w 341144"/>
              <a:gd name="connsiteY6" fmla="*/ 1289197 h 1430198"/>
              <a:gd name="connsiteX7" fmla="*/ 192440 w 341144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05863 w 339221"/>
              <a:gd name="connsiteY0" fmla="*/ 0 h 1430198"/>
              <a:gd name="connsiteX1" fmla="*/ 338420 w 339221"/>
              <a:gd name="connsiteY1" fmla="*/ 127067 h 1430198"/>
              <a:gd name="connsiteX2" fmla="*/ 5781 w 339221"/>
              <a:gd name="connsiteY2" fmla="*/ 360985 h 1430198"/>
              <a:gd name="connsiteX3" fmla="*/ 323522 w 339221"/>
              <a:gd name="connsiteY3" fmla="*/ 588355 h 1430198"/>
              <a:gd name="connsiteX4" fmla="*/ 4554 w 339221"/>
              <a:gd name="connsiteY4" fmla="*/ 821978 h 1430198"/>
              <a:gd name="connsiteX5" fmla="*/ 337176 w 339221"/>
              <a:gd name="connsiteY5" fmla="*/ 1064585 h 1430198"/>
              <a:gd name="connsiteX6" fmla="*/ 14 w 339221"/>
              <a:gd name="connsiteY6" fmla="*/ 1289197 h 1430198"/>
              <a:gd name="connsiteX7" fmla="*/ 190517 w 339221"/>
              <a:gd name="connsiteY7" fmla="*/ 1430198 h 1430198"/>
              <a:gd name="connsiteX0" fmla="*/ 136101 w 339902"/>
              <a:gd name="connsiteY0" fmla="*/ 0 h 1440278"/>
              <a:gd name="connsiteX1" fmla="*/ 338420 w 339902"/>
              <a:gd name="connsiteY1" fmla="*/ 137147 h 1440278"/>
              <a:gd name="connsiteX2" fmla="*/ 5781 w 339902"/>
              <a:gd name="connsiteY2" fmla="*/ 371065 h 1440278"/>
              <a:gd name="connsiteX3" fmla="*/ 323522 w 339902"/>
              <a:gd name="connsiteY3" fmla="*/ 598435 h 1440278"/>
              <a:gd name="connsiteX4" fmla="*/ 4554 w 339902"/>
              <a:gd name="connsiteY4" fmla="*/ 832058 h 1440278"/>
              <a:gd name="connsiteX5" fmla="*/ 337176 w 339902"/>
              <a:gd name="connsiteY5" fmla="*/ 1074665 h 1440278"/>
              <a:gd name="connsiteX6" fmla="*/ 14 w 339902"/>
              <a:gd name="connsiteY6" fmla="*/ 1299277 h 1440278"/>
              <a:gd name="connsiteX7" fmla="*/ 190517 w 339902"/>
              <a:gd name="connsiteY7" fmla="*/ 1440278 h 1440278"/>
              <a:gd name="connsiteX0" fmla="*/ 136101 w 338506"/>
              <a:gd name="connsiteY0" fmla="*/ 0 h 1440278"/>
              <a:gd name="connsiteX1" fmla="*/ 338420 w 338506"/>
              <a:gd name="connsiteY1" fmla="*/ 137147 h 1440278"/>
              <a:gd name="connsiteX2" fmla="*/ 5781 w 338506"/>
              <a:gd name="connsiteY2" fmla="*/ 371065 h 1440278"/>
              <a:gd name="connsiteX3" fmla="*/ 323522 w 338506"/>
              <a:gd name="connsiteY3" fmla="*/ 598435 h 1440278"/>
              <a:gd name="connsiteX4" fmla="*/ 4554 w 338506"/>
              <a:gd name="connsiteY4" fmla="*/ 832058 h 1440278"/>
              <a:gd name="connsiteX5" fmla="*/ 337176 w 338506"/>
              <a:gd name="connsiteY5" fmla="*/ 1074665 h 1440278"/>
              <a:gd name="connsiteX6" fmla="*/ 14 w 338506"/>
              <a:gd name="connsiteY6" fmla="*/ 1299277 h 1440278"/>
              <a:gd name="connsiteX7" fmla="*/ 190517 w 338506"/>
              <a:gd name="connsiteY7" fmla="*/ 1440278 h 14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8506" h="1440278">
                <a:moveTo>
                  <a:pt x="136101" y="0"/>
                </a:moveTo>
                <a:cubicBezTo>
                  <a:pt x="135987" y="8574"/>
                  <a:pt x="343341" y="45065"/>
                  <a:pt x="338420" y="137147"/>
                </a:cubicBezTo>
                <a:cubicBezTo>
                  <a:pt x="333499" y="229229"/>
                  <a:pt x="8264" y="274026"/>
                  <a:pt x="5781" y="371065"/>
                </a:cubicBezTo>
                <a:cubicBezTo>
                  <a:pt x="3298" y="468104"/>
                  <a:pt x="323726" y="498085"/>
                  <a:pt x="323522" y="598435"/>
                </a:cubicBezTo>
                <a:cubicBezTo>
                  <a:pt x="323318" y="698785"/>
                  <a:pt x="2278" y="719389"/>
                  <a:pt x="4554" y="832058"/>
                </a:cubicBezTo>
                <a:cubicBezTo>
                  <a:pt x="6830" y="944727"/>
                  <a:pt x="337933" y="976637"/>
                  <a:pt x="337176" y="1074665"/>
                </a:cubicBezTo>
                <a:cubicBezTo>
                  <a:pt x="336419" y="1172693"/>
                  <a:pt x="-2421" y="1194666"/>
                  <a:pt x="14" y="1299277"/>
                </a:cubicBezTo>
                <a:cubicBezTo>
                  <a:pt x="2449" y="1403888"/>
                  <a:pt x="190517" y="1440278"/>
                  <a:pt x="190517" y="1440278"/>
                </a:cubicBezTo>
              </a:path>
            </a:pathLst>
          </a:custGeom>
          <a:ln w="38100">
            <a:solidFill>
              <a:schemeClr val="accent6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accent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10108" y="2372009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87297" y="2372009"/>
            <a:ext cx="0" cy="383275"/>
          </a:xfrm>
          <a:prstGeom prst="line">
            <a:avLst/>
          </a:prstGeom>
          <a:ln w="381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329114" y="5247261"/>
            <a:ext cx="1276350" cy="549301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Lock A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6605589" y="5247261"/>
            <a:ext cx="1276350" cy="549301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Lock B</a:t>
            </a:r>
            <a:endParaRPr lang="en-US" sz="2000" dirty="0"/>
          </a:p>
        </p:txBody>
      </p:sp>
      <p:cxnSp>
        <p:nvCxnSpPr>
          <p:cNvPr id="15" name="Elbow Connector 14"/>
          <p:cNvCxnSpPr>
            <a:stCxn id="12" idx="2"/>
            <a:endCxn id="13" idx="2"/>
          </p:cNvCxnSpPr>
          <p:nvPr/>
        </p:nvCxnSpPr>
        <p:spPr>
          <a:xfrm rot="16200000" flipH="1">
            <a:off x="6105526" y="4658324"/>
            <a:ext cx="12700" cy="2276475"/>
          </a:xfrm>
          <a:prstGeom prst="bentConnector3">
            <a:avLst>
              <a:gd name="adj1" fmla="val 2925000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3" idx="0"/>
            <a:endCxn id="12" idx="0"/>
          </p:cNvCxnSpPr>
          <p:nvPr/>
        </p:nvCxnSpPr>
        <p:spPr>
          <a:xfrm rot="16200000" flipV="1">
            <a:off x="6105527" y="4109023"/>
            <a:ext cx="12700" cy="2276475"/>
          </a:xfrm>
          <a:prstGeom prst="bentConnector3">
            <a:avLst>
              <a:gd name="adj1" fmla="val 2999969"/>
            </a:avLst>
          </a:prstGeom>
          <a:ln w="3810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653088" y="4398533"/>
            <a:ext cx="1013611" cy="36933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Thread 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53087" y="6260645"/>
            <a:ext cx="1013612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Thread 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8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488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circular waiting can be prevented, no deadlocks can occur</a:t>
            </a:r>
          </a:p>
          <a:p>
            <a:r>
              <a:rPr lang="en-US" dirty="0" smtClean="0"/>
              <a:t>Technique to prevent circles: </a:t>
            </a:r>
            <a:r>
              <a:rPr lang="en-US" dirty="0" smtClean="0">
                <a:solidFill>
                  <a:schemeClr val="accent1"/>
                </a:solidFill>
              </a:rPr>
              <a:t>lock ranking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Locate all locks in the program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Number the locks in the order (rank) they should be acquired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Add assertions that trigger if a lock is acquired out-of-order</a:t>
            </a:r>
          </a:p>
          <a:p>
            <a:pPr marL="571500" indent="-514350"/>
            <a:r>
              <a:rPr lang="en-US" dirty="0" smtClean="0"/>
              <a:t>No automated way of doing this analysis</a:t>
            </a:r>
          </a:p>
          <a:p>
            <a:pPr marL="971550" lvl="1" indent="-514350"/>
            <a:r>
              <a:rPr lang="en-US" dirty="0" smtClean="0"/>
              <a:t>Requires careful programming by the developer(s)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01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Ranking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86212"/>
            <a:ext cx="8229600" cy="2447925"/>
          </a:xfrm>
        </p:spPr>
        <p:txBody>
          <a:bodyPr/>
          <a:lstStyle/>
          <a:p>
            <a:r>
              <a:rPr lang="en-US" dirty="0" smtClean="0"/>
              <a:t>Rank the locks</a:t>
            </a:r>
          </a:p>
          <a:p>
            <a:r>
              <a:rPr lang="en-US" dirty="0" smtClean="0"/>
              <a:t>Add assertions to enforce rank ordering</a:t>
            </a:r>
          </a:p>
          <a:p>
            <a:r>
              <a:rPr lang="en-US" dirty="0" smtClean="0"/>
              <a:t>In this case, Thread 2 assertion will fail at runtime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185678"/>
              </p:ext>
            </p:extLst>
          </p:nvPr>
        </p:nvGraphicFramePr>
        <p:xfrm>
          <a:off x="752474" y="1414463"/>
          <a:ext cx="7358063" cy="2266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868"/>
                <a:gridCol w="2812215"/>
                <a:gridCol w="2687980"/>
              </a:tblGrid>
              <a:tr h="226695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#1:</a:t>
                      </a: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mutex</a:t>
                      </a:r>
                      <a:r>
                        <a:rPr lang="en-US" sz="1600" b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A</a:t>
                      </a:r>
                      <a:b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#2: </a:t>
                      </a:r>
                      <a:r>
                        <a:rPr lang="en-US" sz="1600" b="0" baseline="0" dirty="0" err="1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mutex</a:t>
                      </a:r>
                      <a:r>
                        <a:rPr lang="en-US" sz="1600" b="0" baseline="0" dirty="0" smtClean="0">
                          <a:solidFill>
                            <a:srgbClr val="3C4B5E"/>
                          </a:solidFill>
                          <a:latin typeface="Courier New"/>
                          <a:cs typeface="Courier New"/>
                        </a:rPr>
                        <a:t>  B </a:t>
                      </a:r>
                      <a:endParaRPr lang="en-US" sz="1600" b="0" dirty="0">
                        <a:solidFill>
                          <a:srgbClr val="3C4B5E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Thread 1</a:t>
                      </a:r>
                    </a:p>
                    <a:p>
                      <a:endParaRPr lang="en-US" sz="1600" b="0" dirty="0" smtClean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  <a:p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A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assert(</a:t>
                      </a:r>
                      <a:r>
                        <a:rPr lang="en-US" sz="1600" b="0" dirty="0" err="1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islocked</a:t>
                      </a: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(A))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B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//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 do something</a:t>
                      </a: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B</a:t>
                      </a:r>
                      <a:b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 A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Thread</a:t>
                      </a:r>
                      <a:r>
                        <a:rPr lang="en-US" sz="1600" b="0" i="0" baseline="0" dirty="0" smtClean="0">
                          <a:solidFill>
                            <a:schemeClr val="bg1"/>
                          </a:solidFill>
                          <a:latin typeface="Helvetica LT Std Light"/>
                          <a:cs typeface="Helvetica LT Std Light"/>
                        </a:rPr>
                        <a:t> 2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/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endParaRPr lang="en-US" sz="1600" b="0" baseline="0" dirty="0" smtClean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  <a:p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assert(</a:t>
                      </a:r>
                      <a:r>
                        <a:rPr lang="en-US" sz="1600" b="0" baseline="0" dirty="0" err="1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islocked</a:t>
                      </a: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(A))</a:t>
                      </a:r>
                    </a:p>
                    <a:p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B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lock A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// do something</a:t>
                      </a:r>
                    </a:p>
                    <a:p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A</a:t>
                      </a:r>
                      <a:b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</a:br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  <a:latin typeface="Courier New"/>
                          <a:cs typeface="Courier New"/>
                        </a:rPr>
                        <a:t>unlock B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4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45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Ranking Doesn’t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08" y="1600200"/>
            <a:ext cx="4071938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some cases, it may be impossible to rank order locks, or prevent circular waiting</a:t>
            </a:r>
          </a:p>
          <a:p>
            <a:r>
              <a:rPr lang="en-US" dirty="0" smtClean="0"/>
              <a:t>In these cases, eliminate the </a:t>
            </a:r>
            <a:r>
              <a:rPr lang="en-US" dirty="0" smtClean="0">
                <a:solidFill>
                  <a:schemeClr val="accent1"/>
                </a:solidFill>
              </a:rPr>
              <a:t>hold and wait </a:t>
            </a:r>
            <a:r>
              <a:rPr lang="en-US" dirty="0" smtClean="0"/>
              <a:t>condition using </a:t>
            </a:r>
            <a:r>
              <a:rPr lang="en-US" dirty="0" err="1" smtClean="0">
                <a:solidFill>
                  <a:schemeClr val="accent1"/>
                </a:solidFill>
              </a:rPr>
              <a:t>trylock</a:t>
            </a:r>
            <a:r>
              <a:rPr lang="en-US" dirty="0" smtClean="0">
                <a:solidFill>
                  <a:schemeClr val="accent1"/>
                </a:solidFill>
              </a:rPr>
              <a:t>()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00863" y="6561249"/>
            <a:ext cx="2133600" cy="36512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67852" y="1787907"/>
            <a:ext cx="4042653" cy="954107"/>
          </a:xfrm>
          <a:prstGeom prst="rect">
            <a:avLst/>
          </a:prstGeom>
          <a:noFill/>
          <a:ln>
            <a:solidFill>
              <a:srgbClr val="3C4B5E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/>
                <a:cs typeface="Courier New"/>
              </a:rPr>
              <a:t>class </a:t>
            </a:r>
            <a:r>
              <a:rPr lang="en-US" sz="1400" dirty="0" err="1" smtClean="0">
                <a:latin typeface="Courier New"/>
                <a:cs typeface="Courier New"/>
              </a:rPr>
              <a:t>SafeList</a:t>
            </a:r>
            <a:r>
              <a:rPr lang="en-US" sz="1400" dirty="0" smtClean="0">
                <a:latin typeface="Courier New"/>
                <a:cs typeface="Courier New"/>
              </a:rPr>
              <a:t> {</a:t>
            </a:r>
            <a:br>
              <a:rPr lang="en-US" sz="1400" dirty="0" smtClean="0">
                <a:latin typeface="Courier New"/>
                <a:cs typeface="Courier New"/>
              </a:rPr>
            </a:br>
            <a:r>
              <a:rPr lang="en-US" sz="1400" dirty="0" smtClean="0">
                <a:latin typeface="Courier New"/>
                <a:cs typeface="Courier New"/>
              </a:rPr>
              <a:t>method append(</a:t>
            </a:r>
            <a:r>
              <a:rPr lang="en-US" sz="1400" dirty="0" err="1" smtClean="0">
                <a:latin typeface="Courier New"/>
                <a:cs typeface="Courier New"/>
              </a:rPr>
              <a:t>SafeList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more_items</a:t>
            </a:r>
            <a:r>
              <a:rPr lang="en-US" sz="1400" dirty="0" smtClean="0">
                <a:latin typeface="Courier New"/>
                <a:cs typeface="Courier New"/>
              </a:rPr>
              <a:t>){</a:t>
            </a:r>
            <a:endParaRPr lang="en-US" sz="1400" dirty="0">
              <a:latin typeface="Courier New"/>
              <a:cs typeface="Courier New"/>
            </a:endParaRP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lock(</a:t>
            </a:r>
            <a:r>
              <a:rPr lang="en-US" sz="1400" dirty="0">
                <a:latin typeface="Courier New"/>
                <a:cs typeface="Courier New"/>
              </a:rPr>
              <a:t>self)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lock(</a:t>
            </a:r>
            <a:r>
              <a:rPr lang="en-US" sz="1400" dirty="0" err="1">
                <a:latin typeface="Courier New"/>
                <a:cs typeface="Courier New"/>
              </a:rPr>
              <a:t>more_items</a:t>
            </a:r>
            <a:r>
              <a:rPr lang="en-US" sz="1400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67852" y="1381081"/>
            <a:ext cx="261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Example: Thread Safe List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367852" y="3267031"/>
            <a:ext cx="23005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Safelist</a:t>
            </a:r>
            <a:r>
              <a:rPr lang="en-US" dirty="0" smtClean="0"/>
              <a:t> A, B</a:t>
            </a:r>
          </a:p>
          <a:p>
            <a:r>
              <a:rPr lang="en-US" dirty="0" smtClean="0"/>
              <a:t>Thread 1: </a:t>
            </a:r>
            <a:r>
              <a:rPr lang="en-US" dirty="0" err="1" smtClean="0"/>
              <a:t>A.append</a:t>
            </a:r>
            <a:r>
              <a:rPr lang="en-US" dirty="0" smtClean="0"/>
              <a:t>(B)</a:t>
            </a:r>
          </a:p>
          <a:p>
            <a:r>
              <a:rPr lang="en-US" dirty="0" smtClean="0"/>
              <a:t>Thread 2: </a:t>
            </a:r>
            <a:r>
              <a:rPr lang="en-US" dirty="0" err="1" smtClean="0"/>
              <a:t>B.append</a:t>
            </a:r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67852" y="2971756"/>
            <a:ext cx="1057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Problem: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367852" y="4438606"/>
            <a:ext cx="3766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Solution: Replace lock() with </a:t>
            </a:r>
            <a:r>
              <a:rPr lang="en-US" b="1" dirty="0" err="1" smtClean="0"/>
              <a:t>trylock</a:t>
            </a:r>
            <a:r>
              <a:rPr lang="en-US" b="1" dirty="0" smtClean="0"/>
              <a:t>()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367852" y="4818381"/>
            <a:ext cx="4666611" cy="1815882"/>
          </a:xfrm>
          <a:prstGeom prst="rect">
            <a:avLst/>
          </a:prstGeom>
          <a:noFill/>
          <a:ln>
            <a:solidFill>
              <a:srgbClr val="3C4B5E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/>
                <a:cs typeface="Courier New"/>
              </a:rPr>
              <a:t>method append(</a:t>
            </a:r>
            <a:r>
              <a:rPr lang="en-US" sz="1400" dirty="0" err="1" smtClean="0">
                <a:latin typeface="Courier New"/>
                <a:cs typeface="Courier New"/>
              </a:rPr>
              <a:t>SafeList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more_items</a:t>
            </a:r>
            <a:r>
              <a:rPr lang="en-US" sz="1400" dirty="0" smtClean="0">
                <a:latin typeface="Courier New"/>
                <a:cs typeface="Courier New"/>
              </a:rPr>
              <a:t>){</a:t>
            </a:r>
          </a:p>
          <a:p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 while (true) {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lock(</a:t>
            </a:r>
            <a:r>
              <a:rPr lang="en-US" sz="1400" dirty="0">
                <a:latin typeface="Courier New"/>
                <a:cs typeface="Courier New"/>
              </a:rPr>
              <a:t>self</a:t>
            </a:r>
            <a:r>
              <a:rPr lang="en-US" sz="1400" dirty="0" smtClean="0">
                <a:latin typeface="Courier New"/>
                <a:cs typeface="Courier New"/>
              </a:rPr>
              <a:t>)</a:t>
            </a:r>
            <a:br>
              <a:rPr lang="en-US" sz="1400" dirty="0" smtClean="0">
                <a:latin typeface="Courier New"/>
                <a:cs typeface="Courier New"/>
              </a:rPr>
            </a:br>
            <a:r>
              <a:rPr lang="en-US" sz="1400" dirty="0" smtClean="0">
                <a:latin typeface="Courier New"/>
                <a:cs typeface="Courier New"/>
              </a:rPr>
              <a:t>if (</a:t>
            </a:r>
            <a:r>
              <a:rPr lang="en-US" sz="1400" dirty="0" err="1" smtClean="0">
                <a:latin typeface="Courier New"/>
                <a:cs typeface="Courier New"/>
              </a:rPr>
              <a:t>trylock</a:t>
            </a:r>
            <a:r>
              <a:rPr lang="en-US" sz="1400" dirty="0" smtClean="0">
                <a:latin typeface="Courier New"/>
                <a:cs typeface="Courier New"/>
              </a:rPr>
              <a:t>(</a:t>
            </a:r>
            <a:r>
              <a:rPr lang="en-US" sz="1400" dirty="0" err="1" smtClean="0">
                <a:latin typeface="Courier New"/>
                <a:cs typeface="Courier New"/>
              </a:rPr>
              <a:t>more_items</a:t>
            </a:r>
            <a:r>
              <a:rPr lang="en-US" sz="1400" dirty="0" smtClean="0">
                <a:latin typeface="Courier New"/>
                <a:cs typeface="Courier New"/>
              </a:rPr>
              <a:t>) == </a:t>
            </a:r>
            <a:r>
              <a:rPr lang="en-US" sz="1400" dirty="0" err="1" smtClean="0">
                <a:latin typeface="Courier New"/>
                <a:cs typeface="Courier New"/>
              </a:rPr>
              <a:t>locked_OK</a:t>
            </a:r>
            <a:r>
              <a:rPr lang="en-US" sz="1400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 break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unlock(self)</a:t>
            </a:r>
          </a:p>
          <a:p>
            <a:pPr marL="4763" lvl="1"/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 }</a:t>
            </a:r>
            <a:br>
              <a:rPr lang="en-US" sz="1400" dirty="0" smtClean="0">
                <a:latin typeface="Courier New"/>
                <a:cs typeface="Courier New"/>
              </a:rPr>
            </a:br>
            <a:r>
              <a:rPr lang="en-US" sz="1400" dirty="0" smtClean="0">
                <a:latin typeface="Courier New"/>
                <a:cs typeface="Courier New"/>
              </a:rPr>
              <a:t>  // now both lists are safely locked</a:t>
            </a:r>
            <a:endParaRPr lang="en-US" sz="14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0436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2"/>
            <a:ext cx="8229600" cy="5342392"/>
          </a:xfrm>
        </p:spPr>
        <p:txBody>
          <a:bodyPr anchor="ctr">
            <a:normAutofit/>
          </a:bodyPr>
          <a:lstStyle/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Motivating Parallelism</a:t>
            </a:r>
          </a:p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Synchronization Basics</a:t>
            </a:r>
          </a:p>
          <a:p>
            <a:r>
              <a:rPr 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Types of Locks and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2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Mutual exclusion (locking) solves many issues in concurrent/parallel applications</a:t>
            </a:r>
          </a:p>
          <a:p>
            <a:pPr lvl="1"/>
            <a:r>
              <a:rPr lang="en-US" dirty="0" smtClean="0"/>
              <a:t>Simple, widely available in APIs</a:t>
            </a:r>
          </a:p>
          <a:p>
            <a:pPr lvl="1"/>
            <a:r>
              <a:rPr lang="en-US" dirty="0" smtClean="0"/>
              <a:t>(Relatively) straightforward to reason about</a:t>
            </a:r>
          </a:p>
          <a:p>
            <a:r>
              <a:rPr lang="en-US" dirty="0" smtClean="0"/>
              <a:t>However, locks have drawbacks</a:t>
            </a:r>
          </a:p>
          <a:p>
            <a:pPr lvl="1"/>
            <a:r>
              <a:rPr lang="en-US" dirty="0" smtClean="0"/>
              <a:t>Priority inversion and deadlock only exist because of locks</a:t>
            </a:r>
          </a:p>
          <a:p>
            <a:pPr lvl="1"/>
            <a:r>
              <a:rPr lang="en-US" dirty="0" smtClean="0"/>
              <a:t>Locks reduce parallelism, thus hinder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55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Implications of CPU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88907" cy="4525963"/>
          </a:xfrm>
        </p:spPr>
        <p:txBody>
          <a:bodyPr/>
          <a:lstStyle/>
          <a:p>
            <a:r>
              <a:rPr lang="en-US" dirty="0" smtClean="0"/>
              <a:t>Increasing transistor count/clock speed</a:t>
            </a:r>
          </a:p>
          <a:p>
            <a:pPr lvl="1"/>
            <a:r>
              <a:rPr lang="en-US" dirty="0" smtClean="0"/>
              <a:t>Greater number of tasks can be executed </a:t>
            </a:r>
            <a:r>
              <a:rPr lang="en-US" dirty="0" smtClean="0">
                <a:solidFill>
                  <a:schemeClr val="accent1"/>
                </a:solidFill>
              </a:rPr>
              <a:t>concurrently</a:t>
            </a:r>
          </a:p>
          <a:p>
            <a:r>
              <a:rPr lang="en-US" dirty="0" smtClean="0"/>
              <a:t>However, clock speed increases have essentially stopped in the past few years</a:t>
            </a:r>
          </a:p>
          <a:p>
            <a:pPr lvl="1"/>
            <a:r>
              <a:rPr lang="en-US" dirty="0" smtClean="0"/>
              <a:t>Instead, more transistors = more CPU cores</a:t>
            </a:r>
          </a:p>
          <a:p>
            <a:pPr lvl="1"/>
            <a:r>
              <a:rPr lang="en-US" dirty="0" smtClean="0"/>
              <a:t>More cores = increased opportunity for </a:t>
            </a:r>
            <a:r>
              <a:rPr lang="en-US" dirty="0" smtClean="0">
                <a:solidFill>
                  <a:schemeClr val="accent1"/>
                </a:solidFill>
              </a:rPr>
              <a:t>parallelism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06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Lock-Free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it possible to build data structures that are thread-safe without locks?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YES</a:t>
            </a:r>
            <a:endParaRPr lang="en-US" dirty="0" smtClean="0"/>
          </a:p>
          <a:p>
            <a:r>
              <a:rPr lang="en-US" dirty="0" smtClean="0"/>
              <a:t>Lock-free data structures</a:t>
            </a:r>
          </a:p>
          <a:p>
            <a:pPr lvl="1"/>
            <a:r>
              <a:rPr lang="en-US" dirty="0" smtClean="0"/>
              <a:t>Include no locks, but are thread safe</a:t>
            </a:r>
          </a:p>
          <a:p>
            <a:pPr lvl="1"/>
            <a:r>
              <a:rPr lang="en-US" dirty="0" smtClean="0"/>
              <a:t>However, may introduce starvation</a:t>
            </a:r>
          </a:p>
          <a:p>
            <a:pPr lvl="2"/>
            <a:r>
              <a:rPr lang="en-US" dirty="0" smtClean="0"/>
              <a:t>Due to retry loops (example in a few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60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Wait-Free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0113"/>
          </a:xfrm>
        </p:spPr>
        <p:txBody>
          <a:bodyPr>
            <a:normAutofit/>
          </a:bodyPr>
          <a:lstStyle/>
          <a:p>
            <a:r>
              <a:rPr lang="en-US" dirty="0"/>
              <a:t>Wait-free data structures</a:t>
            </a:r>
          </a:p>
          <a:p>
            <a:pPr lvl="1"/>
            <a:r>
              <a:rPr lang="en-US" dirty="0"/>
              <a:t>Include no locks, are thread safe, and avoid </a:t>
            </a:r>
            <a:r>
              <a:rPr lang="en-US" dirty="0" smtClean="0"/>
              <a:t>starvation</a:t>
            </a:r>
          </a:p>
          <a:p>
            <a:pPr lvl="1"/>
            <a:r>
              <a:rPr lang="en-US" dirty="0" smtClean="0"/>
              <a:t>Wait-free implies lock-free</a:t>
            </a:r>
          </a:p>
          <a:p>
            <a:pPr lvl="2"/>
            <a:r>
              <a:rPr lang="en-US" dirty="0" smtClean="0"/>
              <a:t>Wait-free is much stronger than lock-free</a:t>
            </a:r>
          </a:p>
          <a:p>
            <a:r>
              <a:rPr lang="en-US" dirty="0" smtClean="0"/>
              <a:t>Wait-free structures are </a:t>
            </a:r>
            <a:r>
              <a:rPr lang="en-US" b="1" u="sng" dirty="0" smtClean="0"/>
              <a:t>very</a:t>
            </a:r>
            <a:r>
              <a:rPr lang="en-US" dirty="0" smtClean="0"/>
              <a:t> hard to implement</a:t>
            </a:r>
          </a:p>
          <a:p>
            <a:pPr lvl="1"/>
            <a:r>
              <a:rPr lang="en-US" dirty="0" smtClean="0"/>
              <a:t>Impossible to implement for many data structures</a:t>
            </a:r>
          </a:p>
          <a:p>
            <a:pPr lvl="1"/>
            <a:r>
              <a:rPr lang="en-US" dirty="0" smtClean="0"/>
              <a:t>Often restricted to a fixed number of threads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04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Going Lock-Free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8" y="1600200"/>
            <a:ext cx="8724900" cy="4525963"/>
          </a:xfrm>
        </p:spPr>
        <p:txBody>
          <a:bodyPr/>
          <a:lstStyle/>
          <a:p>
            <a:r>
              <a:rPr lang="en-US" dirty="0" smtClean="0"/>
              <a:t>Potentially much more </a:t>
            </a:r>
            <a:r>
              <a:rPr lang="en-US" dirty="0" err="1" smtClean="0"/>
              <a:t>performant</a:t>
            </a:r>
            <a:r>
              <a:rPr lang="en-US" dirty="0" smtClean="0"/>
              <a:t> than locking</a:t>
            </a:r>
          </a:p>
          <a:p>
            <a:pPr lvl="1"/>
            <a:r>
              <a:rPr lang="en-US" dirty="0" smtClean="0"/>
              <a:t>Locks necessitate waits, context switching, CPU stalls, etc…</a:t>
            </a:r>
          </a:p>
          <a:p>
            <a:r>
              <a:rPr lang="en-US" dirty="0" smtClean="0"/>
              <a:t>Immune to thread killing</a:t>
            </a:r>
          </a:p>
          <a:p>
            <a:pPr lvl="1"/>
            <a:r>
              <a:rPr lang="en-US" dirty="0" smtClean="0"/>
              <a:t>If a thread dies while holding a lock, you are screwed</a:t>
            </a:r>
          </a:p>
          <a:p>
            <a:r>
              <a:rPr lang="en-US" dirty="0" smtClean="0"/>
              <a:t>Immune to deadlock and priority inversion</a:t>
            </a:r>
          </a:p>
          <a:p>
            <a:pPr lvl="1"/>
            <a:r>
              <a:rPr lang="en-US" dirty="0" smtClean="0"/>
              <a:t>You can’t deadlock/invert when you have no locks :)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827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 to Going Lock-Free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11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Very few standard libraries/APIs implement these data structures</a:t>
            </a:r>
          </a:p>
          <a:p>
            <a:pPr lvl="1"/>
            <a:r>
              <a:rPr lang="en-US" dirty="0" smtClean="0"/>
              <a:t>Implementations are often platform-dependent</a:t>
            </a:r>
          </a:p>
          <a:p>
            <a:pPr lvl="1"/>
            <a:r>
              <a:rPr lang="en-US" dirty="0" smtClean="0"/>
              <a:t>Rely on low-level assembly instructions</a:t>
            </a:r>
          </a:p>
          <a:p>
            <a:pPr lvl="1"/>
            <a:r>
              <a:rPr lang="en-US" dirty="0" smtClean="0"/>
              <a:t>Many structures are very new, not widely known</a:t>
            </a:r>
          </a:p>
          <a:p>
            <a:r>
              <a:rPr lang="en-US" dirty="0" smtClean="0"/>
              <a:t>Not all data structures can be made lock-free</a:t>
            </a:r>
          </a:p>
          <a:p>
            <a:pPr lvl="1"/>
            <a:r>
              <a:rPr lang="en-US" dirty="0" smtClean="0"/>
              <a:t>For many years, nobody could figure out how to make a lock-free doubly linked list</a:t>
            </a:r>
            <a:endParaRPr lang="en-US" dirty="0"/>
          </a:p>
          <a:p>
            <a:r>
              <a:rPr lang="en-US" dirty="0" smtClean="0"/>
              <a:t>Buyer beware if implementing yourself</a:t>
            </a:r>
          </a:p>
          <a:p>
            <a:pPr lvl="1"/>
            <a:r>
              <a:rPr lang="en-US" dirty="0" smtClean="0"/>
              <a:t>Very difficult to get right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09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103188"/>
            <a:ext cx="8448675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Lock-free Queue Example: </a:t>
            </a:r>
            <a:r>
              <a:rPr lang="en-US" dirty="0" err="1" smtClean="0"/>
              <a:t>Enqueue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918491"/>
            <a:ext cx="6596063" cy="3577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last-&gt;next =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Node(t);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last = last-&gt;next;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garbage collect </a:t>
            </a:r>
            <a:r>
              <a:rPr lang="en-US" sz="1600" dirty="0" err="1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dequeued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nodes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(first != divider)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Node 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first;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first = first-&gt;next;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24548" y="1231096"/>
            <a:ext cx="32194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Queue pointers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first;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last;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divider;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lock_free_queue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 the dummy node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first = last = divider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= new Node(0);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00049" y="1200150"/>
            <a:ext cx="8520113" cy="65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Usage: one reader, one writer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56161" y="6135937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483515" y="5212012"/>
            <a:ext cx="955010" cy="56197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886200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262563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438525" y="5492999"/>
            <a:ext cx="44767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848225" y="5492999"/>
            <a:ext cx="41433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0"/>
            <a:endCxn id="54" idx="2"/>
          </p:cNvCxnSpPr>
          <p:nvPr/>
        </p:nvCxnSpPr>
        <p:spPr>
          <a:xfrm flipV="1">
            <a:off x="1584786" y="5774577"/>
            <a:ext cx="0" cy="36136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24588" y="5492409"/>
            <a:ext cx="452438" cy="118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4" idx="0"/>
            <a:endCxn id="13" idx="2"/>
          </p:cNvCxnSpPr>
          <p:nvPr/>
        </p:nvCxnSpPr>
        <p:spPr>
          <a:xfrm flipV="1">
            <a:off x="5743576" y="5773987"/>
            <a:ext cx="0" cy="3620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5314951" y="6136002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2483515" y="6135936"/>
            <a:ext cx="95501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divider</a:t>
            </a:r>
            <a:endParaRPr lang="en-US" dirty="0"/>
          </a:p>
        </p:txBody>
      </p:sp>
      <p:cxnSp>
        <p:nvCxnSpPr>
          <p:cNvPr id="49" name="Straight Arrow Connector 48"/>
          <p:cNvCxnSpPr>
            <a:stCxn id="54" idx="3"/>
          </p:cNvCxnSpPr>
          <p:nvPr/>
        </p:nvCxnSpPr>
        <p:spPr>
          <a:xfrm flipV="1">
            <a:off x="2065798" y="5492999"/>
            <a:ext cx="410702" cy="59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103773" y="521260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0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35" idx="0"/>
            <a:endCxn id="54" idx="2"/>
          </p:cNvCxnSpPr>
          <p:nvPr/>
        </p:nvCxnSpPr>
        <p:spPr>
          <a:xfrm flipH="1" flipV="1">
            <a:off x="1584786" y="5774577"/>
            <a:ext cx="1376234" cy="361359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4" idx="0"/>
            <a:endCxn id="54" idx="2"/>
          </p:cNvCxnSpPr>
          <p:nvPr/>
        </p:nvCxnSpPr>
        <p:spPr>
          <a:xfrm flipH="1" flipV="1">
            <a:off x="1584786" y="5774577"/>
            <a:ext cx="4158790" cy="36142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4" idx="0"/>
            <a:endCxn id="11" idx="2"/>
          </p:cNvCxnSpPr>
          <p:nvPr/>
        </p:nvCxnSpPr>
        <p:spPr>
          <a:xfrm flipH="1" flipV="1">
            <a:off x="2961020" y="5773987"/>
            <a:ext cx="2782556" cy="3620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0"/>
            <a:endCxn id="12" idx="2"/>
          </p:cNvCxnSpPr>
          <p:nvPr/>
        </p:nvCxnSpPr>
        <p:spPr>
          <a:xfrm flipH="1" flipV="1">
            <a:off x="4367213" y="5773987"/>
            <a:ext cx="1376363" cy="3620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40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103188"/>
            <a:ext cx="8448675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Lock-free Queue Example: </a:t>
            </a:r>
            <a:r>
              <a:rPr lang="en-US" dirty="0" err="1" smtClean="0"/>
              <a:t>Dequeue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918491"/>
            <a:ext cx="6596063" cy="3577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(divider != last)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t = divider-&gt;next-&gt;value;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divider = divider-&gt;next;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24548" y="1231096"/>
            <a:ext cx="32194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Queue pointers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first;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last;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divider;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lock_free_queue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 the dummy node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first = last = divider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= new Node(0);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00049" y="1200150"/>
            <a:ext cx="8520113" cy="65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Usage: one reader, one writer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56161" y="6135937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483515" y="5212012"/>
            <a:ext cx="955010" cy="56197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886200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262563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438525" y="5492999"/>
            <a:ext cx="44767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848225" y="5492999"/>
            <a:ext cx="41433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0"/>
            <a:endCxn id="54" idx="2"/>
          </p:cNvCxnSpPr>
          <p:nvPr/>
        </p:nvCxnSpPr>
        <p:spPr>
          <a:xfrm flipV="1">
            <a:off x="1584786" y="5774577"/>
            <a:ext cx="0" cy="36136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24588" y="5492409"/>
            <a:ext cx="452438" cy="118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4" idx="0"/>
            <a:endCxn id="13" idx="2"/>
          </p:cNvCxnSpPr>
          <p:nvPr/>
        </p:nvCxnSpPr>
        <p:spPr>
          <a:xfrm flipV="1">
            <a:off x="5743576" y="5773987"/>
            <a:ext cx="0" cy="3620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5314951" y="6136002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2483515" y="6135936"/>
            <a:ext cx="95501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divider</a:t>
            </a:r>
            <a:endParaRPr lang="en-US" dirty="0"/>
          </a:p>
        </p:txBody>
      </p:sp>
      <p:cxnSp>
        <p:nvCxnSpPr>
          <p:cNvPr id="49" name="Straight Arrow Connector 48"/>
          <p:cNvCxnSpPr>
            <a:stCxn id="54" idx="3"/>
          </p:cNvCxnSpPr>
          <p:nvPr/>
        </p:nvCxnSpPr>
        <p:spPr>
          <a:xfrm flipV="1">
            <a:off x="2065798" y="5492999"/>
            <a:ext cx="410702" cy="59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103773" y="521260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0</a:t>
            </a:r>
            <a:endParaRPr lang="en-US" dirty="0"/>
          </a:p>
        </p:txBody>
      </p:sp>
      <p:cxnSp>
        <p:nvCxnSpPr>
          <p:cNvPr id="56" name="Straight Arrow Connector 55"/>
          <p:cNvCxnSpPr>
            <a:stCxn id="35" idx="0"/>
            <a:endCxn id="54" idx="2"/>
          </p:cNvCxnSpPr>
          <p:nvPr/>
        </p:nvCxnSpPr>
        <p:spPr>
          <a:xfrm flipH="1" flipV="1">
            <a:off x="1584786" y="5774577"/>
            <a:ext cx="1376234" cy="361359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5" idx="0"/>
            <a:endCxn id="11" idx="2"/>
          </p:cNvCxnSpPr>
          <p:nvPr/>
        </p:nvCxnSpPr>
        <p:spPr>
          <a:xfrm flipV="1">
            <a:off x="2961020" y="5773987"/>
            <a:ext cx="0" cy="361949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258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103188"/>
            <a:ext cx="8448675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Lock-free Queue Example: </a:t>
            </a:r>
            <a:r>
              <a:rPr lang="en-US" dirty="0" err="1" smtClean="0"/>
              <a:t>Enqueue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918491"/>
            <a:ext cx="6596063" cy="3577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last-&gt;next =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Node(t);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last = last-&gt;next;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garbage collect </a:t>
            </a:r>
            <a:r>
              <a:rPr lang="en-US" sz="1600" dirty="0" err="1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dequeued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nodes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(first != divider)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Node 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first;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first = first-&gt;next;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24548" y="1231096"/>
            <a:ext cx="32194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Queue pointers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first;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last;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* divider;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lock_free_queue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 the dummy node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first = last = divider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= new Node(0);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00049" y="1200150"/>
            <a:ext cx="8520113" cy="65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Usage: one reader, one writer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56161" y="6135937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483515" y="5212012"/>
            <a:ext cx="955010" cy="56197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886200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262563" y="521201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438525" y="5492999"/>
            <a:ext cx="44767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848225" y="5492999"/>
            <a:ext cx="41433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0"/>
            <a:endCxn id="54" idx="2"/>
          </p:cNvCxnSpPr>
          <p:nvPr/>
        </p:nvCxnSpPr>
        <p:spPr>
          <a:xfrm flipV="1">
            <a:off x="1584786" y="5774577"/>
            <a:ext cx="0" cy="36136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24588" y="5492409"/>
            <a:ext cx="452438" cy="118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4" idx="0"/>
            <a:endCxn id="13" idx="2"/>
          </p:cNvCxnSpPr>
          <p:nvPr/>
        </p:nvCxnSpPr>
        <p:spPr>
          <a:xfrm flipV="1">
            <a:off x="5743576" y="5773987"/>
            <a:ext cx="0" cy="36201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5314951" y="6136002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2483515" y="6135936"/>
            <a:ext cx="95501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divider</a:t>
            </a:r>
            <a:endParaRPr lang="en-US" dirty="0"/>
          </a:p>
        </p:txBody>
      </p:sp>
      <p:cxnSp>
        <p:nvCxnSpPr>
          <p:cNvPr id="49" name="Straight Arrow Connector 48"/>
          <p:cNvCxnSpPr>
            <a:stCxn id="54" idx="3"/>
          </p:cNvCxnSpPr>
          <p:nvPr/>
        </p:nvCxnSpPr>
        <p:spPr>
          <a:xfrm flipV="1">
            <a:off x="2065798" y="5492999"/>
            <a:ext cx="410702" cy="59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103773" y="5212602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0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35" idx="0"/>
            <a:endCxn id="11" idx="2"/>
          </p:cNvCxnSpPr>
          <p:nvPr/>
        </p:nvCxnSpPr>
        <p:spPr>
          <a:xfrm flipV="1">
            <a:off x="2961020" y="5773987"/>
            <a:ext cx="0" cy="361949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0"/>
            <a:endCxn id="26" idx="2"/>
          </p:cNvCxnSpPr>
          <p:nvPr/>
        </p:nvCxnSpPr>
        <p:spPr>
          <a:xfrm flipV="1">
            <a:off x="5743576" y="5769558"/>
            <a:ext cx="1415307" cy="366444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6677870" y="5207583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4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639895" y="5487980"/>
            <a:ext cx="452438" cy="118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0"/>
            <a:endCxn id="11" idx="2"/>
          </p:cNvCxnSpPr>
          <p:nvPr/>
        </p:nvCxnSpPr>
        <p:spPr>
          <a:xfrm flipV="1">
            <a:off x="1584786" y="5773987"/>
            <a:ext cx="1376234" cy="36195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214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2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1519238"/>
            <a:ext cx="8591549" cy="49244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enqueue</a:t>
            </a:r>
            <a:r>
              <a:rPr lang="en-US" dirty="0" smtClean="0"/>
              <a:t> thread and </a:t>
            </a:r>
            <a:r>
              <a:rPr lang="en-US" dirty="0" err="1" smtClean="0"/>
              <a:t>dequeue</a:t>
            </a:r>
            <a:r>
              <a:rPr lang="en-US" dirty="0" smtClean="0"/>
              <a:t> thread write different pointers</a:t>
            </a:r>
          </a:p>
          <a:p>
            <a:pPr lvl="1"/>
            <a:r>
              <a:rPr lang="en-US" dirty="0" err="1" smtClean="0"/>
              <a:t>Enqueue</a:t>
            </a:r>
            <a:r>
              <a:rPr lang="en-US" dirty="0" smtClean="0"/>
              <a:t>: last, last-&gt;next, first, first-&gt;next</a:t>
            </a:r>
          </a:p>
          <a:p>
            <a:pPr lvl="1"/>
            <a:r>
              <a:rPr lang="en-US" dirty="0" err="1" smtClean="0"/>
              <a:t>Dequeue</a:t>
            </a:r>
            <a:r>
              <a:rPr lang="en-US" dirty="0" smtClean="0"/>
              <a:t>: divider, divider-&gt;next</a:t>
            </a:r>
          </a:p>
          <a:p>
            <a:pPr lvl="1"/>
            <a:r>
              <a:rPr lang="en-US" dirty="0" err="1" smtClean="0"/>
              <a:t>Enqueue</a:t>
            </a:r>
            <a:r>
              <a:rPr lang="en-US" dirty="0" smtClean="0"/>
              <a:t> operations are independent of </a:t>
            </a:r>
            <a:r>
              <a:rPr lang="en-US" dirty="0" err="1" smtClean="0"/>
              <a:t>dequeue</a:t>
            </a:r>
            <a:r>
              <a:rPr lang="en-US" dirty="0" smtClean="0"/>
              <a:t> operations</a:t>
            </a:r>
          </a:p>
          <a:p>
            <a:pPr lvl="1"/>
            <a:r>
              <a:rPr lang="en-US" dirty="0" smtClean="0"/>
              <a:t>If these pointers overlap, then no work needs to be done</a:t>
            </a:r>
          </a:p>
          <a:p>
            <a:r>
              <a:rPr lang="en-US" dirty="0" smtClean="0"/>
              <a:t>The queue always has &gt;1 nodes (starting with the dummy node)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50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Advanced Lock-Free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20113" cy="494823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Many lock-free data structures can be built using compare and swap (CAS)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1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1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1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oldval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1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newval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457200" lvl="1" indent="0"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 (*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oldval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 *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newval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true; }</a:t>
            </a:r>
          </a:p>
          <a:p>
            <a:pPr marL="457200" lvl="1" indent="0">
              <a:buNone/>
            </a:pP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false;</a:t>
            </a:r>
          </a:p>
          <a:p>
            <a:pPr marL="457200" lvl="1" indent="0">
              <a:buNone/>
            </a:pP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This can be done atomically on x86 using the </a:t>
            </a:r>
            <a:r>
              <a:rPr lang="en-US" dirty="0" err="1" smtClean="0">
                <a:solidFill>
                  <a:schemeClr val="accent1"/>
                </a:solidFill>
              </a:rPr>
              <a:t>cmpxchg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instruction</a:t>
            </a:r>
          </a:p>
          <a:p>
            <a:r>
              <a:rPr lang="en-US" dirty="0" smtClean="0"/>
              <a:t>Many compilers have built in atomic swap functions</a:t>
            </a:r>
          </a:p>
          <a:p>
            <a:pPr lvl="1"/>
            <a:r>
              <a:rPr lang="en-US" dirty="0" smtClean="0"/>
              <a:t>GCC: </a:t>
            </a:r>
            <a:r>
              <a:rPr lang="en-US" b="1" dirty="0"/>
              <a:t>__</a:t>
            </a:r>
            <a:r>
              <a:rPr lang="en-US" b="1" dirty="0" err="1"/>
              <a:t>sync_bool_compare_and_swap</a:t>
            </a:r>
            <a:r>
              <a:rPr lang="en-US" b="1" dirty="0"/>
              <a:t>(</a:t>
            </a:r>
            <a:r>
              <a:rPr lang="en-US" b="1" dirty="0" err="1"/>
              <a:t>ptr</a:t>
            </a:r>
            <a:r>
              <a:rPr lang="en-US" b="1" dirty="0"/>
              <a:t>, </a:t>
            </a:r>
            <a:r>
              <a:rPr lang="en-US" b="1" dirty="0" err="1"/>
              <a:t>oldval</a:t>
            </a:r>
            <a:r>
              <a:rPr lang="en-US" b="1" dirty="0"/>
              <a:t>, </a:t>
            </a:r>
            <a:r>
              <a:rPr lang="en-US" b="1" dirty="0" err="1"/>
              <a:t>newval</a:t>
            </a:r>
            <a:r>
              <a:rPr lang="en-US" b="1" dirty="0" smtClean="0"/>
              <a:t>)</a:t>
            </a:r>
          </a:p>
          <a:p>
            <a:pPr lvl="1"/>
            <a:r>
              <a:rPr lang="en-US" dirty="0" smtClean="0"/>
              <a:t>MSVC: </a:t>
            </a:r>
            <a:r>
              <a:rPr lang="en-US" b="1" dirty="0" err="1" smtClean="0"/>
              <a:t>InterlockedCompareExchange</a:t>
            </a:r>
            <a:r>
              <a:rPr lang="en-US" b="1" dirty="0" smtClean="0"/>
              <a:t>(</a:t>
            </a:r>
            <a:r>
              <a:rPr lang="en-US" b="1" dirty="0" err="1" smtClean="0"/>
              <a:t>ptr,oldval,newval</a:t>
            </a:r>
            <a:r>
              <a:rPr lang="en-US" b="1" dirty="0" smtClean="0"/>
              <a:t>)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547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0"/>
            <a:ext cx="8229600" cy="1143000"/>
          </a:xfrm>
        </p:spPr>
        <p:txBody>
          <a:bodyPr/>
          <a:lstStyle/>
          <a:p>
            <a:r>
              <a:rPr lang="en-US" dirty="0" smtClean="0"/>
              <a:t>Lock-free Stack Example: 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1" y="1825633"/>
            <a:ext cx="5557838" cy="1948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push(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node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Node(t);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node-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&gt;next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(!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(&amp;head, node-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next, node));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3823" y="1892055"/>
            <a:ext cx="30146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Root of the stack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head;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263" y="4872149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67237" y="4872149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948362" y="4872146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358062" y="4872147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3"/>
            <a:endCxn id="8" idx="1"/>
          </p:cNvCxnSpPr>
          <p:nvPr/>
        </p:nvCxnSpPr>
        <p:spPr>
          <a:xfrm flipV="1">
            <a:off x="5529262" y="5153134"/>
            <a:ext cx="419100" cy="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  <a:endCxn id="9" idx="1"/>
          </p:cNvCxnSpPr>
          <p:nvPr/>
        </p:nvCxnSpPr>
        <p:spPr>
          <a:xfrm>
            <a:off x="6910387" y="5153134"/>
            <a:ext cx="447675" cy="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7" idx="1"/>
          </p:cNvCxnSpPr>
          <p:nvPr/>
        </p:nvCxnSpPr>
        <p:spPr>
          <a:xfrm>
            <a:off x="1433513" y="5153137"/>
            <a:ext cx="3133724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447925" y="5448411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Node 1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7" idx="3"/>
            <a:endCxn id="7" idx="1"/>
          </p:cNvCxnSpPr>
          <p:nvPr/>
        </p:nvCxnSpPr>
        <p:spPr>
          <a:xfrm flipV="1">
            <a:off x="3409950" y="5153137"/>
            <a:ext cx="1157287" cy="57626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3"/>
            <a:endCxn id="17" idx="1"/>
          </p:cNvCxnSpPr>
          <p:nvPr/>
        </p:nvCxnSpPr>
        <p:spPr>
          <a:xfrm>
            <a:off x="1433513" y="5153137"/>
            <a:ext cx="1014412" cy="57626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/>
          <p:cNvSpPr txBox="1">
            <a:spLocks/>
          </p:cNvSpPr>
          <p:nvPr/>
        </p:nvSpPr>
        <p:spPr>
          <a:xfrm>
            <a:off x="400049" y="1104900"/>
            <a:ext cx="8520113" cy="65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Usage: any number of readers and writers</a:t>
            </a:r>
          </a:p>
        </p:txBody>
      </p:sp>
    </p:spTree>
    <p:extLst>
      <p:ext uri="{BB962C8B-B14F-4D97-AF65-F5344CB8AC3E}">
        <p14:creationId xmlns:p14="http://schemas.microsoft.com/office/powerpoint/2010/main" val="1851505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076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parallelism</a:t>
            </a:r>
          </a:p>
          <a:p>
            <a:pPr lvl="1"/>
            <a:r>
              <a:rPr lang="en-US" b="1" dirty="0" smtClean="0"/>
              <a:t>Same task </a:t>
            </a:r>
            <a:r>
              <a:rPr lang="en-US" dirty="0" smtClean="0"/>
              <a:t>executes on many cores</a:t>
            </a:r>
          </a:p>
          <a:p>
            <a:pPr lvl="1"/>
            <a:r>
              <a:rPr lang="en-US" b="1" dirty="0" smtClean="0"/>
              <a:t>Different data</a:t>
            </a:r>
            <a:r>
              <a:rPr lang="en-US" dirty="0" smtClean="0"/>
              <a:t> given to each task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/>
              <a:t>MapReduce</a:t>
            </a:r>
            <a:endParaRPr lang="en-US" dirty="0" smtClean="0"/>
          </a:p>
          <a:p>
            <a:r>
              <a:rPr lang="en-US" dirty="0" smtClean="0"/>
              <a:t>Task parallelism</a:t>
            </a:r>
          </a:p>
          <a:p>
            <a:pPr lvl="1"/>
            <a:r>
              <a:rPr lang="en-US" b="1" dirty="0" smtClean="0"/>
              <a:t>Different tasks </a:t>
            </a:r>
            <a:r>
              <a:rPr lang="en-US" dirty="0" smtClean="0"/>
              <a:t>execute on each core</a:t>
            </a:r>
          </a:p>
          <a:p>
            <a:pPr lvl="1"/>
            <a:r>
              <a:rPr lang="en-US" dirty="0" smtClean="0"/>
              <a:t>Example: any high-end videogame</a:t>
            </a:r>
          </a:p>
          <a:p>
            <a:pPr lvl="2"/>
            <a:r>
              <a:rPr lang="en-US" dirty="0" smtClean="0"/>
              <a:t>1 thread handles game AI</a:t>
            </a:r>
          </a:p>
          <a:p>
            <a:pPr lvl="2"/>
            <a:r>
              <a:rPr lang="en-US" dirty="0" smtClean="0"/>
              <a:t>1 thread handles physics</a:t>
            </a:r>
          </a:p>
          <a:p>
            <a:pPr lvl="2"/>
            <a:r>
              <a:rPr lang="en-US" dirty="0" smtClean="0"/>
              <a:t>1 thread handles sound effects</a:t>
            </a:r>
          </a:p>
          <a:p>
            <a:pPr lvl="2"/>
            <a:r>
              <a:rPr lang="en-US" dirty="0" smtClean="0"/>
              <a:t>1+ threads handle rendering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88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0"/>
            <a:ext cx="8229600" cy="1143000"/>
          </a:xfrm>
        </p:spPr>
        <p:txBody>
          <a:bodyPr/>
          <a:lstStyle/>
          <a:p>
            <a:r>
              <a:rPr lang="en-US" dirty="0" smtClean="0"/>
              <a:t>Lock-free Stack Example: 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1" y="1825633"/>
            <a:ext cx="5557838" cy="1948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push(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node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Node(t);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node-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&gt;next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(!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(&amp;head, node-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next, node));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3823" y="1892055"/>
            <a:ext cx="30146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Root of the stack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head;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400049" y="1104900"/>
            <a:ext cx="8520113" cy="65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Usage: any number of readers and writers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263" y="4872149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67237" y="4872149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948362" y="4872146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7358062" y="4872147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3"/>
            <a:endCxn id="8" idx="1"/>
          </p:cNvCxnSpPr>
          <p:nvPr/>
        </p:nvCxnSpPr>
        <p:spPr>
          <a:xfrm flipV="1">
            <a:off x="5529262" y="5153134"/>
            <a:ext cx="419100" cy="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  <a:endCxn id="9" idx="1"/>
          </p:cNvCxnSpPr>
          <p:nvPr/>
        </p:nvCxnSpPr>
        <p:spPr>
          <a:xfrm>
            <a:off x="6910387" y="5153134"/>
            <a:ext cx="447675" cy="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7" idx="1"/>
          </p:cNvCxnSpPr>
          <p:nvPr/>
        </p:nvCxnSpPr>
        <p:spPr>
          <a:xfrm>
            <a:off x="1433513" y="5153137"/>
            <a:ext cx="3133724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24200" y="4317318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Node 2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790700" y="5455555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Node 1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28" idx="3"/>
          </p:cNvCxnSpPr>
          <p:nvPr/>
        </p:nvCxnSpPr>
        <p:spPr>
          <a:xfrm flipV="1">
            <a:off x="2752725" y="5160281"/>
            <a:ext cx="1814512" cy="57626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9" idx="1"/>
          </p:cNvCxnSpPr>
          <p:nvPr/>
        </p:nvCxnSpPr>
        <p:spPr>
          <a:xfrm flipV="1">
            <a:off x="1433513" y="4598306"/>
            <a:ext cx="1690687" cy="56197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3"/>
          </p:cNvCxnSpPr>
          <p:nvPr/>
        </p:nvCxnSpPr>
        <p:spPr>
          <a:xfrm>
            <a:off x="4086225" y="4598306"/>
            <a:ext cx="481012" cy="56197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ultiply 31"/>
          <p:cNvSpPr/>
          <p:nvPr/>
        </p:nvSpPr>
        <p:spPr>
          <a:xfrm>
            <a:off x="3333749" y="5193618"/>
            <a:ext cx="542925" cy="542925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28" idx="3"/>
            <a:endCxn id="19" idx="1"/>
          </p:cNvCxnSpPr>
          <p:nvPr/>
        </p:nvCxnSpPr>
        <p:spPr>
          <a:xfrm flipV="1">
            <a:off x="2752725" y="4598306"/>
            <a:ext cx="371475" cy="113823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8" idx="1"/>
          </p:cNvCxnSpPr>
          <p:nvPr/>
        </p:nvCxnSpPr>
        <p:spPr>
          <a:xfrm>
            <a:off x="1433513" y="5160281"/>
            <a:ext cx="357187" cy="57626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59873" y="6085232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Thread 1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093373" y="3884957"/>
            <a:ext cx="1023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Thread 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0702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8" grpId="0" animBg="1"/>
      <p:bldP spid="32" grpId="0" animBg="1"/>
      <p:bldP spid="32" grpId="1" animBg="1"/>
      <p:bldP spid="35" grpId="0"/>
      <p:bldP spid="3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0"/>
            <a:ext cx="8229600" cy="1143000"/>
          </a:xfrm>
        </p:spPr>
        <p:txBody>
          <a:bodyPr/>
          <a:lstStyle/>
          <a:p>
            <a:r>
              <a:rPr lang="en-US" dirty="0" smtClean="0"/>
              <a:t>Lock-free Stack Example: Pop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85012"/>
            <a:ext cx="6596063" cy="35775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pop(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Node* current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(current)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(&amp;head, current,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current-&gt;next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t = current-&gt;data;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current;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current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24548" y="1323112"/>
            <a:ext cx="30146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Node *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data;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Root of the stack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head;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390650" y="5575765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543299" y="5575765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924424" y="5575765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334124" y="5575765"/>
            <a:ext cx="962025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05324" y="5856752"/>
            <a:ext cx="419100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86449" y="5856752"/>
            <a:ext cx="44767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47900" y="5856752"/>
            <a:ext cx="1295399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77756" y="4892159"/>
            <a:ext cx="873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urrent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9" idx="3"/>
            <a:endCxn id="9" idx="1"/>
          </p:cNvCxnSpPr>
          <p:nvPr/>
        </p:nvCxnSpPr>
        <p:spPr>
          <a:xfrm>
            <a:off x="2751393" y="5076825"/>
            <a:ext cx="791906" cy="77992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8" idx="3"/>
          </p:cNvCxnSpPr>
          <p:nvPr/>
        </p:nvCxnSpPr>
        <p:spPr>
          <a:xfrm>
            <a:off x="2247900" y="5856753"/>
            <a:ext cx="1776411" cy="739310"/>
          </a:xfrm>
          <a:prstGeom prst="bentConnector3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endCxn id="10" idx="1"/>
          </p:cNvCxnSpPr>
          <p:nvPr/>
        </p:nvCxnSpPr>
        <p:spPr>
          <a:xfrm flipV="1">
            <a:off x="4024311" y="5856753"/>
            <a:ext cx="900113" cy="739310"/>
          </a:xfrm>
          <a:prstGeom prst="bentConnector3">
            <a:avLst>
              <a:gd name="adj1" fmla="val 76455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449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Retry Looping is the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548688" cy="50149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Lock free data structures often make use of the </a:t>
            </a:r>
            <a:r>
              <a:rPr lang="en-US" dirty="0"/>
              <a:t>retry </a:t>
            </a:r>
            <a:r>
              <a:rPr lang="en-US" dirty="0" smtClean="0"/>
              <a:t>loop pattern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Read some state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 a useful operation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Attempt to modify global state if it hasn’t changed (using CAS)</a:t>
            </a:r>
          </a:p>
          <a:p>
            <a:r>
              <a:rPr lang="en-US" dirty="0" smtClean="0"/>
              <a:t>This is similar to a spinlock</a:t>
            </a:r>
          </a:p>
          <a:p>
            <a:pPr lvl="1"/>
            <a:r>
              <a:rPr lang="en-US" dirty="0" smtClean="0"/>
              <a:t>But, the assumption is that wait times will be small</a:t>
            </a:r>
          </a:p>
          <a:p>
            <a:pPr lvl="1"/>
            <a:r>
              <a:rPr lang="en-US" dirty="0" smtClean="0"/>
              <a:t>However, retry loops may introduce starvation</a:t>
            </a:r>
          </a:p>
          <a:p>
            <a:r>
              <a:rPr lang="en-US" dirty="0" smtClean="0"/>
              <a:t>Wait-free data structures remove retry loops</a:t>
            </a:r>
          </a:p>
          <a:p>
            <a:pPr lvl="1"/>
            <a:r>
              <a:rPr lang="en-US" dirty="0" smtClean="0"/>
              <a:t>But are much more complicated to implement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369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142875"/>
            <a:ext cx="8229600" cy="1143000"/>
          </a:xfrm>
        </p:spPr>
        <p:txBody>
          <a:bodyPr/>
          <a:lstStyle/>
          <a:p>
            <a:r>
              <a:rPr lang="en-US" dirty="0" smtClean="0"/>
              <a:t>Many Reads, Few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824" y="1414490"/>
            <a:ext cx="4500563" cy="4324323"/>
          </a:xfrm>
        </p:spPr>
        <p:txBody>
          <a:bodyPr>
            <a:normAutofit/>
          </a:bodyPr>
          <a:lstStyle/>
          <a:p>
            <a:r>
              <a:rPr lang="en-US" dirty="0" smtClean="0"/>
              <a:t>Suppose we have a map (</a:t>
            </a:r>
            <a:r>
              <a:rPr lang="en-US" dirty="0" err="1" smtClean="0"/>
              <a:t>hashtable</a:t>
            </a:r>
            <a:r>
              <a:rPr lang="en-US" dirty="0" smtClean="0"/>
              <a:t>) that is:</a:t>
            </a:r>
          </a:p>
          <a:p>
            <a:pPr lvl="1"/>
            <a:r>
              <a:rPr lang="en-US" dirty="0" smtClean="0"/>
              <a:t>Constantly read by many threads</a:t>
            </a:r>
          </a:p>
          <a:p>
            <a:pPr lvl="1"/>
            <a:r>
              <a:rPr lang="en-US" dirty="0" smtClean="0"/>
              <a:t>Rarely, but occasionally written</a:t>
            </a:r>
          </a:p>
          <a:p>
            <a:r>
              <a:rPr lang="en-US" dirty="0" smtClean="0"/>
              <a:t>How can we make this structure lock free?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19637" y="1572843"/>
            <a:ext cx="44386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utex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map&lt;string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string&gt; map; 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lookup(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lock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map[k];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update(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k,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string&amp; v) 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lock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lock(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map[k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v;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4027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and Swap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66812" y="1296618"/>
            <a:ext cx="695325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map&lt;string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string&gt;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 map =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map&lt;string, string&gt;(); }</a:t>
            </a:r>
          </a:p>
          <a:p>
            <a:pPr marL="0" lvl="1"/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lookup(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(*map)[k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update(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string&amp;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k, 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string&amp; v) {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map&lt;string, string&gt; 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map&lt;string, string&gt; 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map;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clone the existing map data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map&lt;string, string&gt;(*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(*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)[k] = v;</a:t>
            </a: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swap the old map for the new, updated map!</a:t>
            </a:r>
            <a:endParaRPr lang="en-US" sz="1600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(&amp;map,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712096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the problem with the previous code?</a:t>
            </a:r>
            <a:endParaRPr lang="en-US" sz="1600" dirty="0" smtClean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(&amp;map,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dirty="0" smtClean="0"/>
              <a:t>The old map is not deleted (memory leak)</a:t>
            </a:r>
          </a:p>
          <a:p>
            <a:r>
              <a:rPr lang="en-US" dirty="0" smtClean="0"/>
              <a:t>Does this fix things?</a:t>
            </a:r>
          </a:p>
          <a:p>
            <a:pPr marL="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(&amp;map,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old_map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Readers may still be accessing the old map!</a:t>
            </a:r>
          </a:p>
          <a:p>
            <a:pPr lvl="1"/>
            <a:r>
              <a:rPr lang="en-US" dirty="0" smtClean="0"/>
              <a:t>Deleting it will cause nondeterministic behavior</a:t>
            </a:r>
          </a:p>
          <a:p>
            <a:r>
              <a:rPr lang="en-US" dirty="0" smtClean="0"/>
              <a:t>Possible solution: store the </a:t>
            </a:r>
            <a:r>
              <a:rPr lang="en-US" dirty="0" err="1" smtClean="0"/>
              <a:t>old_map</a:t>
            </a:r>
            <a:r>
              <a:rPr lang="en-US" dirty="0" smtClean="0"/>
              <a:t> pointer, delete it after some time has gone by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02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1266824"/>
            <a:ext cx="8229600" cy="55340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Construct for managing memory in lock-free data structures</a:t>
            </a:r>
          </a:p>
          <a:p>
            <a:r>
              <a:rPr lang="en-US" dirty="0" smtClean="0"/>
              <a:t>Straightforward concept:</a:t>
            </a:r>
          </a:p>
          <a:p>
            <a:pPr lvl="1"/>
            <a:r>
              <a:rPr lang="en-US" dirty="0" smtClean="0"/>
              <a:t>Read threads publish hazard pointers that point to any data they are currently reading</a:t>
            </a:r>
          </a:p>
          <a:p>
            <a:pPr lvl="1"/>
            <a:r>
              <a:rPr lang="en-US" dirty="0" smtClean="0"/>
              <a:t>When a write thread wants to delete data:</a:t>
            </a:r>
          </a:p>
          <a:p>
            <a:pPr lvl="2"/>
            <a:r>
              <a:rPr lang="en-US" dirty="0" smtClean="0"/>
              <a:t>If it is not associated with any hazard pointers, delete it</a:t>
            </a:r>
          </a:p>
          <a:p>
            <a:pPr lvl="2"/>
            <a:r>
              <a:rPr lang="en-US" dirty="0" smtClean="0"/>
              <a:t>If it is associated with a hazard pointer, add it to a list</a:t>
            </a:r>
          </a:p>
          <a:p>
            <a:pPr lvl="2"/>
            <a:r>
              <a:rPr lang="en-US" dirty="0" smtClean="0"/>
              <a:t>Periodically go through the list and reevaluate the data</a:t>
            </a:r>
          </a:p>
          <a:p>
            <a:r>
              <a:rPr lang="en-US" dirty="0" smtClean="0"/>
              <a:t>Of course, this is tricky in practice</a:t>
            </a:r>
          </a:p>
          <a:p>
            <a:pPr lvl="1"/>
            <a:r>
              <a:rPr lang="en-US" dirty="0" smtClean="0"/>
              <a:t>You need lock-free structures to: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nable publishing/updating hazard pointers</a:t>
            </a:r>
          </a:p>
          <a:p>
            <a:pPr lvl="2"/>
            <a:r>
              <a:rPr lang="en-US" dirty="0" smtClean="0"/>
              <a:t>Store the list of data blocked by hazards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3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ABA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6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Subtle problem that impacts many lock-free algorithms</a:t>
            </a:r>
          </a:p>
          <a:p>
            <a:r>
              <a:rPr lang="en-US" dirty="0" smtClean="0"/>
              <a:t>Compare and swap relies on the uniqueness of pointers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>
                <a:cs typeface="Courier New" panose="02070309020205020404" pitchFamily="49" charset="0"/>
              </a:rPr>
              <a:t>cas</a:t>
            </a:r>
            <a:r>
              <a:rPr lang="en-US" dirty="0">
                <a:cs typeface="Courier New" panose="02070309020205020404" pitchFamily="49" charset="0"/>
              </a:rPr>
              <a:t>(&amp;head, </a:t>
            </a:r>
            <a:r>
              <a:rPr lang="en-US" dirty="0" smtClean="0">
                <a:cs typeface="Courier New" panose="02070309020205020404" pitchFamily="49" charset="0"/>
              </a:rPr>
              <a:t>current</a:t>
            </a:r>
            <a:r>
              <a:rPr lang="en-US" dirty="0">
                <a:cs typeface="Courier New" panose="02070309020205020404" pitchFamily="49" charset="0"/>
              </a:rPr>
              <a:t>, current-&gt;next</a:t>
            </a:r>
            <a:r>
              <a:rPr lang="en-US" dirty="0" smtClean="0"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However, sometimes the memory manager will </a:t>
            </a:r>
            <a:r>
              <a:rPr lang="en-US" dirty="0" smtClean="0">
                <a:solidFill>
                  <a:schemeClr val="accent1"/>
                </a:solidFill>
                <a:cs typeface="Courier New" panose="02070309020205020404" pitchFamily="49" charset="0"/>
              </a:rPr>
              <a:t>reuse</a:t>
            </a:r>
            <a:r>
              <a:rPr lang="en-US" dirty="0" smtClean="0">
                <a:cs typeface="Courier New" panose="02070309020205020404" pitchFamily="49" charset="0"/>
              </a:rPr>
              <a:t> pointers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item * a =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stack.pop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item * b = 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item();</a:t>
            </a:r>
          </a:p>
          <a:p>
            <a:pPr marL="457200" lvl="1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stack.push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assert(a != b); </a:t>
            </a:r>
            <a:r>
              <a:rPr lang="en-US" sz="24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assertion may fail!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28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ABA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0" y="1285012"/>
            <a:ext cx="6596063" cy="35775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pop(</a:t>
            </a:r>
            <a:r>
              <a:rPr lang="en-US" sz="16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Node* current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(current)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(&amp;head, current,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current-&gt;next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t = current-&gt;data;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current;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current = head;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false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90650" y="5575765"/>
            <a:ext cx="857250" cy="56197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334124" y="5498375"/>
            <a:ext cx="1041234" cy="716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0xA8B0: Node 3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8" idx="1"/>
          </p:cNvCxnSpPr>
          <p:nvPr/>
        </p:nvCxnSpPr>
        <p:spPr>
          <a:xfrm>
            <a:off x="4505324" y="5856752"/>
            <a:ext cx="45870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886449" y="5856752"/>
            <a:ext cx="447675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47900" y="5856752"/>
            <a:ext cx="1295399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96815" y="4892159"/>
            <a:ext cx="185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Thread 1: current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3"/>
            <a:endCxn id="7" idx="1"/>
          </p:cNvCxnSpPr>
          <p:nvPr/>
        </p:nvCxnSpPr>
        <p:spPr>
          <a:xfrm>
            <a:off x="2751394" y="5076825"/>
            <a:ext cx="791905" cy="77992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6" idx="3"/>
          </p:cNvCxnSpPr>
          <p:nvPr/>
        </p:nvCxnSpPr>
        <p:spPr>
          <a:xfrm>
            <a:off x="2247900" y="5856753"/>
            <a:ext cx="1776411" cy="739310"/>
          </a:xfrm>
          <a:prstGeom prst="bentConnector3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endCxn id="8" idx="1"/>
          </p:cNvCxnSpPr>
          <p:nvPr/>
        </p:nvCxnSpPr>
        <p:spPr>
          <a:xfrm flipV="1">
            <a:off x="4024311" y="5856752"/>
            <a:ext cx="939718" cy="739311"/>
          </a:xfrm>
          <a:prstGeom prst="bentConnector3">
            <a:avLst>
              <a:gd name="adj1" fmla="val 74326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Arrow 16"/>
          <p:cNvSpPr/>
          <p:nvPr/>
        </p:nvSpPr>
        <p:spPr>
          <a:xfrm rot="523329">
            <a:off x="3109373" y="1487861"/>
            <a:ext cx="633205" cy="592015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 rot="523329">
            <a:off x="3188572" y="2413986"/>
            <a:ext cx="633205" cy="592015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10078"/>
              </p:ext>
            </p:extLst>
          </p:nvPr>
        </p:nvGraphicFramePr>
        <p:xfrm>
          <a:off x="4328114" y="2768719"/>
          <a:ext cx="454643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739"/>
                <a:gridCol w="255069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Order of Events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Thread 1: pop()</a:t>
                      </a:r>
                      <a:r>
                        <a:rPr lang="en-US" baseline="0" dirty="0" smtClean="0"/>
                        <a:t> {</a:t>
                      </a:r>
                    </a:p>
                    <a:p>
                      <a:r>
                        <a:rPr lang="en-US" baseline="0" dirty="0" smtClean="0"/>
                        <a:t>     current = head;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Thread 2: pop() {…}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Thread 2: push(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N) {…}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dirty="0" err="1" smtClean="0"/>
                        <a:t>cas</a:t>
                      </a:r>
                      <a:r>
                        <a:rPr lang="en-US" dirty="0" smtClean="0"/>
                        <a:t>(...);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4964029" y="5498376"/>
            <a:ext cx="1041234" cy="7167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0x055D:Node 2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43299" y="5498376"/>
            <a:ext cx="1041234" cy="716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0x0F12: Node 1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3543299" y="5490061"/>
            <a:ext cx="1041234" cy="716752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0x0F12: Node </a:t>
            </a:r>
            <a:r>
              <a:rPr lang="en-US" dirty="0"/>
              <a:t>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325815" y="3774831"/>
            <a:ext cx="4595447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325815" y="4152900"/>
            <a:ext cx="4595447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325815" y="4533900"/>
            <a:ext cx="4595447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8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9" y="274638"/>
            <a:ext cx="842962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Applications of Lock-Free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" y="1600199"/>
            <a:ext cx="4595813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Stack</a:t>
            </a:r>
          </a:p>
          <a:p>
            <a:r>
              <a:rPr lang="en-US" dirty="0" smtClean="0"/>
              <a:t>Queue</a:t>
            </a:r>
          </a:p>
          <a:p>
            <a:r>
              <a:rPr lang="en-US" dirty="0" err="1" smtClean="0"/>
              <a:t>Deque</a:t>
            </a:r>
            <a:endParaRPr lang="en-US" dirty="0" smtClean="0"/>
          </a:p>
          <a:p>
            <a:r>
              <a:rPr lang="en-US" dirty="0" smtClean="0"/>
              <a:t>Linked list</a:t>
            </a:r>
          </a:p>
          <a:p>
            <a:r>
              <a:rPr lang="en-US" dirty="0" smtClean="0"/>
              <a:t>Doubly linked list</a:t>
            </a:r>
          </a:p>
          <a:p>
            <a:r>
              <a:rPr lang="en-US" dirty="0" smtClean="0"/>
              <a:t>Hash table</a:t>
            </a:r>
          </a:p>
          <a:p>
            <a:r>
              <a:rPr lang="en-US" dirty="0" smtClean="0"/>
              <a:t>Many variations on each</a:t>
            </a:r>
          </a:p>
          <a:p>
            <a:pPr lvl="1"/>
            <a:r>
              <a:rPr lang="en-US" dirty="0" smtClean="0"/>
              <a:t>Lock free vs. wait free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57700" y="1600200"/>
            <a:ext cx="459581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Memory managers</a:t>
            </a:r>
          </a:p>
          <a:p>
            <a:pPr lvl="1"/>
            <a:r>
              <a:rPr lang="en-US" dirty="0" smtClean="0"/>
              <a:t>Lock free </a:t>
            </a:r>
            <a:r>
              <a:rPr lang="en-US" dirty="0" err="1" smtClean="0"/>
              <a:t>malloc</a:t>
            </a:r>
            <a:r>
              <a:rPr lang="en-US" dirty="0" smtClean="0"/>
              <a:t>() and free()</a:t>
            </a:r>
          </a:p>
          <a:p>
            <a:r>
              <a:rPr lang="en-US" dirty="0" smtClean="0"/>
              <a:t>The Linux kernel</a:t>
            </a:r>
          </a:p>
          <a:p>
            <a:pPr lvl="1"/>
            <a:r>
              <a:rPr lang="en-US" dirty="0" smtClean="0"/>
              <a:t>Many key structures are lock-free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069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38836" y="1392072"/>
                <a:ext cx="8768686" cy="536357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Upper bound on performance gains from parallelism</a:t>
                </a:r>
              </a:p>
              <a:p>
                <a:pPr lvl="1"/>
                <a:r>
                  <a:rPr lang="en-US" dirty="0"/>
                  <a:t>I</a:t>
                </a:r>
                <a:r>
                  <a:rPr lang="en-US" dirty="0" smtClean="0"/>
                  <a:t>f I take a single-threaded task and parallelize it over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 CPUs, how much more quickly will my task complete?</a:t>
                </a:r>
              </a:p>
              <a:p>
                <a:r>
                  <a:rPr lang="en-US" dirty="0" smtClean="0"/>
                  <a:t>Definition:</a:t>
                </a:r>
              </a:p>
              <a:p>
                <a:pPr lvl="1"/>
                <a:r>
                  <a:rPr lang="en-US" i="1" dirty="0" smtClean="0"/>
                  <a:t>S</a:t>
                </a:r>
                <a:r>
                  <a:rPr lang="en-US" dirty="0" smtClean="0"/>
                  <a:t> is the fraction of processing time that is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serial </a:t>
                </a:r>
                <a:r>
                  <a:rPr lang="en-US" dirty="0" smtClean="0"/>
                  <a:t>(sequential)</a:t>
                </a:r>
              </a:p>
              <a:p>
                <a:pPr lvl="1"/>
                <a:r>
                  <a:rPr lang="en-US" i="1" dirty="0" smtClean="0"/>
                  <a:t>N </a:t>
                </a:r>
                <a:r>
                  <a:rPr lang="en-US" dirty="0" smtClean="0"/>
                  <a:t>is the number of CPU cores</a:t>
                </a:r>
              </a:p>
              <a:p>
                <a:pPr marL="457200" lvl="1" indent="0" algn="ctr">
                  <a:buNone/>
                </a:pPr>
                <a:r>
                  <a:rPr lang="en-US" sz="3600" b="0" dirty="0" smtClean="0"/>
                  <a:t>Speedup ≤ </a:t>
                </a:r>
                <a14:m>
                  <m:oMath xmlns:m="http://schemas.openxmlformats.org/officeDocument/2006/math" xmlns="">
                    <m:f>
                      <m:fPr>
                        <m:ctrlPr>
                          <a:rPr lang="en-US" sz="3600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𝑆</m:t>
                        </m:r>
                        <m:r>
                          <a:rPr lang="en-US" sz="36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n-US" sz="3600" b="0" i="1" smtClean="0">
                                <a:latin typeface="Cambria Math"/>
                              </a:rPr>
                              <m:t>𝑆</m:t>
                            </m:r>
                            <m:r>
                              <a:rPr lang="en-US" sz="3600" b="0" i="1" smtClean="0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/>
                              </a:rPr>
                              <m:t>𝑁</m:t>
                            </m:r>
                          </m:den>
                        </m:f>
                      </m:den>
                    </m:f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8836" y="1392072"/>
                <a:ext cx="8768686" cy="5363570"/>
              </a:xfrm>
              <a:blipFill rotWithShape="1">
                <a:blip r:embed="rId2"/>
                <a:stretch>
                  <a:fillRect l="-1529" t="-1477" r="-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59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Geoff </a:t>
            </a:r>
            <a:r>
              <a:rPr lang="en-US" dirty="0" err="1" smtClean="0"/>
              <a:t>Langdale</a:t>
            </a:r>
            <a:r>
              <a:rPr lang="en-US" dirty="0" smtClean="0"/>
              <a:t>, Lock-free Programming</a:t>
            </a:r>
          </a:p>
          <a:p>
            <a:pPr lvl="1"/>
            <a:r>
              <a:rPr lang="en-US" dirty="0">
                <a:hlinkClick r:id="rId2"/>
              </a:rPr>
              <a:t>http://www.cs.cmu.edu/~</a:t>
            </a:r>
            <a:r>
              <a:rPr lang="en-US" dirty="0" smtClean="0">
                <a:hlinkClick r:id="rId2"/>
              </a:rPr>
              <a:t>410-s05/lectures/L31_LockFree.pdf</a:t>
            </a:r>
            <a:endParaRPr lang="en-US" dirty="0" smtClean="0"/>
          </a:p>
          <a:p>
            <a:r>
              <a:rPr lang="en-US" dirty="0" smtClean="0"/>
              <a:t> Herb Sutter, Writing Lock-Free Code: A Corrected Queue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www.drdobbs.com/parallel/writing-lock-free-code-a-corrected-queue/210604448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34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Amdahl’s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9985" y="1405720"/>
                <a:ext cx="8974015" cy="536357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Suppose we have an application that is 75% parallel and 25% serial</a:t>
                </a:r>
              </a:p>
              <a:p>
                <a:pPr lvl="1"/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1</a:t>
                </a:r>
                <a:r>
                  <a:rPr lang="en-US" dirty="0" smtClean="0"/>
                  <a:t> core: 1/(.25+(1-.25)/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1</a:t>
                </a:r>
                <a:r>
                  <a:rPr lang="en-US" dirty="0" smtClean="0"/>
                  <a:t>) = 1 (no speedup, obviously)</a:t>
                </a:r>
              </a:p>
              <a:p>
                <a:pPr lvl="1"/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2</a:t>
                </a:r>
                <a:r>
                  <a:rPr lang="en-US" dirty="0" smtClean="0"/>
                  <a:t> core: </a:t>
                </a:r>
                <a:r>
                  <a:rPr lang="en-US" dirty="0"/>
                  <a:t>1/(.25+(1-.25</a:t>
                </a:r>
                <a:r>
                  <a:rPr lang="en-US" dirty="0" smtClean="0"/>
                  <a:t>)/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2</a:t>
                </a:r>
                <a:r>
                  <a:rPr lang="en-US" dirty="0" smtClean="0"/>
                  <a:t>) = 1.6</a:t>
                </a:r>
              </a:p>
              <a:p>
                <a:pPr lvl="1"/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4</a:t>
                </a:r>
                <a:r>
                  <a:rPr lang="en-US" dirty="0" smtClean="0"/>
                  <a:t> core: </a:t>
                </a:r>
                <a:r>
                  <a:rPr lang="en-US" dirty="0"/>
                  <a:t>1/(.25+(1-.25</a:t>
                </a:r>
                <a:r>
                  <a:rPr lang="en-US" dirty="0" smtClean="0"/>
                  <a:t>)/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4</a:t>
                </a:r>
                <a:r>
                  <a:rPr lang="en-US" dirty="0" smtClean="0"/>
                  <a:t>) </a:t>
                </a:r>
                <a:r>
                  <a:rPr lang="en-US" dirty="0"/>
                  <a:t>= </a:t>
                </a:r>
                <a:r>
                  <a:rPr lang="en-US" dirty="0" smtClean="0"/>
                  <a:t>2.29</a:t>
                </a:r>
              </a:p>
              <a:p>
                <a:r>
                  <a:rPr lang="en-US" dirty="0" smtClean="0"/>
                  <a:t>What happens as N</a:t>
                </a:r>
                <a:r>
                  <a:rPr lang="en-US" dirty="0" smtClean="0">
                    <a:sym typeface="Wingdings" panose="05000000000000000000" pitchFamily="2" charset="2"/>
                  </a:rPr>
                  <a:t>∞?</a:t>
                </a:r>
              </a:p>
              <a:p>
                <a:pPr lvl="1"/>
                <a:r>
                  <a:rPr lang="en-US" dirty="0"/>
                  <a:t>Speedup ≤ </a:t>
                </a:r>
                <a14:m/>
                <a:endParaRPr lang="en-US" dirty="0" smtClean="0">
                  <a:sym typeface="Wingdings" panose="05000000000000000000" pitchFamily="2" charset="2"/>
                </a:endParaRPr>
              </a:p>
              <a:p>
                <a:pPr lvl="1"/>
                <a:r>
                  <a:rPr lang="en-US" dirty="0" smtClean="0">
                    <a:sym typeface="Wingdings" panose="05000000000000000000" pitchFamily="2" charset="2"/>
                  </a:rPr>
                  <a:t>Speedup approaches 1/</a:t>
                </a:r>
                <a:r>
                  <a:rPr lang="en-US" i="1" dirty="0" smtClean="0">
                    <a:sym typeface="Wingdings" panose="05000000000000000000" pitchFamily="2" charset="2"/>
                  </a:rPr>
                  <a:t>S</a:t>
                </a:r>
              </a:p>
              <a:p>
                <a:pPr lvl="1"/>
                <a:r>
                  <a:rPr lang="en-US" i="1" dirty="0" smtClean="0">
                    <a:solidFill>
                      <a:schemeClr val="accent1"/>
                    </a:solidFill>
                    <a:sym typeface="Wingdings" panose="05000000000000000000" pitchFamily="2" charset="2"/>
                  </a:rPr>
                  <a:t>The serial portion of the process has a disproportionate effect on performance improvement</a:t>
                </a:r>
                <a:endParaRPr lang="en-US" i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9985" y="1405720"/>
                <a:ext cx="8974015" cy="5363570"/>
              </a:xfrm>
              <a:blipFill rotWithShape="0">
                <a:blip r:embed="rId2"/>
                <a:stretch>
                  <a:fillRect l="-1563" t="-2389" r="-1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71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 of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2487"/>
          </a:xfrm>
        </p:spPr>
        <p:txBody>
          <a:bodyPr>
            <a:normAutofit/>
          </a:bodyPr>
          <a:lstStyle/>
          <a:p>
            <a:r>
              <a:rPr lang="en-US" dirty="0" smtClean="0"/>
              <a:t>Amdahl’s Law is a simplification of reality</a:t>
            </a:r>
          </a:p>
          <a:p>
            <a:pPr lvl="1"/>
            <a:r>
              <a:rPr lang="en-US" dirty="0" smtClean="0"/>
              <a:t>Assumes code can be cleanly </a:t>
            </a:r>
            <a:r>
              <a:rPr lang="en-US" dirty="0"/>
              <a:t>divided </a:t>
            </a:r>
            <a:r>
              <a:rPr lang="en-US" dirty="0" smtClean="0"/>
              <a:t>into serial and parallel portions</a:t>
            </a:r>
          </a:p>
          <a:p>
            <a:pPr lvl="1"/>
            <a:r>
              <a:rPr lang="en-US" dirty="0" smtClean="0"/>
              <a:t>In other words, </a:t>
            </a:r>
            <a:r>
              <a:rPr lang="en-US" dirty="0" smtClean="0">
                <a:solidFill>
                  <a:schemeClr val="accent1"/>
                </a:solidFill>
              </a:rPr>
              <a:t>trivial parallelism</a:t>
            </a:r>
          </a:p>
          <a:p>
            <a:r>
              <a:rPr lang="en-US" dirty="0" smtClean="0"/>
              <a:t>Real-world code is typically more complex</a:t>
            </a:r>
          </a:p>
          <a:p>
            <a:pPr lvl="1"/>
            <a:r>
              <a:rPr lang="en-US" dirty="0" smtClean="0"/>
              <a:t>Multiple threads depend on the same data</a:t>
            </a:r>
          </a:p>
          <a:p>
            <a:pPr lvl="1"/>
            <a:r>
              <a:rPr lang="en-US" dirty="0" smtClean="0"/>
              <a:t>In these cases, parallelism may introduce errors</a:t>
            </a:r>
          </a:p>
          <a:p>
            <a:r>
              <a:rPr lang="en-US" dirty="0" smtClean="0"/>
              <a:t>Real-world speedups are typically &lt; what is predicted by Amdahl’s Law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37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75798</TotalTime>
  <Words>5497</Words>
  <Application>Microsoft Macintosh PowerPoint</Application>
  <PresentationFormat>On-screen Show (4:3)</PresentationFormat>
  <Paragraphs>1183</Paragraphs>
  <Slides>70</Slides>
  <Notes>1</Notes>
  <HiddenSlides>22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Office Theme</vt:lpstr>
      <vt:lpstr>CS 5600 Computer Systems</vt:lpstr>
      <vt:lpstr>PowerPoint Presentation</vt:lpstr>
      <vt:lpstr>Concurrency vs. Parallelism</vt:lpstr>
      <vt:lpstr>PowerPoint Presentation</vt:lpstr>
      <vt:lpstr>Implications of CPU Evolution</vt:lpstr>
      <vt:lpstr>Two Types of Parallelism</vt:lpstr>
      <vt:lpstr>Amdahl’s Law</vt:lpstr>
      <vt:lpstr>Example of Amdahl’s Law</vt:lpstr>
      <vt:lpstr>Limits of Parallelism</vt:lpstr>
      <vt:lpstr>PowerPoint Presentation</vt:lpstr>
      <vt:lpstr>The Bank of Lost Funds</vt:lpstr>
      <vt:lpstr>PowerPoint Presentation</vt:lpstr>
      <vt:lpstr>Race Conditions</vt:lpstr>
      <vt:lpstr>Example: Linked List</vt:lpstr>
      <vt:lpstr>Critical Sections</vt:lpstr>
      <vt:lpstr>Atomicity</vt:lpstr>
      <vt:lpstr>Mutexes for Atomicity</vt:lpstr>
      <vt:lpstr>Fixing the Bank Example</vt:lpstr>
      <vt:lpstr>Implementing Mutual Exclusion</vt:lpstr>
      <vt:lpstr>Mutex on a Single-CPU System</vt:lpstr>
      <vt:lpstr>The Problem With Multiple CPUs</vt:lpstr>
      <vt:lpstr>Instruction-level Atomicity</vt:lpstr>
      <vt:lpstr>Behavior of xchg</vt:lpstr>
      <vt:lpstr>Building a Spin Lock with xchg</vt:lpstr>
      <vt:lpstr>Building a Multi-CPU Mutex</vt:lpstr>
      <vt:lpstr>Building a Multi-CPU Mutex</vt:lpstr>
      <vt:lpstr>Compare and Swap</vt:lpstr>
      <vt:lpstr>The Price of Atomicity</vt:lpstr>
      <vt:lpstr>PowerPoint Presentation</vt:lpstr>
      <vt:lpstr>Other Types of Locks</vt:lpstr>
      <vt:lpstr>Semaphores</vt:lpstr>
      <vt:lpstr>The Bounded Buffer Problem</vt:lpstr>
      <vt:lpstr>Example Bounded Buffer</vt:lpstr>
      <vt:lpstr>Read/Write Lock</vt:lpstr>
      <vt:lpstr>Example Read/Write Lock</vt:lpstr>
      <vt:lpstr>When is a Semaphore Not Enough?</vt:lpstr>
      <vt:lpstr>Condition Variables</vt:lpstr>
      <vt:lpstr>Condition Variable Example</vt:lpstr>
      <vt:lpstr>Monitors</vt:lpstr>
      <vt:lpstr>Be Careful When Writing Monitors</vt:lpstr>
      <vt:lpstr>Pthread Synchronization API</vt:lpstr>
      <vt:lpstr>Layers of Locks</vt:lpstr>
      <vt:lpstr>When Can Deadlocks Occur?</vt:lpstr>
      <vt:lpstr>Circular Waiting</vt:lpstr>
      <vt:lpstr>Avoiding Deadlock</vt:lpstr>
      <vt:lpstr>Lock Ranking Example</vt:lpstr>
      <vt:lpstr>When Ranking Doesn’t Work</vt:lpstr>
      <vt:lpstr>PowerPoint Presentation</vt:lpstr>
      <vt:lpstr>Beyond Locks</vt:lpstr>
      <vt:lpstr>Lock-Free Data Structures</vt:lpstr>
      <vt:lpstr>Wait-Free Data Structures</vt:lpstr>
      <vt:lpstr>Advantages of Going Lock-Free</vt:lpstr>
      <vt:lpstr>Caveats to Going Lock-Free</vt:lpstr>
      <vt:lpstr>Lock-free Queue Example: Enqueue</vt:lpstr>
      <vt:lpstr>Lock-free Queue Example: Dequeue</vt:lpstr>
      <vt:lpstr>Lock-free Queue Example: Enqueue</vt:lpstr>
      <vt:lpstr>Why Does This Work?</vt:lpstr>
      <vt:lpstr>More Advanced Lock-Free Tricks</vt:lpstr>
      <vt:lpstr>Lock-free Stack Example: Push</vt:lpstr>
      <vt:lpstr>Lock-free Stack Example: Push</vt:lpstr>
      <vt:lpstr>Lock-free Stack Example: Pop</vt:lpstr>
      <vt:lpstr>Retry Looping is the Key</vt:lpstr>
      <vt:lpstr>Many Reads, Few Writes</vt:lpstr>
      <vt:lpstr>Duplicate and Swap</vt:lpstr>
      <vt:lpstr>Memory Problems</vt:lpstr>
      <vt:lpstr>Hazard Pointers</vt:lpstr>
      <vt:lpstr>The ABA Problem</vt:lpstr>
      <vt:lpstr>ABA Example</vt:lpstr>
      <vt:lpstr>Applications of Lock-Free Structures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Vinayak Rao</cp:lastModifiedBy>
  <cp:revision>1161</cp:revision>
  <cp:lastPrinted>2012-08-22T04:00:45Z</cp:lastPrinted>
  <dcterms:created xsi:type="dcterms:W3CDTF">2012-01-03T02:22:46Z</dcterms:created>
  <dcterms:modified xsi:type="dcterms:W3CDTF">2017-09-25T00:14:56Z</dcterms:modified>
</cp:coreProperties>
</file>