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6" r:id="rId1"/>
  </p:sldMasterIdLst>
  <p:notesMasterIdLst>
    <p:notesMasterId r:id="rId113"/>
  </p:notesMasterIdLst>
  <p:handoutMasterIdLst>
    <p:handoutMasterId r:id="rId114"/>
  </p:handoutMasterIdLst>
  <p:sldIdLst>
    <p:sldId id="256" r:id="rId2"/>
    <p:sldId id="485" r:id="rId3"/>
    <p:sldId id="559" r:id="rId4"/>
    <p:sldId id="558" r:id="rId5"/>
    <p:sldId id="645" r:id="rId6"/>
    <p:sldId id="560" r:id="rId7"/>
    <p:sldId id="646" r:id="rId8"/>
    <p:sldId id="561" r:id="rId9"/>
    <p:sldId id="562" r:id="rId10"/>
    <p:sldId id="563" r:id="rId11"/>
    <p:sldId id="564" r:id="rId12"/>
    <p:sldId id="647" r:id="rId13"/>
    <p:sldId id="565" r:id="rId14"/>
    <p:sldId id="568" r:id="rId15"/>
    <p:sldId id="569" r:id="rId16"/>
    <p:sldId id="651" r:id="rId17"/>
    <p:sldId id="570" r:id="rId18"/>
    <p:sldId id="650" r:id="rId19"/>
    <p:sldId id="649" r:id="rId20"/>
    <p:sldId id="567" r:id="rId21"/>
    <p:sldId id="566" r:id="rId22"/>
    <p:sldId id="652" r:id="rId23"/>
    <p:sldId id="524" r:id="rId24"/>
    <p:sldId id="572" r:id="rId25"/>
    <p:sldId id="575" r:id="rId26"/>
    <p:sldId id="576" r:id="rId27"/>
    <p:sldId id="522" r:id="rId28"/>
    <p:sldId id="526" r:id="rId29"/>
    <p:sldId id="527" r:id="rId30"/>
    <p:sldId id="529" r:id="rId31"/>
    <p:sldId id="528" r:id="rId32"/>
    <p:sldId id="530" r:id="rId33"/>
    <p:sldId id="531" r:id="rId34"/>
    <p:sldId id="532" r:id="rId35"/>
    <p:sldId id="654" r:id="rId36"/>
    <p:sldId id="655" r:id="rId37"/>
    <p:sldId id="577" r:id="rId38"/>
    <p:sldId id="585" r:id="rId39"/>
    <p:sldId id="579" r:id="rId40"/>
    <p:sldId id="573" r:id="rId41"/>
    <p:sldId id="581" r:id="rId42"/>
    <p:sldId id="580" r:id="rId43"/>
    <p:sldId id="584" r:id="rId44"/>
    <p:sldId id="583" r:id="rId45"/>
    <p:sldId id="552" r:id="rId46"/>
    <p:sldId id="553" r:id="rId47"/>
    <p:sldId id="554" r:id="rId48"/>
    <p:sldId id="555" r:id="rId49"/>
    <p:sldId id="556" r:id="rId50"/>
    <p:sldId id="557" r:id="rId51"/>
    <p:sldId id="630" r:id="rId52"/>
    <p:sldId id="504" r:id="rId53"/>
    <p:sldId id="664" r:id="rId54"/>
    <p:sldId id="507" r:id="rId55"/>
    <p:sldId id="658" r:id="rId56"/>
    <p:sldId id="659" r:id="rId57"/>
    <p:sldId id="656" r:id="rId58"/>
    <p:sldId id="660" r:id="rId59"/>
    <p:sldId id="510" r:id="rId60"/>
    <p:sldId id="511" r:id="rId61"/>
    <p:sldId id="661" r:id="rId62"/>
    <p:sldId id="514" r:id="rId63"/>
    <p:sldId id="515" r:id="rId64"/>
    <p:sldId id="662" r:id="rId65"/>
    <p:sldId id="614" r:id="rId66"/>
    <p:sldId id="615" r:id="rId67"/>
    <p:sldId id="513" r:id="rId68"/>
    <p:sldId id="598" r:id="rId69"/>
    <p:sldId id="518" r:id="rId70"/>
    <p:sldId id="519" r:id="rId71"/>
    <p:sldId id="690" r:id="rId72"/>
    <p:sldId id="678" r:id="rId73"/>
    <p:sldId id="679" r:id="rId74"/>
    <p:sldId id="680" r:id="rId75"/>
    <p:sldId id="681" r:id="rId76"/>
    <p:sldId id="682" r:id="rId77"/>
    <p:sldId id="683" r:id="rId78"/>
    <p:sldId id="684" r:id="rId79"/>
    <p:sldId id="685" r:id="rId80"/>
    <p:sldId id="686" r:id="rId81"/>
    <p:sldId id="691" r:id="rId82"/>
    <p:sldId id="692" r:id="rId83"/>
    <p:sldId id="505" r:id="rId84"/>
    <p:sldId id="616" r:id="rId85"/>
    <p:sldId id="617" r:id="rId86"/>
    <p:sldId id="618" r:id="rId87"/>
    <p:sldId id="620" r:id="rId88"/>
    <p:sldId id="619" r:id="rId89"/>
    <p:sldId id="622" r:id="rId90"/>
    <p:sldId id="623" r:id="rId91"/>
    <p:sldId id="624" r:id="rId92"/>
    <p:sldId id="625" r:id="rId93"/>
    <p:sldId id="627" r:id="rId94"/>
    <p:sldId id="628" r:id="rId95"/>
    <p:sldId id="626" r:id="rId96"/>
    <p:sldId id="640" r:id="rId97"/>
    <p:sldId id="506" r:id="rId98"/>
    <p:sldId id="629" r:id="rId99"/>
    <p:sldId id="631" r:id="rId100"/>
    <p:sldId id="632" r:id="rId101"/>
    <p:sldId id="633" r:id="rId102"/>
    <p:sldId id="634" r:id="rId103"/>
    <p:sldId id="635" r:id="rId104"/>
    <p:sldId id="638" r:id="rId105"/>
    <p:sldId id="643" r:id="rId106"/>
    <p:sldId id="636" r:id="rId107"/>
    <p:sldId id="639" r:id="rId108"/>
    <p:sldId id="641" r:id="rId109"/>
    <p:sldId id="637" r:id="rId110"/>
    <p:sldId id="642" r:id="rId111"/>
    <p:sldId id="644" r:id="rId112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8">
          <p15:clr>
            <a:srgbClr val="A4A3A4"/>
          </p15:clr>
        </p15:guide>
        <p15:guide id="2" pos="216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F3EA"/>
    <a:srgbClr val="DEE7D1"/>
    <a:srgbClr val="E9EDF4"/>
    <a:srgbClr val="D0D8E8"/>
    <a:srgbClr val="EDEAF0"/>
    <a:srgbClr val="D8D3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966" autoAdjust="0"/>
    <p:restoredTop sz="90232" autoAdjust="0"/>
  </p:normalViewPr>
  <p:slideViewPr>
    <p:cSldViewPr snapToGrid="0">
      <p:cViewPr varScale="1">
        <p:scale>
          <a:sx n="355" d="100"/>
          <a:sy n="355" d="100"/>
        </p:scale>
        <p:origin x="-3352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7" d="100"/>
          <a:sy n="57" d="100"/>
        </p:scale>
        <p:origin x="-2520" y="-96"/>
      </p:cViewPr>
      <p:guideLst>
        <p:guide orient="horz" pos="2928"/>
        <p:guide pos="216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90" Type="http://schemas.openxmlformats.org/officeDocument/2006/relationships/slide" Target="slides/slide89.xml"/><Relationship Id="rId91" Type="http://schemas.openxmlformats.org/officeDocument/2006/relationships/slide" Target="slides/slide90.xml"/><Relationship Id="rId92" Type="http://schemas.openxmlformats.org/officeDocument/2006/relationships/slide" Target="slides/slide91.xml"/><Relationship Id="rId93" Type="http://schemas.openxmlformats.org/officeDocument/2006/relationships/slide" Target="slides/slide92.xml"/><Relationship Id="rId94" Type="http://schemas.openxmlformats.org/officeDocument/2006/relationships/slide" Target="slides/slide93.xml"/><Relationship Id="rId95" Type="http://schemas.openxmlformats.org/officeDocument/2006/relationships/slide" Target="slides/slide94.xml"/><Relationship Id="rId96" Type="http://schemas.openxmlformats.org/officeDocument/2006/relationships/slide" Target="slides/slide95.xml"/><Relationship Id="rId101" Type="http://schemas.openxmlformats.org/officeDocument/2006/relationships/slide" Target="slides/slide100.xml"/><Relationship Id="rId102" Type="http://schemas.openxmlformats.org/officeDocument/2006/relationships/slide" Target="slides/slide101.xml"/><Relationship Id="rId103" Type="http://schemas.openxmlformats.org/officeDocument/2006/relationships/slide" Target="slides/slide102.xml"/><Relationship Id="rId104" Type="http://schemas.openxmlformats.org/officeDocument/2006/relationships/slide" Target="slides/slide103.xml"/><Relationship Id="rId105" Type="http://schemas.openxmlformats.org/officeDocument/2006/relationships/slide" Target="slides/slide104.xml"/><Relationship Id="rId106" Type="http://schemas.openxmlformats.org/officeDocument/2006/relationships/slide" Target="slides/slide105.xml"/><Relationship Id="rId107" Type="http://schemas.openxmlformats.org/officeDocument/2006/relationships/slide" Target="slides/slide106.xml"/><Relationship Id="rId108" Type="http://schemas.openxmlformats.org/officeDocument/2006/relationships/slide" Target="slides/slide107.xml"/><Relationship Id="rId109" Type="http://schemas.openxmlformats.org/officeDocument/2006/relationships/slide" Target="slides/slide108.xml"/><Relationship Id="rId97" Type="http://schemas.openxmlformats.org/officeDocument/2006/relationships/slide" Target="slides/slide96.xml"/><Relationship Id="rId98" Type="http://schemas.openxmlformats.org/officeDocument/2006/relationships/slide" Target="slides/slide97.xml"/><Relationship Id="rId99" Type="http://schemas.openxmlformats.org/officeDocument/2006/relationships/slide" Target="slides/slide98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00" Type="http://schemas.openxmlformats.org/officeDocument/2006/relationships/slide" Target="slides/slide99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70" Type="http://schemas.openxmlformats.org/officeDocument/2006/relationships/slide" Target="slides/slide69.xml"/><Relationship Id="rId71" Type="http://schemas.openxmlformats.org/officeDocument/2006/relationships/slide" Target="slides/slide70.xml"/><Relationship Id="rId72" Type="http://schemas.openxmlformats.org/officeDocument/2006/relationships/slide" Target="slides/slide71.xml"/><Relationship Id="rId73" Type="http://schemas.openxmlformats.org/officeDocument/2006/relationships/slide" Target="slides/slide72.xml"/><Relationship Id="rId74" Type="http://schemas.openxmlformats.org/officeDocument/2006/relationships/slide" Target="slides/slide73.xml"/><Relationship Id="rId75" Type="http://schemas.openxmlformats.org/officeDocument/2006/relationships/slide" Target="slides/slide74.xml"/><Relationship Id="rId76" Type="http://schemas.openxmlformats.org/officeDocument/2006/relationships/slide" Target="slides/slide75.xml"/><Relationship Id="rId77" Type="http://schemas.openxmlformats.org/officeDocument/2006/relationships/slide" Target="slides/slide76.xml"/><Relationship Id="rId78" Type="http://schemas.openxmlformats.org/officeDocument/2006/relationships/slide" Target="slides/slide77.xml"/><Relationship Id="rId79" Type="http://schemas.openxmlformats.org/officeDocument/2006/relationships/slide" Target="slides/slide78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110" Type="http://schemas.openxmlformats.org/officeDocument/2006/relationships/slide" Target="slides/slide109.xml"/><Relationship Id="rId111" Type="http://schemas.openxmlformats.org/officeDocument/2006/relationships/slide" Target="slides/slide110.xml"/><Relationship Id="rId112" Type="http://schemas.openxmlformats.org/officeDocument/2006/relationships/slide" Target="slides/slide111.xml"/><Relationship Id="rId113" Type="http://schemas.openxmlformats.org/officeDocument/2006/relationships/notesMaster" Target="notesMasters/notesMaster1.xml"/><Relationship Id="rId114" Type="http://schemas.openxmlformats.org/officeDocument/2006/relationships/handoutMaster" Target="handoutMasters/handoutMaster1.xml"/><Relationship Id="rId115" Type="http://schemas.openxmlformats.org/officeDocument/2006/relationships/printerSettings" Target="printerSettings/printerSettings1.bin"/><Relationship Id="rId116" Type="http://schemas.openxmlformats.org/officeDocument/2006/relationships/presProps" Target="presProps.xml"/><Relationship Id="rId117" Type="http://schemas.openxmlformats.org/officeDocument/2006/relationships/viewProps" Target="viewProps.xml"/><Relationship Id="rId118" Type="http://schemas.openxmlformats.org/officeDocument/2006/relationships/theme" Target="theme/theme1.xml"/><Relationship Id="rId119" Type="http://schemas.openxmlformats.org/officeDocument/2006/relationships/tableStyles" Target="tableStyles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80" Type="http://schemas.openxmlformats.org/officeDocument/2006/relationships/slide" Target="slides/slide79.xml"/><Relationship Id="rId81" Type="http://schemas.openxmlformats.org/officeDocument/2006/relationships/slide" Target="slides/slide80.xml"/><Relationship Id="rId82" Type="http://schemas.openxmlformats.org/officeDocument/2006/relationships/slide" Target="slides/slide81.xml"/><Relationship Id="rId83" Type="http://schemas.openxmlformats.org/officeDocument/2006/relationships/slide" Target="slides/slide82.xml"/><Relationship Id="rId84" Type="http://schemas.openxmlformats.org/officeDocument/2006/relationships/slide" Target="slides/slide83.xml"/><Relationship Id="rId85" Type="http://schemas.openxmlformats.org/officeDocument/2006/relationships/slide" Target="slides/slide84.xml"/><Relationship Id="rId86" Type="http://schemas.openxmlformats.org/officeDocument/2006/relationships/slide" Target="slides/slide85.xml"/><Relationship Id="rId87" Type="http://schemas.openxmlformats.org/officeDocument/2006/relationships/slide" Target="slides/slide86.xml"/><Relationship Id="rId88" Type="http://schemas.openxmlformats.org/officeDocument/2006/relationships/slide" Target="slides/slide87.xml"/><Relationship Id="rId89" Type="http://schemas.openxmlformats.org/officeDocument/2006/relationships/slide" Target="slides/slide8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r>
              <a:rPr lang="en-US" smtClean="0"/>
              <a:t>Christo Wilson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r>
              <a:rPr lang="en-US" smtClean="0"/>
              <a:t>8/22/2012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r>
              <a:rPr lang="en-US" smtClean="0"/>
              <a:t>Defense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03CF3CE8-99B9-4E0D-8156-BD8D62DE6A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499058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r>
              <a:rPr lang="en-US" smtClean="0"/>
              <a:t>Christo Wilson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r>
              <a:rPr lang="en-US" smtClean="0"/>
              <a:t>8/22/2012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r>
              <a:rPr lang="en-US" smtClean="0"/>
              <a:t>Defense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77FBF96E-C445-4FF1-86A3-96F5585B6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19080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3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6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FBF96E-C445-4FF1-86A3-96F5585B6DBD}" type="slidenum">
              <a:rPr lang="en-US" smtClean="0"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8/22/2012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Defense</a:t>
            </a:r>
            <a:endParaRPr lang="en-US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smtClean="0"/>
              <a:t>Christo Wilson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6059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Christo Wilson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8/22/2012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Defense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7FBF96E-C445-4FF1-86A3-96F5585B6DB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0833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Christo Wilson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8/22/2012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Defense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7FBF96E-C445-4FF1-86A3-96F5585B6DBD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5537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UNIX splits creating</a:t>
            </a:r>
            <a:r>
              <a:rPr lang="en-US" baseline="0" dirty="0" smtClean="0"/>
              <a:t> a process into two steps, each of them a lot simpler.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A52372-3169-3E47-91B9-B9FD44155892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3293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is this used – typically, fork a process, child and parent are now both running the same program.  One</a:t>
            </a:r>
            <a:r>
              <a:rPr lang="en-US" baseline="0" dirty="0" smtClean="0"/>
              <a:t> sets up the child program, and runs exec – becoming the new program</a:t>
            </a:r>
          </a:p>
          <a:p>
            <a:r>
              <a:rPr lang="en-US" baseline="0" dirty="0" smtClean="0"/>
              <a:t>The parent, usually, waits for the child to finish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A52372-3169-3E47-91B9-B9FD44155892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8846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Parent could print first, or child could print first – you don’t know!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A52372-3169-3E47-91B9-B9FD44155892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5819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Upsides?  Downsides to this approach?  Essentially what you do in </a:t>
            </a:r>
            <a:r>
              <a:rPr lang="en-US" dirty="0" err="1" smtClean="0"/>
              <a:t>Javascript</a:t>
            </a:r>
            <a:r>
              <a:rPr lang="en-US" dirty="0" smtClean="0"/>
              <a:t> in a browser – simulate the execution of the script, one line at a time.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3955F-9E14-2048-A3C7-B473A3FD9833}" type="slidenum">
              <a:rPr lang="en-US" smtClean="0"/>
              <a:pPr/>
              <a:t>73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5138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Obviously, you need</a:t>
            </a:r>
            <a:r>
              <a:rPr lang="en-US" baseline="0" dirty="0" smtClean="0"/>
              <a:t> the part that has full rights to be really reliable!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3955F-9E14-2048-A3C7-B473A3FD9833}" type="slidenum">
              <a:rPr lang="en-US" smtClean="0"/>
              <a:pPr/>
              <a:t>76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4412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pPr lvl="1"/>
            <a:r>
              <a:rPr lang="en-US" dirty="0" smtClean="0"/>
              <a:t>Change which memory locations a user program can access</a:t>
            </a:r>
          </a:p>
          <a:p>
            <a:pPr lvl="1"/>
            <a:r>
              <a:rPr lang="en-US" dirty="0" smtClean="0"/>
              <a:t>Send commands to I/O devices</a:t>
            </a:r>
          </a:p>
          <a:p>
            <a:pPr lvl="1"/>
            <a:r>
              <a:rPr lang="en-US" dirty="0" smtClean="0"/>
              <a:t>Read data from/write data to I/O devices</a:t>
            </a:r>
          </a:p>
          <a:p>
            <a:pPr lvl="1"/>
            <a:r>
              <a:rPr lang="en-US" dirty="0" smtClean="0"/>
              <a:t>Jump into kernel code</a:t>
            </a:r>
          </a:p>
          <a:p>
            <a:pPr lvl="1"/>
            <a:r>
              <a:rPr lang="en-US" dirty="0" smtClean="0"/>
              <a:t>…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3955F-9E14-2048-A3C7-B473A3FD9833}" type="slidenum">
              <a:rPr lang="en-US" smtClean="0"/>
              <a:pPr/>
              <a:t>78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3502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922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598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084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12EB4-D0E8-4F8B-893A-5E3D1ED48D01}" type="datetimeFigureOut">
              <a:rPr lang="en-US" smtClean="0"/>
              <a:t>9/2/17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3484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12EB4-D0E8-4F8B-893A-5E3D1ED48D01}" type="datetimeFigureOut">
              <a:rPr lang="en-US" smtClean="0"/>
              <a:t>9/2/17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232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600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785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234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22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02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704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F12EB4-D0E8-4F8B-893A-5E3D1ED48D01}" type="datetimeFigureOut">
              <a:rPr lang="en-US" smtClean="0"/>
              <a:t>9/2/17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3B9EA5-CE9A-4950-A80C-5ADF06B45B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4457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emf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799" y="1143000"/>
            <a:ext cx="7395883" cy="1828800"/>
          </a:xfrm>
        </p:spPr>
        <p:txBody>
          <a:bodyPr>
            <a:normAutofit/>
          </a:bodyPr>
          <a:lstStyle/>
          <a:p>
            <a:r>
              <a:rPr lang="en-US" sz="6000" cap="none" dirty="0" smtClean="0"/>
              <a:t>CS 5600</a:t>
            </a:r>
            <a:br>
              <a:rPr lang="en-US" sz="6000" cap="none" dirty="0" smtClean="0"/>
            </a:br>
            <a:r>
              <a:rPr lang="en-US" sz="4900" cap="none" dirty="0" smtClean="0"/>
              <a:t>Computer Systems</a:t>
            </a:r>
            <a:endParaRPr lang="en-US" sz="4900" cap="none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Programs</a:t>
            </a:r>
            <a:r>
              <a:rPr lang="en-US" b="1" dirty="0" smtClean="0">
                <a:solidFill>
                  <a:schemeClr val="tx1"/>
                </a:solidFill>
              </a:rPr>
              <a:t>, Processes, and Threads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3600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ELF Header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41696"/>
            <a:ext cx="8229600" cy="5732059"/>
          </a:xfrm>
          <a:solidFill>
            <a:schemeClr val="tx1"/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dirty="0" smtClean="0">
                <a:solidFill>
                  <a:schemeClr val="accent5"/>
                </a:solidFill>
              </a:rPr>
              <a:t>$ </a:t>
            </a:r>
            <a:r>
              <a:rPr lang="en-US" sz="1400" dirty="0" err="1" smtClean="0">
                <a:solidFill>
                  <a:schemeClr val="bg1"/>
                </a:solidFill>
              </a:rPr>
              <a:t>gcc</a:t>
            </a:r>
            <a:r>
              <a:rPr lang="en-US" sz="1400" dirty="0" smtClean="0">
                <a:solidFill>
                  <a:schemeClr val="bg1"/>
                </a:solidFill>
              </a:rPr>
              <a:t> –g –o test </a:t>
            </a:r>
            <a:r>
              <a:rPr lang="en-US" sz="1400" dirty="0" err="1" smtClean="0">
                <a:solidFill>
                  <a:schemeClr val="bg1"/>
                </a:solidFill>
              </a:rPr>
              <a:t>test.c</a:t>
            </a:r>
            <a:endParaRPr lang="en-US" sz="14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1400" dirty="0">
                <a:solidFill>
                  <a:schemeClr val="accent5"/>
                </a:solidFill>
              </a:rPr>
              <a:t>$</a:t>
            </a:r>
            <a:r>
              <a:rPr lang="en-US" sz="1400" dirty="0" smtClean="0"/>
              <a:t> </a:t>
            </a:r>
            <a:r>
              <a:rPr lang="en-US" sz="1400" dirty="0" err="1">
                <a:solidFill>
                  <a:schemeClr val="bg1"/>
                </a:solidFill>
              </a:rPr>
              <a:t>readelf</a:t>
            </a:r>
            <a:r>
              <a:rPr lang="en-US" sz="1400" dirty="0">
                <a:solidFill>
                  <a:schemeClr val="bg1"/>
                </a:solidFill>
              </a:rPr>
              <a:t> --header </a:t>
            </a:r>
            <a:r>
              <a:rPr lang="en-US" sz="1400" dirty="0" smtClean="0">
                <a:solidFill>
                  <a:schemeClr val="bg1"/>
                </a:solidFill>
              </a:rPr>
              <a:t>test</a:t>
            </a:r>
            <a:endParaRPr lang="en-US" sz="14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ELF 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Header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:</a:t>
            </a:r>
          </a:p>
          <a:p>
            <a:pPr marL="0" indent="0">
              <a:buNone/>
              <a:tabLst>
                <a:tab pos="2627313" algn="l"/>
              </a:tabLst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Magic:  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7f 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45 4c 46 02 01 01 00 00 00 00 00 00 00 00 00</a:t>
            </a:r>
          </a:p>
          <a:p>
            <a:pPr marL="0" indent="0">
              <a:buNone/>
              <a:tabLst>
                <a:tab pos="2627313" algn="l"/>
              </a:tabLst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 Class:                            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ELF64</a:t>
            </a: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  <a:tabLst>
                <a:tab pos="2627313" algn="l"/>
              </a:tabLst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 Data:                             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2's 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complement, little endian</a:t>
            </a:r>
          </a:p>
          <a:p>
            <a:pPr marL="0" indent="0">
              <a:buNone/>
              <a:tabLst>
                <a:tab pos="2627313" algn="l"/>
              </a:tabLst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 Version:                          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1 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(current)</a:t>
            </a:r>
          </a:p>
          <a:p>
            <a:pPr marL="0" indent="0">
              <a:buNone/>
              <a:tabLst>
                <a:tab pos="2627313" algn="l"/>
              </a:tabLst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 OS/ABI:                           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UNIX 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- System V</a:t>
            </a:r>
          </a:p>
          <a:p>
            <a:pPr marL="0" indent="0">
              <a:buNone/>
              <a:tabLst>
                <a:tab pos="2627313" algn="l"/>
              </a:tabLst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 ABI Version:                      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0</a:t>
            </a: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  <a:tabLst>
                <a:tab pos="2627313" algn="l"/>
              </a:tabLst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 Type:                             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EXEC 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(Executable file)</a:t>
            </a:r>
          </a:p>
          <a:p>
            <a:pPr marL="0" indent="0">
              <a:buNone/>
              <a:tabLst>
                <a:tab pos="2627313" algn="l"/>
              </a:tabLst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 Machine:                          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Advanced 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Micro Devices X86-64</a:t>
            </a:r>
          </a:p>
          <a:p>
            <a:pPr marL="0" indent="0">
              <a:buNone/>
              <a:tabLst>
                <a:tab pos="2627313" algn="l"/>
              </a:tabLst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 Version:                          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0x1</a:t>
            </a: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  <a:tabLst>
                <a:tab pos="2627313" algn="l"/>
              </a:tabLst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 Entry point address:              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0x400460</a:t>
            </a: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  <a:tabLst>
                <a:tab pos="2627313" algn="l"/>
              </a:tabLst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 Start of program headers:         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64 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(bytes into file)</a:t>
            </a:r>
          </a:p>
          <a:p>
            <a:pPr marL="0" indent="0">
              <a:buNone/>
              <a:tabLst>
                <a:tab pos="2627313" algn="l"/>
              </a:tabLst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 Start of section headers:         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5216 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(bytes into file)</a:t>
            </a:r>
          </a:p>
          <a:p>
            <a:pPr marL="0" indent="0">
              <a:buNone/>
              <a:tabLst>
                <a:tab pos="2627313" algn="l"/>
              </a:tabLst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 Flags:                            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0x0</a:t>
            </a: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  <a:tabLst>
                <a:tab pos="2627313" algn="l"/>
              </a:tabLst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 Size of this header:              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64 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(bytes)</a:t>
            </a:r>
          </a:p>
          <a:p>
            <a:pPr marL="0" indent="0">
              <a:buNone/>
              <a:tabLst>
                <a:tab pos="2627313" algn="l"/>
              </a:tabLst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 Size of program headers:          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56 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(bytes)</a:t>
            </a:r>
          </a:p>
          <a:p>
            <a:pPr marL="0" indent="0">
              <a:buNone/>
              <a:tabLst>
                <a:tab pos="2627313" algn="l"/>
              </a:tabLst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 Number of program headers:        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9</a:t>
            </a: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  <a:tabLst>
                <a:tab pos="2627313" algn="l"/>
              </a:tabLst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 Size of section headers:          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64 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(bytes)</a:t>
            </a:r>
          </a:p>
          <a:p>
            <a:pPr marL="0" indent="0">
              <a:buNone/>
              <a:tabLst>
                <a:tab pos="2627313" algn="l"/>
              </a:tabLst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 Number of section headers:        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36</a:t>
            </a: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  <a:tabLst>
                <a:tab pos="2627313" algn="l"/>
              </a:tabLst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 Section header string table index: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33</a:t>
            </a: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10</a:t>
            </a:fld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3178922" y="2246110"/>
            <a:ext cx="447993" cy="0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178922" y="3779315"/>
            <a:ext cx="2295204" cy="0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178922" y="4540293"/>
            <a:ext cx="1294887" cy="0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178922" y="5312520"/>
            <a:ext cx="730291" cy="0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122667" y="5826998"/>
            <a:ext cx="191266" cy="0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178922" y="6331802"/>
            <a:ext cx="191266" cy="0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178922" y="4297884"/>
            <a:ext cx="730291" cy="0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41515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Light-weight processes that share the same memory and state space</a:t>
            </a:r>
          </a:p>
          <a:p>
            <a:r>
              <a:rPr lang="en-US" dirty="0" smtClean="0"/>
              <a:t>Every process has at least one thread</a:t>
            </a:r>
          </a:p>
          <a:p>
            <a:r>
              <a:rPr lang="en-US" dirty="0" smtClean="0"/>
              <a:t>Benefits:</a:t>
            </a:r>
          </a:p>
          <a:p>
            <a:pPr lvl="1"/>
            <a:r>
              <a:rPr lang="en-US" dirty="0" smtClean="0"/>
              <a:t>Resource sharing, no need for IPC</a:t>
            </a:r>
          </a:p>
          <a:p>
            <a:pPr lvl="1"/>
            <a:r>
              <a:rPr lang="en-US" dirty="0" smtClean="0"/>
              <a:t>Economy: faster to create, faster to context switch</a:t>
            </a:r>
          </a:p>
          <a:p>
            <a:pPr lvl="1"/>
            <a:r>
              <a:rPr lang="en-US" dirty="0" smtClean="0"/>
              <a:t>Scalability: simple to take advantage of multi-core CPUs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100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8941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101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923515" y="1271516"/>
            <a:ext cx="3589362" cy="105087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923515" y="2322394"/>
            <a:ext cx="1194180" cy="39442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117695" y="2322394"/>
            <a:ext cx="1201002" cy="39442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305053" y="2322394"/>
            <a:ext cx="1207824" cy="39442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462604" y="1271516"/>
            <a:ext cx="26851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Process-Level Shared Data</a:t>
            </a:r>
            <a:endParaRPr lang="en-US" b="1" dirty="0"/>
          </a:p>
        </p:txBody>
      </p:sp>
      <p:sp>
        <p:nvSpPr>
          <p:cNvPr id="11" name="Rectangle 10"/>
          <p:cNvSpPr/>
          <p:nvPr/>
        </p:nvSpPr>
        <p:spPr>
          <a:xfrm>
            <a:off x="5032699" y="1694593"/>
            <a:ext cx="859809" cy="532263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Code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2631" y="1694595"/>
            <a:ext cx="859809" cy="532263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Global Data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045744" y="1694595"/>
            <a:ext cx="1289715" cy="532263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File Descriptors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984932" y="2433846"/>
            <a:ext cx="1057699" cy="532263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Registers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988344" y="3118509"/>
            <a:ext cx="1057699" cy="532263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Stack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7" name="Freeform 16"/>
          <p:cNvSpPr/>
          <p:nvPr/>
        </p:nvSpPr>
        <p:spPr>
          <a:xfrm>
            <a:off x="5369253" y="4526503"/>
            <a:ext cx="295881" cy="1294772"/>
          </a:xfrm>
          <a:custGeom>
            <a:avLst/>
            <a:gdLst>
              <a:gd name="connsiteX0" fmla="*/ 359744 w 591762"/>
              <a:gd name="connsiteY0" fmla="*/ 0 h 2099990"/>
              <a:gd name="connsiteX1" fmla="*/ 4902 w 591762"/>
              <a:gd name="connsiteY1" fmla="*/ 354842 h 2099990"/>
              <a:gd name="connsiteX2" fmla="*/ 591756 w 591762"/>
              <a:gd name="connsiteY2" fmla="*/ 682388 h 2099990"/>
              <a:gd name="connsiteX3" fmla="*/ 18550 w 591762"/>
              <a:gd name="connsiteY3" fmla="*/ 996287 h 2099990"/>
              <a:gd name="connsiteX4" fmla="*/ 523517 w 591762"/>
              <a:gd name="connsiteY4" fmla="*/ 1323833 h 2099990"/>
              <a:gd name="connsiteX5" fmla="*/ 100436 w 591762"/>
              <a:gd name="connsiteY5" fmla="*/ 1610436 h 2099990"/>
              <a:gd name="connsiteX6" fmla="*/ 523517 w 591762"/>
              <a:gd name="connsiteY6" fmla="*/ 1924335 h 2099990"/>
              <a:gd name="connsiteX7" fmla="*/ 250562 w 591762"/>
              <a:gd name="connsiteY7" fmla="*/ 2088108 h 2099990"/>
              <a:gd name="connsiteX8" fmla="*/ 250562 w 591762"/>
              <a:gd name="connsiteY8" fmla="*/ 2074460 h 2099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1762" h="2099990">
                <a:moveTo>
                  <a:pt x="359744" y="0"/>
                </a:moveTo>
                <a:cubicBezTo>
                  <a:pt x="162988" y="120555"/>
                  <a:pt x="-33767" y="241111"/>
                  <a:pt x="4902" y="354842"/>
                </a:cubicBezTo>
                <a:cubicBezTo>
                  <a:pt x="43571" y="468573"/>
                  <a:pt x="589481" y="575481"/>
                  <a:pt x="591756" y="682388"/>
                </a:cubicBezTo>
                <a:cubicBezTo>
                  <a:pt x="594031" y="789295"/>
                  <a:pt x="29923" y="889380"/>
                  <a:pt x="18550" y="996287"/>
                </a:cubicBezTo>
                <a:cubicBezTo>
                  <a:pt x="7177" y="1103194"/>
                  <a:pt x="509869" y="1221475"/>
                  <a:pt x="523517" y="1323833"/>
                </a:cubicBezTo>
                <a:cubicBezTo>
                  <a:pt x="537165" y="1426191"/>
                  <a:pt x="100436" y="1510352"/>
                  <a:pt x="100436" y="1610436"/>
                </a:cubicBezTo>
                <a:cubicBezTo>
                  <a:pt x="100436" y="1710520"/>
                  <a:pt x="498496" y="1844723"/>
                  <a:pt x="523517" y="1924335"/>
                </a:cubicBezTo>
                <a:cubicBezTo>
                  <a:pt x="548538" y="2003947"/>
                  <a:pt x="296054" y="2063087"/>
                  <a:pt x="250562" y="2088108"/>
                </a:cubicBezTo>
                <a:cubicBezTo>
                  <a:pt x="205070" y="2113129"/>
                  <a:pt x="227816" y="2093794"/>
                  <a:pt x="250562" y="2074460"/>
                </a:cubicBezTo>
              </a:path>
            </a:pathLst>
          </a:custGeom>
          <a:noFill/>
          <a:ln w="571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185934" y="2433846"/>
            <a:ext cx="1057699" cy="532263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Registers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189346" y="3118509"/>
            <a:ext cx="1057699" cy="532263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Stack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1" name="Freeform 20"/>
          <p:cNvSpPr/>
          <p:nvPr/>
        </p:nvSpPr>
        <p:spPr>
          <a:xfrm>
            <a:off x="6570255" y="4526503"/>
            <a:ext cx="295881" cy="1294772"/>
          </a:xfrm>
          <a:custGeom>
            <a:avLst/>
            <a:gdLst>
              <a:gd name="connsiteX0" fmla="*/ 359744 w 591762"/>
              <a:gd name="connsiteY0" fmla="*/ 0 h 2099990"/>
              <a:gd name="connsiteX1" fmla="*/ 4902 w 591762"/>
              <a:gd name="connsiteY1" fmla="*/ 354842 h 2099990"/>
              <a:gd name="connsiteX2" fmla="*/ 591756 w 591762"/>
              <a:gd name="connsiteY2" fmla="*/ 682388 h 2099990"/>
              <a:gd name="connsiteX3" fmla="*/ 18550 w 591762"/>
              <a:gd name="connsiteY3" fmla="*/ 996287 h 2099990"/>
              <a:gd name="connsiteX4" fmla="*/ 523517 w 591762"/>
              <a:gd name="connsiteY4" fmla="*/ 1323833 h 2099990"/>
              <a:gd name="connsiteX5" fmla="*/ 100436 w 591762"/>
              <a:gd name="connsiteY5" fmla="*/ 1610436 h 2099990"/>
              <a:gd name="connsiteX6" fmla="*/ 523517 w 591762"/>
              <a:gd name="connsiteY6" fmla="*/ 1924335 h 2099990"/>
              <a:gd name="connsiteX7" fmla="*/ 250562 w 591762"/>
              <a:gd name="connsiteY7" fmla="*/ 2088108 h 2099990"/>
              <a:gd name="connsiteX8" fmla="*/ 250562 w 591762"/>
              <a:gd name="connsiteY8" fmla="*/ 2074460 h 2099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1762" h="2099990">
                <a:moveTo>
                  <a:pt x="359744" y="0"/>
                </a:moveTo>
                <a:cubicBezTo>
                  <a:pt x="162988" y="120555"/>
                  <a:pt x="-33767" y="241111"/>
                  <a:pt x="4902" y="354842"/>
                </a:cubicBezTo>
                <a:cubicBezTo>
                  <a:pt x="43571" y="468573"/>
                  <a:pt x="589481" y="575481"/>
                  <a:pt x="591756" y="682388"/>
                </a:cubicBezTo>
                <a:cubicBezTo>
                  <a:pt x="594031" y="789295"/>
                  <a:pt x="29923" y="889380"/>
                  <a:pt x="18550" y="996287"/>
                </a:cubicBezTo>
                <a:cubicBezTo>
                  <a:pt x="7177" y="1103194"/>
                  <a:pt x="509869" y="1221475"/>
                  <a:pt x="523517" y="1323833"/>
                </a:cubicBezTo>
                <a:cubicBezTo>
                  <a:pt x="537165" y="1426191"/>
                  <a:pt x="100436" y="1510352"/>
                  <a:pt x="100436" y="1610436"/>
                </a:cubicBezTo>
                <a:cubicBezTo>
                  <a:pt x="100436" y="1710520"/>
                  <a:pt x="498496" y="1844723"/>
                  <a:pt x="523517" y="1924335"/>
                </a:cubicBezTo>
                <a:cubicBezTo>
                  <a:pt x="548538" y="2003947"/>
                  <a:pt x="296054" y="2063087"/>
                  <a:pt x="250562" y="2088108"/>
                </a:cubicBezTo>
                <a:cubicBezTo>
                  <a:pt x="205070" y="2113129"/>
                  <a:pt x="227816" y="2093794"/>
                  <a:pt x="250562" y="2074460"/>
                </a:cubicBezTo>
              </a:path>
            </a:pathLst>
          </a:custGeom>
          <a:noFill/>
          <a:ln w="571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7399446" y="2433846"/>
            <a:ext cx="1057699" cy="532263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Registers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402858" y="3118509"/>
            <a:ext cx="1057699" cy="532263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Stack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5" name="Freeform 24"/>
          <p:cNvSpPr/>
          <p:nvPr/>
        </p:nvSpPr>
        <p:spPr>
          <a:xfrm>
            <a:off x="7783767" y="4526503"/>
            <a:ext cx="295881" cy="1294772"/>
          </a:xfrm>
          <a:custGeom>
            <a:avLst/>
            <a:gdLst>
              <a:gd name="connsiteX0" fmla="*/ 359744 w 591762"/>
              <a:gd name="connsiteY0" fmla="*/ 0 h 2099990"/>
              <a:gd name="connsiteX1" fmla="*/ 4902 w 591762"/>
              <a:gd name="connsiteY1" fmla="*/ 354842 h 2099990"/>
              <a:gd name="connsiteX2" fmla="*/ 591756 w 591762"/>
              <a:gd name="connsiteY2" fmla="*/ 682388 h 2099990"/>
              <a:gd name="connsiteX3" fmla="*/ 18550 w 591762"/>
              <a:gd name="connsiteY3" fmla="*/ 996287 h 2099990"/>
              <a:gd name="connsiteX4" fmla="*/ 523517 w 591762"/>
              <a:gd name="connsiteY4" fmla="*/ 1323833 h 2099990"/>
              <a:gd name="connsiteX5" fmla="*/ 100436 w 591762"/>
              <a:gd name="connsiteY5" fmla="*/ 1610436 h 2099990"/>
              <a:gd name="connsiteX6" fmla="*/ 523517 w 591762"/>
              <a:gd name="connsiteY6" fmla="*/ 1924335 h 2099990"/>
              <a:gd name="connsiteX7" fmla="*/ 250562 w 591762"/>
              <a:gd name="connsiteY7" fmla="*/ 2088108 h 2099990"/>
              <a:gd name="connsiteX8" fmla="*/ 250562 w 591762"/>
              <a:gd name="connsiteY8" fmla="*/ 2074460 h 2099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1762" h="2099990">
                <a:moveTo>
                  <a:pt x="359744" y="0"/>
                </a:moveTo>
                <a:cubicBezTo>
                  <a:pt x="162988" y="120555"/>
                  <a:pt x="-33767" y="241111"/>
                  <a:pt x="4902" y="354842"/>
                </a:cubicBezTo>
                <a:cubicBezTo>
                  <a:pt x="43571" y="468573"/>
                  <a:pt x="589481" y="575481"/>
                  <a:pt x="591756" y="682388"/>
                </a:cubicBezTo>
                <a:cubicBezTo>
                  <a:pt x="594031" y="789295"/>
                  <a:pt x="29923" y="889380"/>
                  <a:pt x="18550" y="996287"/>
                </a:cubicBezTo>
                <a:cubicBezTo>
                  <a:pt x="7177" y="1103194"/>
                  <a:pt x="509869" y="1221475"/>
                  <a:pt x="523517" y="1323833"/>
                </a:cubicBezTo>
                <a:cubicBezTo>
                  <a:pt x="537165" y="1426191"/>
                  <a:pt x="100436" y="1510352"/>
                  <a:pt x="100436" y="1610436"/>
                </a:cubicBezTo>
                <a:cubicBezTo>
                  <a:pt x="100436" y="1710520"/>
                  <a:pt x="498496" y="1844723"/>
                  <a:pt x="523517" y="1924335"/>
                </a:cubicBezTo>
                <a:cubicBezTo>
                  <a:pt x="548538" y="2003947"/>
                  <a:pt x="296054" y="2063087"/>
                  <a:pt x="250562" y="2088108"/>
                </a:cubicBezTo>
                <a:cubicBezTo>
                  <a:pt x="205070" y="2113129"/>
                  <a:pt x="227816" y="2093794"/>
                  <a:pt x="250562" y="2074460"/>
                </a:cubicBezTo>
              </a:path>
            </a:pathLst>
          </a:custGeom>
          <a:noFill/>
          <a:ln w="571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5001941" y="5897264"/>
            <a:ext cx="10236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Thread 1</a:t>
            </a:r>
            <a:endParaRPr lang="en-US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6219954" y="5899539"/>
            <a:ext cx="10236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Thread 2</a:t>
            </a:r>
            <a:endParaRPr lang="en-US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7402858" y="5901814"/>
            <a:ext cx="10236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Thread 3</a:t>
            </a:r>
            <a:endParaRPr lang="en-US" b="1" dirty="0"/>
          </a:p>
        </p:txBody>
      </p:sp>
      <p:sp>
        <p:nvSpPr>
          <p:cNvPr id="29" name="Rectangle 28"/>
          <p:cNvSpPr/>
          <p:nvPr/>
        </p:nvSpPr>
        <p:spPr>
          <a:xfrm>
            <a:off x="631364" y="1284744"/>
            <a:ext cx="3589362" cy="105087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631363" y="2335622"/>
            <a:ext cx="3589363" cy="393097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1170453" y="1284744"/>
            <a:ext cx="26851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Process-Level Shared Data</a:t>
            </a:r>
            <a:endParaRPr lang="en-US" b="1" dirty="0"/>
          </a:p>
        </p:txBody>
      </p:sp>
      <p:sp>
        <p:nvSpPr>
          <p:cNvPr id="34" name="Rectangle 33"/>
          <p:cNvSpPr/>
          <p:nvPr/>
        </p:nvSpPr>
        <p:spPr>
          <a:xfrm>
            <a:off x="740548" y="1707821"/>
            <a:ext cx="859809" cy="532263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Code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1750480" y="1707823"/>
            <a:ext cx="859809" cy="532263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Global Data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2753593" y="1707823"/>
            <a:ext cx="1289715" cy="532263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File Descriptors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849685" y="2447073"/>
            <a:ext cx="1057699" cy="532263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Registers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2869600" y="2447493"/>
            <a:ext cx="1057699" cy="532263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Stack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8" name="Freeform 47"/>
          <p:cNvSpPr/>
          <p:nvPr/>
        </p:nvSpPr>
        <p:spPr>
          <a:xfrm>
            <a:off x="2314408" y="4479327"/>
            <a:ext cx="295881" cy="1294772"/>
          </a:xfrm>
          <a:custGeom>
            <a:avLst/>
            <a:gdLst>
              <a:gd name="connsiteX0" fmla="*/ 359744 w 591762"/>
              <a:gd name="connsiteY0" fmla="*/ 0 h 2099990"/>
              <a:gd name="connsiteX1" fmla="*/ 4902 w 591762"/>
              <a:gd name="connsiteY1" fmla="*/ 354842 h 2099990"/>
              <a:gd name="connsiteX2" fmla="*/ 591756 w 591762"/>
              <a:gd name="connsiteY2" fmla="*/ 682388 h 2099990"/>
              <a:gd name="connsiteX3" fmla="*/ 18550 w 591762"/>
              <a:gd name="connsiteY3" fmla="*/ 996287 h 2099990"/>
              <a:gd name="connsiteX4" fmla="*/ 523517 w 591762"/>
              <a:gd name="connsiteY4" fmla="*/ 1323833 h 2099990"/>
              <a:gd name="connsiteX5" fmla="*/ 100436 w 591762"/>
              <a:gd name="connsiteY5" fmla="*/ 1610436 h 2099990"/>
              <a:gd name="connsiteX6" fmla="*/ 523517 w 591762"/>
              <a:gd name="connsiteY6" fmla="*/ 1924335 h 2099990"/>
              <a:gd name="connsiteX7" fmla="*/ 250562 w 591762"/>
              <a:gd name="connsiteY7" fmla="*/ 2088108 h 2099990"/>
              <a:gd name="connsiteX8" fmla="*/ 250562 w 591762"/>
              <a:gd name="connsiteY8" fmla="*/ 2074460 h 2099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1762" h="2099990">
                <a:moveTo>
                  <a:pt x="359744" y="0"/>
                </a:moveTo>
                <a:cubicBezTo>
                  <a:pt x="162988" y="120555"/>
                  <a:pt x="-33767" y="241111"/>
                  <a:pt x="4902" y="354842"/>
                </a:cubicBezTo>
                <a:cubicBezTo>
                  <a:pt x="43571" y="468573"/>
                  <a:pt x="589481" y="575481"/>
                  <a:pt x="591756" y="682388"/>
                </a:cubicBezTo>
                <a:cubicBezTo>
                  <a:pt x="594031" y="789295"/>
                  <a:pt x="29923" y="889380"/>
                  <a:pt x="18550" y="996287"/>
                </a:cubicBezTo>
                <a:cubicBezTo>
                  <a:pt x="7177" y="1103194"/>
                  <a:pt x="509869" y="1221475"/>
                  <a:pt x="523517" y="1323833"/>
                </a:cubicBezTo>
                <a:cubicBezTo>
                  <a:pt x="537165" y="1426191"/>
                  <a:pt x="100436" y="1510352"/>
                  <a:pt x="100436" y="1610436"/>
                </a:cubicBezTo>
                <a:cubicBezTo>
                  <a:pt x="100436" y="1710520"/>
                  <a:pt x="498496" y="1844723"/>
                  <a:pt x="523517" y="1924335"/>
                </a:cubicBezTo>
                <a:cubicBezTo>
                  <a:pt x="548538" y="2003947"/>
                  <a:pt x="296054" y="2063087"/>
                  <a:pt x="250562" y="2088108"/>
                </a:cubicBezTo>
                <a:cubicBezTo>
                  <a:pt x="205070" y="2113129"/>
                  <a:pt x="227816" y="2093794"/>
                  <a:pt x="250562" y="2074460"/>
                </a:cubicBezTo>
              </a:path>
            </a:pathLst>
          </a:custGeom>
          <a:noFill/>
          <a:ln w="571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/>
          <p:cNvSpPr txBox="1"/>
          <p:nvPr/>
        </p:nvSpPr>
        <p:spPr>
          <a:xfrm>
            <a:off x="1907384" y="5774099"/>
            <a:ext cx="10236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Thread 1</a:t>
            </a:r>
            <a:endParaRPr lang="en-US" b="1" dirty="0"/>
          </a:p>
        </p:txBody>
      </p:sp>
      <p:sp>
        <p:nvSpPr>
          <p:cNvPr id="52" name="TextBox 51"/>
          <p:cNvSpPr txBox="1"/>
          <p:nvPr/>
        </p:nvSpPr>
        <p:spPr>
          <a:xfrm>
            <a:off x="667147" y="575254"/>
            <a:ext cx="35041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Single-Threaded Process </a:t>
            </a:r>
            <a:endParaRPr lang="en-US" sz="2400" dirty="0"/>
          </a:p>
        </p:txBody>
      </p:sp>
      <p:sp>
        <p:nvSpPr>
          <p:cNvPr id="53" name="TextBox 52"/>
          <p:cNvSpPr txBox="1"/>
          <p:nvPr/>
        </p:nvSpPr>
        <p:spPr>
          <a:xfrm>
            <a:off x="4979717" y="575254"/>
            <a:ext cx="35041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Multi-Threaded Process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035508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Thread Implementations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Threads can be implemented in two ways: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User threads</a:t>
            </a:r>
          </a:p>
          <a:p>
            <a:pPr lvl="2"/>
            <a:r>
              <a:rPr lang="en-US" dirty="0" smtClean="0"/>
              <a:t>User-level library manages threads within a single process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Kernel threads</a:t>
            </a:r>
          </a:p>
          <a:p>
            <a:pPr lvl="2"/>
            <a:r>
              <a:rPr lang="en-US" dirty="0" smtClean="0"/>
              <a:t>Kernel manages threads for all processes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102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78660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POSIX </a:t>
            </a:r>
            <a:r>
              <a:rPr lang="en-US" dirty="0" err="1" smtClean="0"/>
              <a:t>Pthreads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POSIX standard API for thread creation</a:t>
            </a:r>
          </a:p>
          <a:p>
            <a:pPr lvl="1"/>
            <a:r>
              <a:rPr lang="en-US" dirty="0" smtClean="0"/>
              <a:t>IEEE 1003.1c</a:t>
            </a:r>
          </a:p>
          <a:p>
            <a:pPr lvl="1"/>
            <a:r>
              <a:rPr lang="en-US" i="1" dirty="0" smtClean="0"/>
              <a:t>Specification</a:t>
            </a:r>
            <a:r>
              <a:rPr lang="en-US" dirty="0" smtClean="0"/>
              <a:t>, not </a:t>
            </a:r>
            <a:r>
              <a:rPr lang="en-US" i="1" dirty="0" smtClean="0"/>
              <a:t>implementation</a:t>
            </a:r>
          </a:p>
          <a:p>
            <a:pPr lvl="2"/>
            <a:r>
              <a:rPr lang="en-US" dirty="0" smtClean="0"/>
              <a:t>Defines the API and the expected behavior</a:t>
            </a:r>
          </a:p>
          <a:p>
            <a:pPr lvl="2"/>
            <a:r>
              <a:rPr lang="en-US" dirty="0" smtClean="0"/>
              <a:t>… but not how it should be implemented</a:t>
            </a:r>
          </a:p>
          <a:p>
            <a:r>
              <a:rPr lang="en-US" dirty="0" smtClean="0"/>
              <a:t>Implementation is system dependent</a:t>
            </a:r>
          </a:p>
          <a:p>
            <a:pPr lvl="1"/>
            <a:r>
              <a:rPr lang="en-US" dirty="0" smtClean="0"/>
              <a:t>On some platforms, user-level threads</a:t>
            </a:r>
          </a:p>
          <a:p>
            <a:pPr lvl="1"/>
            <a:r>
              <a:rPr lang="en-US" dirty="0" smtClean="0"/>
              <a:t>On others, maps to kernel-level threads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103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6041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Pthread</a:t>
            </a:r>
            <a:r>
              <a:rPr lang="en-US" dirty="0" smtClean="0"/>
              <a:t> API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7230" y="1600200"/>
            <a:ext cx="7151427" cy="4525963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en-US" dirty="0" err="1" smtClean="0">
                <a:solidFill>
                  <a:schemeClr val="accent1"/>
                </a:solidFill>
              </a:rPr>
              <a:t>pthread_attr_init</a:t>
            </a:r>
            <a:r>
              <a:rPr lang="en-US" dirty="0" smtClean="0">
                <a:solidFill>
                  <a:schemeClr val="accent1"/>
                </a:solidFill>
              </a:rPr>
              <a:t>() </a:t>
            </a:r>
            <a:r>
              <a:rPr lang="en-US" dirty="0" smtClean="0"/>
              <a:t>– initialize the threading library </a:t>
            </a:r>
            <a:endParaRPr lang="en-US" dirty="0"/>
          </a:p>
          <a:p>
            <a:r>
              <a:rPr lang="en-US" dirty="0" smtClean="0"/>
              <a:t> </a:t>
            </a:r>
            <a:r>
              <a:rPr lang="en-US" dirty="0" err="1" smtClean="0">
                <a:solidFill>
                  <a:schemeClr val="accent1"/>
                </a:solidFill>
              </a:rPr>
              <a:t>pthread_create</a:t>
            </a:r>
            <a:r>
              <a:rPr lang="en-US" dirty="0" smtClean="0">
                <a:solidFill>
                  <a:schemeClr val="accent1"/>
                </a:solidFill>
              </a:rPr>
              <a:t>() </a:t>
            </a:r>
            <a:r>
              <a:rPr lang="en-US" dirty="0" smtClean="0"/>
              <a:t>– create a new thread</a:t>
            </a:r>
          </a:p>
          <a:p>
            <a:r>
              <a:rPr lang="en-US" dirty="0" smtClean="0"/>
              <a:t> </a:t>
            </a:r>
            <a:r>
              <a:rPr lang="en-US" dirty="0" err="1" smtClean="0">
                <a:solidFill>
                  <a:schemeClr val="accent1"/>
                </a:solidFill>
              </a:rPr>
              <a:t>pthread_exit</a:t>
            </a:r>
            <a:r>
              <a:rPr lang="en-US" dirty="0" smtClean="0">
                <a:solidFill>
                  <a:schemeClr val="accent1"/>
                </a:solidFill>
              </a:rPr>
              <a:t>() </a:t>
            </a:r>
            <a:r>
              <a:rPr lang="en-US" dirty="0" smtClean="0"/>
              <a:t>– exit the current thread</a:t>
            </a:r>
          </a:p>
          <a:p>
            <a:r>
              <a:rPr lang="en-US" dirty="0"/>
              <a:t> </a:t>
            </a:r>
            <a:r>
              <a:rPr lang="en-US" dirty="0" err="1" smtClean="0">
                <a:solidFill>
                  <a:schemeClr val="accent1"/>
                </a:solidFill>
              </a:rPr>
              <a:t>pthread_join</a:t>
            </a:r>
            <a:r>
              <a:rPr lang="en-US" dirty="0" smtClean="0">
                <a:solidFill>
                  <a:schemeClr val="accent1"/>
                </a:solidFill>
              </a:rPr>
              <a:t>() </a:t>
            </a:r>
            <a:r>
              <a:rPr lang="en-US" dirty="0" smtClean="0"/>
              <a:t>– wait for another thread to exit</a:t>
            </a:r>
          </a:p>
          <a:p>
            <a:r>
              <a:rPr lang="en-US" dirty="0" err="1" smtClean="0"/>
              <a:t>Pthreads</a:t>
            </a:r>
            <a:r>
              <a:rPr lang="en-US" dirty="0" smtClean="0"/>
              <a:t> also contains a full range of synchronization primitives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104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869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Pthread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8037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      </a:t>
            </a:r>
            <a:r>
              <a:rPr lang="en-US" dirty="0" err="1" smtClean="0"/>
              <a:t>pthread_t</a:t>
            </a:r>
            <a:r>
              <a:rPr lang="en-US" dirty="0" smtClean="0"/>
              <a:t> </a:t>
            </a:r>
            <a:r>
              <a:rPr lang="en-US" dirty="0" err="1" smtClean="0"/>
              <a:t>tid</a:t>
            </a:r>
            <a:r>
              <a:rPr lang="en-US" dirty="0" smtClean="0"/>
              <a:t>; </a:t>
            </a:r>
            <a:r>
              <a:rPr lang="en-US" dirty="0" smtClean="0">
                <a:solidFill>
                  <a:schemeClr val="accent3"/>
                </a:solidFill>
              </a:rPr>
              <a:t>// id of the child thread</a:t>
            </a:r>
          </a:p>
          <a:p>
            <a:pPr marL="0" indent="0">
              <a:buNone/>
            </a:pPr>
            <a:r>
              <a:rPr lang="en-US" dirty="0" smtClean="0"/>
              <a:t>      </a:t>
            </a:r>
            <a:r>
              <a:rPr lang="en-US" dirty="0" err="1" smtClean="0"/>
              <a:t>pthread_attr_t</a:t>
            </a:r>
            <a:r>
              <a:rPr lang="en-US" dirty="0" smtClean="0"/>
              <a:t> </a:t>
            </a:r>
            <a:r>
              <a:rPr lang="en-US" dirty="0" err="1" smtClean="0"/>
              <a:t>attr</a:t>
            </a:r>
            <a:r>
              <a:rPr lang="en-US" dirty="0" smtClean="0"/>
              <a:t>; </a:t>
            </a:r>
            <a:r>
              <a:rPr lang="en-US" dirty="0" smtClean="0">
                <a:solidFill>
                  <a:schemeClr val="accent3"/>
                </a:solidFill>
              </a:rPr>
              <a:t>// initialization data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en-US" dirty="0" err="1" smtClean="0"/>
              <a:t>pthread_attr_init</a:t>
            </a:r>
            <a:r>
              <a:rPr lang="en-US" dirty="0" smtClean="0"/>
              <a:t>(&amp;</a:t>
            </a:r>
            <a:r>
              <a:rPr lang="en-US" dirty="0" err="1" smtClean="0"/>
              <a:t>attr</a:t>
            </a:r>
            <a:r>
              <a:rPr lang="en-US" dirty="0" smtClean="0"/>
              <a:t>);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en-US" dirty="0" err="1" smtClean="0"/>
              <a:t>pthread_create</a:t>
            </a:r>
            <a:r>
              <a:rPr lang="en-US" dirty="0" smtClean="0"/>
              <a:t>(&amp;</a:t>
            </a:r>
            <a:r>
              <a:rPr lang="en-US" dirty="0" err="1" smtClean="0"/>
              <a:t>tid</a:t>
            </a:r>
            <a:r>
              <a:rPr lang="en-US" dirty="0" smtClean="0"/>
              <a:t>, &amp;</a:t>
            </a:r>
            <a:r>
              <a:rPr lang="en-US" dirty="0" err="1" smtClean="0"/>
              <a:t>attr</a:t>
            </a:r>
            <a:r>
              <a:rPr lang="en-US" dirty="0" smtClean="0"/>
              <a:t>, runner, </a:t>
            </a:r>
            <a:r>
              <a:rPr lang="en-US" dirty="0" smtClean="0">
                <a:solidFill>
                  <a:schemeClr val="accent4"/>
                </a:solidFill>
              </a:rPr>
              <a:t>0</a:t>
            </a:r>
            <a:r>
              <a:rPr lang="en-US" dirty="0" smtClean="0"/>
              <a:t>);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en-US" dirty="0" err="1" smtClean="0"/>
              <a:t>pthread_join</a:t>
            </a:r>
            <a:r>
              <a:rPr lang="en-US" dirty="0" smtClean="0"/>
              <a:t>(</a:t>
            </a:r>
            <a:r>
              <a:rPr lang="en-US" dirty="0" err="1" smtClean="0"/>
              <a:t>tid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accent4"/>
                </a:solidFill>
              </a:rPr>
              <a:t>0</a:t>
            </a:r>
            <a:r>
              <a:rPr lang="en-US" dirty="0" smtClean="0"/>
              <a:t>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chemeClr val="accent1"/>
                </a:solidFill>
              </a:rPr>
              <a:t>void *</a:t>
            </a:r>
            <a:r>
              <a:rPr lang="en-US" dirty="0" smtClean="0"/>
              <a:t> runner(</a:t>
            </a:r>
            <a:r>
              <a:rPr lang="en-US" dirty="0" smtClean="0">
                <a:solidFill>
                  <a:schemeClr val="accent1"/>
                </a:solidFill>
              </a:rPr>
              <a:t>void *</a:t>
            </a:r>
            <a:r>
              <a:rPr lang="en-US" dirty="0" smtClean="0"/>
              <a:t> </a:t>
            </a:r>
            <a:r>
              <a:rPr lang="en-US" dirty="0" err="1" smtClean="0"/>
              <a:t>params</a:t>
            </a:r>
            <a:r>
              <a:rPr lang="en-US" dirty="0" smtClean="0"/>
              <a:t>) {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…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pthread_exit</a:t>
            </a:r>
            <a:r>
              <a:rPr lang="en-US" dirty="0" smtClean="0"/>
              <a:t>(</a:t>
            </a:r>
            <a:r>
              <a:rPr lang="en-US" dirty="0" smtClean="0">
                <a:solidFill>
                  <a:schemeClr val="accent4"/>
                </a:solidFill>
              </a:rPr>
              <a:t>0</a:t>
            </a:r>
            <a:r>
              <a:rPr lang="en-US" dirty="0" smtClean="0"/>
              <a:t>);</a:t>
            </a:r>
          </a:p>
          <a:p>
            <a:pPr marL="0" indent="0">
              <a:buNone/>
            </a:pP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105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5314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Linux Threads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the kernel, threads are just tasks</a:t>
            </a:r>
          </a:p>
          <a:p>
            <a:pPr lvl="1"/>
            <a:r>
              <a:rPr lang="en-US" dirty="0" smtClean="0"/>
              <a:t>Remember the </a:t>
            </a:r>
            <a:r>
              <a:rPr lang="en-US" dirty="0" err="1" smtClean="0">
                <a:solidFill>
                  <a:schemeClr val="accent1"/>
                </a:solidFill>
              </a:rPr>
              <a:t>task_struct</a:t>
            </a:r>
            <a:r>
              <a:rPr lang="en-US" dirty="0" smtClean="0"/>
              <a:t> from earlier?</a:t>
            </a:r>
          </a:p>
          <a:p>
            <a:r>
              <a:rPr lang="en-US" dirty="0" smtClean="0"/>
              <a:t>New threads created using the </a:t>
            </a:r>
            <a:r>
              <a:rPr lang="en-US" dirty="0" smtClean="0">
                <a:solidFill>
                  <a:schemeClr val="accent1"/>
                </a:solidFill>
              </a:rPr>
              <a:t>clone() </a:t>
            </a:r>
            <a:r>
              <a:rPr lang="en-US" dirty="0" smtClean="0"/>
              <a:t>API</a:t>
            </a:r>
          </a:p>
          <a:p>
            <a:pPr lvl="1"/>
            <a:r>
              <a:rPr lang="en-US" dirty="0" smtClean="0"/>
              <a:t>Sort of like </a:t>
            </a:r>
            <a:r>
              <a:rPr lang="en-US" dirty="0" smtClean="0">
                <a:solidFill>
                  <a:schemeClr val="accent1"/>
                </a:solidFill>
              </a:rPr>
              <a:t>fork()</a:t>
            </a:r>
          </a:p>
          <a:p>
            <a:pPr lvl="1"/>
            <a:r>
              <a:rPr lang="en-US" dirty="0" smtClean="0"/>
              <a:t>Creates a new child task that copies the address space of the parent</a:t>
            </a:r>
          </a:p>
          <a:p>
            <a:pPr lvl="2"/>
            <a:r>
              <a:rPr lang="en-US" dirty="0" smtClean="0"/>
              <a:t>Same code, same environment, etc.</a:t>
            </a:r>
          </a:p>
          <a:p>
            <a:pPr lvl="2"/>
            <a:r>
              <a:rPr lang="en-US" dirty="0" smtClean="0"/>
              <a:t>New stack is allocated</a:t>
            </a:r>
          </a:p>
          <a:p>
            <a:pPr lvl="2"/>
            <a:r>
              <a:rPr lang="en-US" dirty="0" smtClean="0"/>
              <a:t>No memory needs to be copied (unlike </a:t>
            </a:r>
            <a:r>
              <a:rPr lang="en-US" dirty="0" smtClean="0">
                <a:solidFill>
                  <a:schemeClr val="accent1"/>
                </a:solidFill>
              </a:rPr>
              <a:t>fork()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106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50985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Thread Oddities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89310"/>
          </a:xfrm>
        </p:spPr>
        <p:txBody>
          <a:bodyPr>
            <a:normAutofit/>
          </a:bodyPr>
          <a:lstStyle/>
          <a:p>
            <a:r>
              <a:rPr lang="en-US" dirty="0" smtClean="0"/>
              <a:t>What happens if you </a:t>
            </a:r>
            <a:r>
              <a:rPr lang="en-US" dirty="0" smtClean="0">
                <a:solidFill>
                  <a:schemeClr val="accent1"/>
                </a:solidFill>
              </a:rPr>
              <a:t>fork() </a:t>
            </a:r>
            <a:r>
              <a:rPr lang="en-US" dirty="0" smtClean="0"/>
              <a:t>a process that has multiple threads?</a:t>
            </a:r>
          </a:p>
          <a:p>
            <a:pPr lvl="1"/>
            <a:r>
              <a:rPr lang="en-US" dirty="0" smtClean="0"/>
              <a:t>You get a child process with exactly one thread</a:t>
            </a:r>
          </a:p>
          <a:p>
            <a:pPr lvl="1"/>
            <a:r>
              <a:rPr lang="en-US" dirty="0" smtClean="0"/>
              <a:t>Whichever thread called </a:t>
            </a:r>
            <a:r>
              <a:rPr lang="en-US" dirty="0" smtClean="0">
                <a:solidFill>
                  <a:schemeClr val="accent1"/>
                </a:solidFill>
              </a:rPr>
              <a:t>fork() </a:t>
            </a:r>
            <a:r>
              <a:rPr lang="en-US" dirty="0" smtClean="0"/>
              <a:t>survives</a:t>
            </a:r>
          </a:p>
          <a:p>
            <a:r>
              <a:rPr lang="en-US" dirty="0" smtClean="0"/>
              <a:t>What happens if you run </a:t>
            </a:r>
            <a:r>
              <a:rPr lang="en-US" dirty="0" smtClean="0">
                <a:solidFill>
                  <a:schemeClr val="accent1"/>
                </a:solidFill>
              </a:rPr>
              <a:t>exec() </a:t>
            </a:r>
            <a:r>
              <a:rPr lang="en-US" dirty="0" smtClean="0"/>
              <a:t>in a multi-threaded process?</a:t>
            </a:r>
          </a:p>
          <a:p>
            <a:pPr lvl="1"/>
            <a:r>
              <a:rPr lang="en-US" dirty="0" smtClean="0"/>
              <a:t>All but one threads are killed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solidFill>
                  <a:schemeClr val="accent1"/>
                </a:solidFill>
              </a:rPr>
              <a:t>exec() </a:t>
            </a:r>
            <a:r>
              <a:rPr lang="en-US" dirty="0" smtClean="0"/>
              <a:t>gets run normally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107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46946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Advanced Threading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Thread pools:</a:t>
            </a:r>
          </a:p>
          <a:p>
            <a:pPr lvl="1"/>
            <a:r>
              <a:rPr lang="en-US" dirty="0" smtClean="0"/>
              <a:t>Create many threads in advance</a:t>
            </a:r>
          </a:p>
          <a:p>
            <a:pPr lvl="1"/>
            <a:r>
              <a:rPr lang="en-US" dirty="0" smtClean="0"/>
              <a:t>Dynamically give work to threads from the pool as it becomes available</a:t>
            </a:r>
          </a:p>
          <a:p>
            <a:r>
              <a:rPr lang="en-US" dirty="0" smtClean="0"/>
              <a:t>Advantages:</a:t>
            </a:r>
          </a:p>
          <a:p>
            <a:pPr lvl="1"/>
            <a:r>
              <a:rPr lang="en-US" dirty="0" smtClean="0"/>
              <a:t>Cost of creating threads is handled up-front</a:t>
            </a:r>
          </a:p>
          <a:p>
            <a:pPr lvl="1"/>
            <a:r>
              <a:rPr lang="en-US" dirty="0" smtClean="0"/>
              <a:t>Bounds the maximum number of threads in the process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108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94625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Thread Local Storage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2485" y="1436427"/>
            <a:ext cx="4824483" cy="5094027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Sometimes, you want each thread to have its own “global” data</a:t>
            </a:r>
          </a:p>
          <a:p>
            <a:pPr lvl="1"/>
            <a:r>
              <a:rPr lang="en-US" dirty="0"/>
              <a:t>Not global to all threads</a:t>
            </a:r>
          </a:p>
          <a:p>
            <a:pPr lvl="1"/>
            <a:r>
              <a:rPr lang="en-US" dirty="0" smtClean="0"/>
              <a:t>Not local storage on the stack</a:t>
            </a:r>
          </a:p>
          <a:p>
            <a:r>
              <a:rPr lang="en-US" dirty="0" smtClean="0"/>
              <a:t>Thread local storage (TLS) allows each thread to have its own space for “global” variables</a:t>
            </a:r>
          </a:p>
          <a:p>
            <a:pPr lvl="1"/>
            <a:r>
              <a:rPr lang="en-US" dirty="0" smtClean="0"/>
              <a:t>Similar to </a:t>
            </a:r>
            <a:r>
              <a:rPr lang="en-US" dirty="0" smtClean="0">
                <a:solidFill>
                  <a:schemeClr val="accent1"/>
                </a:solidFill>
              </a:rPr>
              <a:t>static</a:t>
            </a:r>
            <a:r>
              <a:rPr lang="en-US" dirty="0" smtClean="0"/>
              <a:t> variables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109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356744" y="1317010"/>
            <a:ext cx="3589362" cy="105087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356744" y="2367888"/>
            <a:ext cx="1194180" cy="39442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550924" y="2367888"/>
            <a:ext cx="1201002" cy="39442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738281" y="2367888"/>
            <a:ext cx="1207825" cy="39442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895833" y="1317010"/>
            <a:ext cx="26851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Process-Level Shared Data</a:t>
            </a:r>
            <a:endParaRPr lang="en-US" b="1" dirty="0"/>
          </a:p>
        </p:txBody>
      </p:sp>
      <p:sp>
        <p:nvSpPr>
          <p:cNvPr id="12" name="Rectangle 11"/>
          <p:cNvSpPr/>
          <p:nvPr/>
        </p:nvSpPr>
        <p:spPr>
          <a:xfrm>
            <a:off x="5465928" y="1740087"/>
            <a:ext cx="859809" cy="532263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Code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475860" y="1740089"/>
            <a:ext cx="859809" cy="532263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Global Data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478973" y="1740089"/>
            <a:ext cx="1289715" cy="532263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File Descriptors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418161" y="2479340"/>
            <a:ext cx="1057699" cy="532263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Registers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421573" y="3164003"/>
            <a:ext cx="1057699" cy="532263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Stack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418160" y="3874074"/>
            <a:ext cx="1057699" cy="532263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TLS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9" name="Freeform 28"/>
          <p:cNvSpPr/>
          <p:nvPr/>
        </p:nvSpPr>
        <p:spPr>
          <a:xfrm>
            <a:off x="5802482" y="4571997"/>
            <a:ext cx="295881" cy="1294772"/>
          </a:xfrm>
          <a:custGeom>
            <a:avLst/>
            <a:gdLst>
              <a:gd name="connsiteX0" fmla="*/ 359744 w 591762"/>
              <a:gd name="connsiteY0" fmla="*/ 0 h 2099990"/>
              <a:gd name="connsiteX1" fmla="*/ 4902 w 591762"/>
              <a:gd name="connsiteY1" fmla="*/ 354842 h 2099990"/>
              <a:gd name="connsiteX2" fmla="*/ 591756 w 591762"/>
              <a:gd name="connsiteY2" fmla="*/ 682388 h 2099990"/>
              <a:gd name="connsiteX3" fmla="*/ 18550 w 591762"/>
              <a:gd name="connsiteY3" fmla="*/ 996287 h 2099990"/>
              <a:gd name="connsiteX4" fmla="*/ 523517 w 591762"/>
              <a:gd name="connsiteY4" fmla="*/ 1323833 h 2099990"/>
              <a:gd name="connsiteX5" fmla="*/ 100436 w 591762"/>
              <a:gd name="connsiteY5" fmla="*/ 1610436 h 2099990"/>
              <a:gd name="connsiteX6" fmla="*/ 523517 w 591762"/>
              <a:gd name="connsiteY6" fmla="*/ 1924335 h 2099990"/>
              <a:gd name="connsiteX7" fmla="*/ 250562 w 591762"/>
              <a:gd name="connsiteY7" fmla="*/ 2088108 h 2099990"/>
              <a:gd name="connsiteX8" fmla="*/ 250562 w 591762"/>
              <a:gd name="connsiteY8" fmla="*/ 2074460 h 2099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1762" h="2099990">
                <a:moveTo>
                  <a:pt x="359744" y="0"/>
                </a:moveTo>
                <a:cubicBezTo>
                  <a:pt x="162988" y="120555"/>
                  <a:pt x="-33767" y="241111"/>
                  <a:pt x="4902" y="354842"/>
                </a:cubicBezTo>
                <a:cubicBezTo>
                  <a:pt x="43571" y="468573"/>
                  <a:pt x="589481" y="575481"/>
                  <a:pt x="591756" y="682388"/>
                </a:cubicBezTo>
                <a:cubicBezTo>
                  <a:pt x="594031" y="789295"/>
                  <a:pt x="29923" y="889380"/>
                  <a:pt x="18550" y="996287"/>
                </a:cubicBezTo>
                <a:cubicBezTo>
                  <a:pt x="7177" y="1103194"/>
                  <a:pt x="509869" y="1221475"/>
                  <a:pt x="523517" y="1323833"/>
                </a:cubicBezTo>
                <a:cubicBezTo>
                  <a:pt x="537165" y="1426191"/>
                  <a:pt x="100436" y="1510352"/>
                  <a:pt x="100436" y="1610436"/>
                </a:cubicBezTo>
                <a:cubicBezTo>
                  <a:pt x="100436" y="1710520"/>
                  <a:pt x="498496" y="1844723"/>
                  <a:pt x="523517" y="1924335"/>
                </a:cubicBezTo>
                <a:cubicBezTo>
                  <a:pt x="548538" y="2003947"/>
                  <a:pt x="296054" y="2063087"/>
                  <a:pt x="250562" y="2088108"/>
                </a:cubicBezTo>
                <a:cubicBezTo>
                  <a:pt x="205070" y="2113129"/>
                  <a:pt x="227816" y="2093794"/>
                  <a:pt x="250562" y="2074460"/>
                </a:cubicBezTo>
              </a:path>
            </a:pathLst>
          </a:custGeom>
          <a:noFill/>
          <a:ln w="571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6619163" y="2479340"/>
            <a:ext cx="1057699" cy="532263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Registers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6622575" y="3164003"/>
            <a:ext cx="1057699" cy="532263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Stack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619162" y="3874074"/>
            <a:ext cx="1057699" cy="532263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TLS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3" name="Freeform 32"/>
          <p:cNvSpPr/>
          <p:nvPr/>
        </p:nvSpPr>
        <p:spPr>
          <a:xfrm>
            <a:off x="7003484" y="4571997"/>
            <a:ext cx="295881" cy="1294772"/>
          </a:xfrm>
          <a:custGeom>
            <a:avLst/>
            <a:gdLst>
              <a:gd name="connsiteX0" fmla="*/ 359744 w 591762"/>
              <a:gd name="connsiteY0" fmla="*/ 0 h 2099990"/>
              <a:gd name="connsiteX1" fmla="*/ 4902 w 591762"/>
              <a:gd name="connsiteY1" fmla="*/ 354842 h 2099990"/>
              <a:gd name="connsiteX2" fmla="*/ 591756 w 591762"/>
              <a:gd name="connsiteY2" fmla="*/ 682388 h 2099990"/>
              <a:gd name="connsiteX3" fmla="*/ 18550 w 591762"/>
              <a:gd name="connsiteY3" fmla="*/ 996287 h 2099990"/>
              <a:gd name="connsiteX4" fmla="*/ 523517 w 591762"/>
              <a:gd name="connsiteY4" fmla="*/ 1323833 h 2099990"/>
              <a:gd name="connsiteX5" fmla="*/ 100436 w 591762"/>
              <a:gd name="connsiteY5" fmla="*/ 1610436 h 2099990"/>
              <a:gd name="connsiteX6" fmla="*/ 523517 w 591762"/>
              <a:gd name="connsiteY6" fmla="*/ 1924335 h 2099990"/>
              <a:gd name="connsiteX7" fmla="*/ 250562 w 591762"/>
              <a:gd name="connsiteY7" fmla="*/ 2088108 h 2099990"/>
              <a:gd name="connsiteX8" fmla="*/ 250562 w 591762"/>
              <a:gd name="connsiteY8" fmla="*/ 2074460 h 2099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1762" h="2099990">
                <a:moveTo>
                  <a:pt x="359744" y="0"/>
                </a:moveTo>
                <a:cubicBezTo>
                  <a:pt x="162988" y="120555"/>
                  <a:pt x="-33767" y="241111"/>
                  <a:pt x="4902" y="354842"/>
                </a:cubicBezTo>
                <a:cubicBezTo>
                  <a:pt x="43571" y="468573"/>
                  <a:pt x="589481" y="575481"/>
                  <a:pt x="591756" y="682388"/>
                </a:cubicBezTo>
                <a:cubicBezTo>
                  <a:pt x="594031" y="789295"/>
                  <a:pt x="29923" y="889380"/>
                  <a:pt x="18550" y="996287"/>
                </a:cubicBezTo>
                <a:cubicBezTo>
                  <a:pt x="7177" y="1103194"/>
                  <a:pt x="509869" y="1221475"/>
                  <a:pt x="523517" y="1323833"/>
                </a:cubicBezTo>
                <a:cubicBezTo>
                  <a:pt x="537165" y="1426191"/>
                  <a:pt x="100436" y="1510352"/>
                  <a:pt x="100436" y="1610436"/>
                </a:cubicBezTo>
                <a:cubicBezTo>
                  <a:pt x="100436" y="1710520"/>
                  <a:pt x="498496" y="1844723"/>
                  <a:pt x="523517" y="1924335"/>
                </a:cubicBezTo>
                <a:cubicBezTo>
                  <a:pt x="548538" y="2003947"/>
                  <a:pt x="296054" y="2063087"/>
                  <a:pt x="250562" y="2088108"/>
                </a:cubicBezTo>
                <a:cubicBezTo>
                  <a:pt x="205070" y="2113129"/>
                  <a:pt x="227816" y="2093794"/>
                  <a:pt x="250562" y="2074460"/>
                </a:cubicBezTo>
              </a:path>
            </a:pathLst>
          </a:custGeom>
          <a:noFill/>
          <a:ln w="571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7832675" y="2479340"/>
            <a:ext cx="1057699" cy="532263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Registers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7836087" y="3164003"/>
            <a:ext cx="1057699" cy="532263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Stack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7832674" y="3874074"/>
            <a:ext cx="1057699" cy="532263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TLS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7" name="Freeform 36"/>
          <p:cNvSpPr/>
          <p:nvPr/>
        </p:nvSpPr>
        <p:spPr>
          <a:xfrm>
            <a:off x="8216996" y="4571997"/>
            <a:ext cx="295881" cy="1294772"/>
          </a:xfrm>
          <a:custGeom>
            <a:avLst/>
            <a:gdLst>
              <a:gd name="connsiteX0" fmla="*/ 359744 w 591762"/>
              <a:gd name="connsiteY0" fmla="*/ 0 h 2099990"/>
              <a:gd name="connsiteX1" fmla="*/ 4902 w 591762"/>
              <a:gd name="connsiteY1" fmla="*/ 354842 h 2099990"/>
              <a:gd name="connsiteX2" fmla="*/ 591756 w 591762"/>
              <a:gd name="connsiteY2" fmla="*/ 682388 h 2099990"/>
              <a:gd name="connsiteX3" fmla="*/ 18550 w 591762"/>
              <a:gd name="connsiteY3" fmla="*/ 996287 h 2099990"/>
              <a:gd name="connsiteX4" fmla="*/ 523517 w 591762"/>
              <a:gd name="connsiteY4" fmla="*/ 1323833 h 2099990"/>
              <a:gd name="connsiteX5" fmla="*/ 100436 w 591762"/>
              <a:gd name="connsiteY5" fmla="*/ 1610436 h 2099990"/>
              <a:gd name="connsiteX6" fmla="*/ 523517 w 591762"/>
              <a:gd name="connsiteY6" fmla="*/ 1924335 h 2099990"/>
              <a:gd name="connsiteX7" fmla="*/ 250562 w 591762"/>
              <a:gd name="connsiteY7" fmla="*/ 2088108 h 2099990"/>
              <a:gd name="connsiteX8" fmla="*/ 250562 w 591762"/>
              <a:gd name="connsiteY8" fmla="*/ 2074460 h 2099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1762" h="2099990">
                <a:moveTo>
                  <a:pt x="359744" y="0"/>
                </a:moveTo>
                <a:cubicBezTo>
                  <a:pt x="162988" y="120555"/>
                  <a:pt x="-33767" y="241111"/>
                  <a:pt x="4902" y="354842"/>
                </a:cubicBezTo>
                <a:cubicBezTo>
                  <a:pt x="43571" y="468573"/>
                  <a:pt x="589481" y="575481"/>
                  <a:pt x="591756" y="682388"/>
                </a:cubicBezTo>
                <a:cubicBezTo>
                  <a:pt x="594031" y="789295"/>
                  <a:pt x="29923" y="889380"/>
                  <a:pt x="18550" y="996287"/>
                </a:cubicBezTo>
                <a:cubicBezTo>
                  <a:pt x="7177" y="1103194"/>
                  <a:pt x="509869" y="1221475"/>
                  <a:pt x="523517" y="1323833"/>
                </a:cubicBezTo>
                <a:cubicBezTo>
                  <a:pt x="537165" y="1426191"/>
                  <a:pt x="100436" y="1510352"/>
                  <a:pt x="100436" y="1610436"/>
                </a:cubicBezTo>
                <a:cubicBezTo>
                  <a:pt x="100436" y="1710520"/>
                  <a:pt x="498496" y="1844723"/>
                  <a:pt x="523517" y="1924335"/>
                </a:cubicBezTo>
                <a:cubicBezTo>
                  <a:pt x="548538" y="2003947"/>
                  <a:pt x="296054" y="2063087"/>
                  <a:pt x="250562" y="2088108"/>
                </a:cubicBezTo>
                <a:cubicBezTo>
                  <a:pt x="205070" y="2113129"/>
                  <a:pt x="227816" y="2093794"/>
                  <a:pt x="250562" y="2074460"/>
                </a:cubicBezTo>
              </a:path>
            </a:pathLst>
          </a:custGeom>
          <a:noFill/>
          <a:ln w="571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5435170" y="5942758"/>
            <a:ext cx="10236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Thread 1</a:t>
            </a:r>
            <a:endParaRPr lang="en-US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6653183" y="5945033"/>
            <a:ext cx="10236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Thread 2</a:t>
            </a:r>
            <a:endParaRPr lang="en-US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7836087" y="5947308"/>
            <a:ext cx="10236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Thread 3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582659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8161"/>
            <a:ext cx="8229600" cy="1143000"/>
          </a:xfrm>
        </p:spPr>
        <p:txBody>
          <a:bodyPr/>
          <a:lstStyle/>
          <a:p>
            <a:r>
              <a:rPr lang="en-US" dirty="0" smtClean="0"/>
              <a:t>Investigating the Entry Point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6538"/>
            <a:ext cx="8229600" cy="214269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err="1" smtClean="0">
                <a:solidFill>
                  <a:schemeClr val="accent1"/>
                </a:solidFill>
              </a:rPr>
              <a:t>int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/>
              <a:t>main(</a:t>
            </a:r>
            <a:r>
              <a:rPr lang="en-US" dirty="0">
                <a:solidFill>
                  <a:schemeClr val="accent1"/>
                </a:solidFill>
              </a:rPr>
              <a:t>void</a:t>
            </a:r>
            <a:r>
              <a:rPr lang="en-US" dirty="0" smtClean="0"/>
              <a:t>) {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…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    </a:t>
            </a:r>
            <a:r>
              <a:rPr lang="en-US" dirty="0" err="1"/>
              <a:t>printf</a:t>
            </a:r>
            <a:r>
              <a:rPr lang="en-US" dirty="0"/>
              <a:t>(</a:t>
            </a:r>
            <a:r>
              <a:rPr lang="en-US" dirty="0">
                <a:solidFill>
                  <a:schemeClr val="accent2"/>
                </a:solidFill>
              </a:rPr>
              <a:t>"main is : %p\n"</a:t>
            </a:r>
            <a:r>
              <a:rPr lang="en-US" dirty="0"/>
              <a:t>, &amp;main);</a:t>
            </a:r>
          </a:p>
          <a:p>
            <a:pPr marL="0" indent="0">
              <a:buNone/>
            </a:pPr>
            <a:r>
              <a:rPr lang="en-US" dirty="0"/>
              <a:t>            </a:t>
            </a:r>
            <a:r>
              <a:rPr lang="en-US" dirty="0">
                <a:solidFill>
                  <a:schemeClr val="accent1"/>
                </a:solidFill>
              </a:rPr>
              <a:t>return</a:t>
            </a:r>
            <a:r>
              <a:rPr lang="en-US" dirty="0"/>
              <a:t> </a:t>
            </a:r>
            <a:r>
              <a:rPr lang="en-US" dirty="0">
                <a:solidFill>
                  <a:schemeClr val="accent4"/>
                </a:solidFill>
              </a:rPr>
              <a:t>0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29904" y="3555706"/>
            <a:ext cx="7922526" cy="2308324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accent5"/>
                </a:solidFill>
              </a:rPr>
              <a:t>$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gcc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smtClean="0">
                <a:solidFill>
                  <a:schemeClr val="bg1"/>
                </a:solidFill>
              </a:rPr>
              <a:t>-g </a:t>
            </a:r>
            <a:r>
              <a:rPr lang="en-US" sz="2400" dirty="0">
                <a:solidFill>
                  <a:schemeClr val="bg1"/>
                </a:solidFill>
              </a:rPr>
              <a:t>-o test </a:t>
            </a:r>
            <a:r>
              <a:rPr lang="en-US" sz="2400" dirty="0" err="1">
                <a:solidFill>
                  <a:schemeClr val="bg1"/>
                </a:solidFill>
              </a:rPr>
              <a:t>test.c</a:t>
            </a:r>
            <a:endParaRPr lang="en-US" sz="2400" dirty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accent5"/>
                </a:solidFill>
              </a:rPr>
              <a:t>$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readelf</a:t>
            </a:r>
            <a:r>
              <a:rPr lang="en-US" sz="2400" dirty="0">
                <a:solidFill>
                  <a:schemeClr val="bg1"/>
                </a:solidFill>
              </a:rPr>
              <a:t> --headers ./test | </a:t>
            </a:r>
            <a:r>
              <a:rPr lang="en-US" sz="2400" dirty="0" err="1">
                <a:solidFill>
                  <a:schemeClr val="bg1"/>
                </a:solidFill>
              </a:rPr>
              <a:t>grep</a:t>
            </a:r>
            <a:r>
              <a:rPr lang="en-US" sz="2400" dirty="0">
                <a:solidFill>
                  <a:schemeClr val="bg1"/>
                </a:solidFill>
              </a:rPr>
              <a:t> Entry </a:t>
            </a:r>
            <a:r>
              <a:rPr lang="en-US" sz="2400" dirty="0"/>
              <a:t>point'</a:t>
            </a:r>
          </a:p>
          <a:p>
            <a:r>
              <a:rPr lang="en-US" sz="2400" dirty="0"/>
              <a:t>      </a:t>
            </a:r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Entry point address:               0x400460</a:t>
            </a:r>
          </a:p>
          <a:p>
            <a:r>
              <a:rPr lang="en-US" sz="2400" dirty="0" smtClean="0">
                <a:solidFill>
                  <a:schemeClr val="accent5"/>
                </a:solidFill>
              </a:rPr>
              <a:t>$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>
                <a:solidFill>
                  <a:schemeClr val="bg1"/>
                </a:solidFill>
              </a:rPr>
              <a:t>./</a:t>
            </a:r>
            <a:r>
              <a:rPr lang="en-US" sz="2400" dirty="0" smtClean="0">
                <a:solidFill>
                  <a:schemeClr val="bg1"/>
                </a:solidFill>
              </a:rPr>
              <a:t>test</a:t>
            </a:r>
          </a:p>
          <a:p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smtClean="0">
                <a:solidFill>
                  <a:schemeClr val="bg1"/>
                </a:solidFill>
              </a:rPr>
              <a:t>   </a:t>
            </a:r>
            <a:r>
              <a:rPr lang="en-US" sz="2400" dirty="0" smtClean="0">
                <a:solidFill>
                  <a:schemeClr val="bg1">
                    <a:lumMod val="65000"/>
                  </a:schemeClr>
                </a:solidFill>
              </a:rPr>
              <a:t>Hello World!</a:t>
            </a:r>
            <a:endParaRPr lang="en-US" sz="24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    main is : </a:t>
            </a:r>
            <a:r>
              <a:rPr lang="en-US" sz="2400" dirty="0" smtClean="0">
                <a:solidFill>
                  <a:schemeClr val="bg1">
                    <a:lumMod val="65000"/>
                  </a:schemeClr>
                </a:solidFill>
              </a:rPr>
              <a:t>0x400544</a:t>
            </a:r>
            <a:endParaRPr lang="en-US" sz="24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93476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OpenMP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0597" y="1586552"/>
            <a:ext cx="4196687" cy="4525963"/>
          </a:xfrm>
        </p:spPr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ompiler extensions for C, C++ that adds native support for parallel programming</a:t>
            </a:r>
          </a:p>
          <a:p>
            <a:r>
              <a:rPr lang="en-US" dirty="0" smtClean="0"/>
              <a:t>Controlled with parallel regions</a:t>
            </a:r>
          </a:p>
          <a:p>
            <a:pPr lvl="1"/>
            <a:r>
              <a:rPr lang="en-US" dirty="0" smtClean="0"/>
              <a:t>Automatically creates as many threads as there are cores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110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676633" y="1738951"/>
            <a:ext cx="4196687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>
                <a:solidFill>
                  <a:schemeClr val="accent2"/>
                </a:solidFill>
              </a:rPr>
              <a:t>#include &lt;</a:t>
            </a:r>
            <a:r>
              <a:rPr lang="en-US" dirty="0" err="1" smtClean="0">
                <a:solidFill>
                  <a:schemeClr val="accent2"/>
                </a:solidFill>
              </a:rPr>
              <a:t>omp.h</a:t>
            </a:r>
            <a:r>
              <a:rPr lang="en-US" dirty="0" smtClean="0">
                <a:solidFill>
                  <a:schemeClr val="accent2"/>
                </a:solidFill>
              </a:rPr>
              <a:t>&gt;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>
                <a:solidFill>
                  <a:schemeClr val="accent1"/>
                </a:solidFill>
              </a:rPr>
              <a:t>int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main() {</a:t>
            </a:r>
          </a:p>
          <a:p>
            <a:pPr marL="0" indent="0">
              <a:buNone/>
            </a:pPr>
            <a:r>
              <a:rPr lang="en-US" dirty="0" smtClean="0"/>
              <a:t>     </a:t>
            </a:r>
            <a:r>
              <a:rPr lang="en-US" dirty="0" err="1" smtClean="0">
                <a:solidFill>
                  <a:schemeClr val="accent1"/>
                </a:solidFill>
              </a:rPr>
              <a:t>int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err="1" smtClean="0"/>
              <a:t>i</a:t>
            </a:r>
            <a:r>
              <a:rPr lang="en-US" dirty="0" smtClean="0"/>
              <a:t>, N = 20;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dirty="0" smtClean="0">
                <a:solidFill>
                  <a:schemeClr val="accent2"/>
                </a:solidFill>
              </a:rPr>
              <a:t>#pragma </a:t>
            </a:r>
            <a:r>
              <a:rPr lang="en-US" dirty="0" err="1" smtClean="0">
                <a:solidFill>
                  <a:schemeClr val="accent2"/>
                </a:solidFill>
              </a:rPr>
              <a:t>omp</a:t>
            </a:r>
            <a:r>
              <a:rPr lang="en-US" dirty="0" smtClean="0">
                <a:solidFill>
                  <a:schemeClr val="accent2"/>
                </a:solidFill>
              </a:rPr>
              <a:t> parallel</a:t>
            </a:r>
          </a:p>
          <a:p>
            <a:pPr marL="0" indent="0">
              <a:buNone/>
            </a:pPr>
            <a:r>
              <a:rPr lang="en-US" dirty="0" smtClean="0"/>
              <a:t>     {</a:t>
            </a:r>
          </a:p>
          <a:p>
            <a:pPr marL="0" indent="0">
              <a:buNone/>
            </a:pPr>
            <a:r>
              <a:rPr lang="en-US" dirty="0" smtClean="0"/>
              <a:t>           </a:t>
            </a:r>
            <a:r>
              <a:rPr lang="en-US" dirty="0" err="1" smtClean="0"/>
              <a:t>printf</a:t>
            </a:r>
            <a:r>
              <a:rPr lang="en-US" dirty="0" smtClean="0"/>
              <a:t>(</a:t>
            </a:r>
            <a:r>
              <a:rPr lang="en-US" dirty="0" smtClean="0">
                <a:solidFill>
                  <a:schemeClr val="accent2"/>
                </a:solidFill>
              </a:rPr>
              <a:t>“I am a parallel region\n”</a:t>
            </a:r>
            <a:r>
              <a:rPr lang="en-US" dirty="0" smtClean="0"/>
              <a:t>);</a:t>
            </a:r>
          </a:p>
          <a:p>
            <a:pPr marL="0" indent="0">
              <a:buNone/>
            </a:pPr>
            <a:r>
              <a:rPr lang="en-US" dirty="0" smtClean="0"/>
              <a:t>     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dirty="0" smtClean="0">
                <a:solidFill>
                  <a:schemeClr val="accent2"/>
                </a:solidFill>
              </a:rPr>
              <a:t># pragma </a:t>
            </a:r>
            <a:r>
              <a:rPr lang="en-US" dirty="0" err="1" smtClean="0">
                <a:solidFill>
                  <a:schemeClr val="accent2"/>
                </a:solidFill>
              </a:rPr>
              <a:t>omp</a:t>
            </a:r>
            <a:r>
              <a:rPr lang="en-US" dirty="0" smtClean="0">
                <a:solidFill>
                  <a:schemeClr val="accent2"/>
                </a:solidFill>
              </a:rPr>
              <a:t> parallel for</a:t>
            </a:r>
          </a:p>
          <a:p>
            <a:pPr marL="0" indent="0">
              <a:buNone/>
            </a:pPr>
            <a:r>
              <a:rPr lang="en-US" dirty="0" smtClean="0"/>
              <a:t>     </a:t>
            </a:r>
            <a:r>
              <a:rPr lang="en-US" dirty="0" smtClean="0">
                <a:solidFill>
                  <a:schemeClr val="accent1"/>
                </a:solidFill>
              </a:rPr>
              <a:t>for</a:t>
            </a:r>
            <a:r>
              <a:rPr lang="en-US" dirty="0" smtClean="0"/>
              <a:t> (</a:t>
            </a:r>
            <a:r>
              <a:rPr lang="en-US" dirty="0" err="1" smtClean="0"/>
              <a:t>i</a:t>
            </a:r>
            <a:r>
              <a:rPr lang="en-US" dirty="0" smtClean="0"/>
              <a:t> = 0; </a:t>
            </a:r>
            <a:r>
              <a:rPr lang="en-US" dirty="0" err="1" smtClean="0"/>
              <a:t>i</a:t>
            </a:r>
            <a:r>
              <a:rPr lang="en-US" dirty="0" smtClean="0"/>
              <a:t> &lt; N; </a:t>
            </a:r>
            <a:r>
              <a:rPr lang="en-US" dirty="0" err="1" smtClean="0"/>
              <a:t>i</a:t>
            </a:r>
            <a:r>
              <a:rPr lang="en-US" dirty="0" smtClean="0"/>
              <a:t>++)</a:t>
            </a:r>
          </a:p>
          <a:p>
            <a:pPr marL="0" indent="0">
              <a:buNone/>
            </a:pPr>
            <a:r>
              <a:rPr lang="en-US" dirty="0" smtClean="0"/>
              <a:t>           </a:t>
            </a:r>
            <a:r>
              <a:rPr lang="en-US" dirty="0" err="1" smtClean="0"/>
              <a:t>printf</a:t>
            </a:r>
            <a:r>
              <a:rPr lang="en-US" dirty="0" smtClean="0"/>
              <a:t>(</a:t>
            </a:r>
            <a:r>
              <a:rPr lang="en-US" dirty="0" smtClean="0">
                <a:solidFill>
                  <a:schemeClr val="accent2"/>
                </a:solidFill>
              </a:rPr>
              <a:t>“This is </a:t>
            </a:r>
            <a:r>
              <a:rPr lang="en-US" dirty="0">
                <a:solidFill>
                  <a:schemeClr val="accent2"/>
                </a:solidFill>
              </a:rPr>
              <a:t>a parallel </a:t>
            </a:r>
            <a:r>
              <a:rPr lang="en-US" dirty="0" smtClean="0">
                <a:solidFill>
                  <a:schemeClr val="accent2"/>
                </a:solidFill>
              </a:rPr>
              <a:t>for loop\n</a:t>
            </a:r>
            <a:r>
              <a:rPr lang="en-US" dirty="0">
                <a:solidFill>
                  <a:schemeClr val="accent2"/>
                </a:solidFill>
              </a:rPr>
              <a:t>”</a:t>
            </a:r>
            <a:r>
              <a:rPr lang="en-US" dirty="0"/>
              <a:t>);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</a:t>
            </a:r>
            <a:r>
              <a:rPr lang="en-US" dirty="0" smtClean="0">
                <a:solidFill>
                  <a:schemeClr val="accent1"/>
                </a:solidFill>
              </a:rPr>
              <a:t>return</a:t>
            </a:r>
            <a:r>
              <a:rPr lang="en-US" dirty="0" smtClean="0"/>
              <a:t> 0;</a:t>
            </a:r>
          </a:p>
          <a:p>
            <a:pPr marL="0" indent="0">
              <a:buNone/>
            </a:pPr>
            <a:r>
              <a:rPr lang="en-US" dirty="0" smtClean="0"/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22265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Processes vs. Threads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0848" y="1340892"/>
            <a:ext cx="8229600" cy="505308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Threads are better if:</a:t>
            </a:r>
          </a:p>
          <a:p>
            <a:pPr lvl="1"/>
            <a:r>
              <a:rPr lang="en-US" dirty="0" smtClean="0"/>
              <a:t>You need to create new ones quickly, on-the-fly</a:t>
            </a:r>
          </a:p>
          <a:p>
            <a:pPr lvl="1"/>
            <a:r>
              <a:rPr lang="en-US" dirty="0" smtClean="0"/>
              <a:t>You need to share lots of state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Processes are better if:</a:t>
            </a:r>
          </a:p>
          <a:p>
            <a:pPr lvl="1"/>
            <a:r>
              <a:rPr lang="en-US" dirty="0" smtClean="0"/>
              <a:t>You want protection</a:t>
            </a:r>
          </a:p>
          <a:p>
            <a:pPr lvl="2"/>
            <a:r>
              <a:rPr lang="en-US" dirty="0" smtClean="0"/>
              <a:t>One process that crashes or freezes doesn’t impact the others</a:t>
            </a:r>
          </a:p>
          <a:p>
            <a:pPr lvl="1"/>
            <a:r>
              <a:rPr lang="en-US" dirty="0" smtClean="0"/>
              <a:t>You need high security</a:t>
            </a:r>
          </a:p>
          <a:p>
            <a:pPr lvl="2"/>
            <a:r>
              <a:rPr lang="en-US" dirty="0" smtClean="0"/>
              <a:t>Only way to move state is through well-defined, sanitized message passing interface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50654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91662"/>
          </a:xfrm>
        </p:spPr>
        <p:txBody>
          <a:bodyPr/>
          <a:lstStyle/>
          <a:p>
            <a:r>
              <a:rPr lang="en-US" dirty="0" smtClean="0"/>
              <a:t>Entry point != &amp;main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17861" y="953722"/>
            <a:ext cx="7922526" cy="5724644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accent5"/>
                </a:solidFill>
              </a:rPr>
              <a:t>$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./</a:t>
            </a:r>
            <a:r>
              <a:rPr lang="en-US" dirty="0" smtClean="0">
                <a:solidFill>
                  <a:schemeClr val="bg1"/>
                </a:solidFill>
              </a:rPr>
              <a:t>test</a:t>
            </a:r>
          </a:p>
          <a:p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  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Hello World!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   main is :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0x400544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dirty="0">
                <a:solidFill>
                  <a:schemeClr val="accent5"/>
                </a:solidFill>
              </a:rPr>
              <a:t>$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readelf</a:t>
            </a:r>
            <a:r>
              <a:rPr lang="en-US" dirty="0">
                <a:solidFill>
                  <a:schemeClr val="bg1"/>
                </a:solidFill>
              </a:rPr>
              <a:t> --headers ./test | </a:t>
            </a:r>
            <a:r>
              <a:rPr lang="en-US" dirty="0" err="1">
                <a:solidFill>
                  <a:schemeClr val="bg1"/>
                </a:solidFill>
              </a:rPr>
              <a:t>grep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Entry </a:t>
            </a:r>
            <a:r>
              <a:rPr lang="en-US" dirty="0"/>
              <a:t>point'</a:t>
            </a:r>
          </a:p>
          <a:p>
            <a:r>
              <a:rPr lang="en-US" dirty="0"/>
              <a:t>     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Entry point address:              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0x400460</a:t>
            </a:r>
          </a:p>
          <a:p>
            <a:r>
              <a:rPr lang="en-US" dirty="0" smtClean="0">
                <a:solidFill>
                  <a:schemeClr val="accent5"/>
                </a:solidFill>
              </a:rPr>
              <a:t>$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objdump</a:t>
            </a:r>
            <a:r>
              <a:rPr lang="en-US" dirty="0" smtClean="0">
                <a:solidFill>
                  <a:schemeClr val="bg1"/>
                </a:solidFill>
              </a:rPr>
              <a:t> --disassemble –M intel ./test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…</a:t>
            </a:r>
          </a:p>
          <a:p>
            <a:pPr>
              <a:tabLst>
                <a:tab pos="1030288" algn="l"/>
                <a:tab pos="3141663" algn="l"/>
              </a:tabLst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0000000000400460 &lt;_start&gt;:</a:t>
            </a:r>
          </a:p>
          <a:p>
            <a:pPr>
              <a:tabLst>
                <a:tab pos="1030288" algn="l"/>
                <a:tab pos="3141663" algn="l"/>
              </a:tabLst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400460:	31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ed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                 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	</a:t>
            </a:r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</a:rPr>
              <a:t>xor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  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ebp,ebp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pPr>
              <a:tabLst>
                <a:tab pos="1030288" algn="l"/>
                <a:tab pos="3141663" algn="l"/>
              </a:tabLst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400462:	49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89 d1               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	</a:t>
            </a:r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</a:rPr>
              <a:t>mov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  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r9,rdx</a:t>
            </a:r>
          </a:p>
          <a:p>
            <a:pPr>
              <a:tabLst>
                <a:tab pos="1030288" algn="l"/>
                <a:tab pos="3141663" algn="l"/>
              </a:tabLst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400465:	5e                      	pop   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rsi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pPr>
              <a:tabLst>
                <a:tab pos="1030288" algn="l"/>
                <a:tab pos="3141663" algn="l"/>
              </a:tabLst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400466:	48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89 e2               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	</a:t>
            </a:r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</a:rPr>
              <a:t>mov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  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rdx,rsp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pPr>
              <a:tabLst>
                <a:tab pos="1030288" algn="l"/>
                <a:tab pos="3141663" algn="l"/>
              </a:tabLst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400469:	48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83 e4 f0            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	and   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rsp,0xfffffffffffffff0</a:t>
            </a:r>
          </a:p>
          <a:p>
            <a:pPr>
              <a:tabLst>
                <a:tab pos="1030288" algn="l"/>
                <a:tab pos="3141663" algn="l"/>
              </a:tabLst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40046d:	50                      	push  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rax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pPr>
              <a:tabLst>
                <a:tab pos="1030288" algn="l"/>
                <a:tab pos="3141663" algn="l"/>
              </a:tabLst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40046e:	54                      	push  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rsp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pPr>
              <a:tabLst>
                <a:tab pos="1030288" algn="l"/>
                <a:tab pos="3141663" algn="l"/>
              </a:tabLst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40046f:	49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c7 c0 20 06 40 00  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	</a:t>
            </a:r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</a:rPr>
              <a:t>mov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  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r8,0x400620</a:t>
            </a:r>
          </a:p>
          <a:p>
            <a:pPr>
              <a:tabLst>
                <a:tab pos="1030288" algn="l"/>
                <a:tab pos="3141663" algn="l"/>
              </a:tabLst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400476:	48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c7 c1 90 05 40 00  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	</a:t>
            </a:r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</a:rPr>
              <a:t>mov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  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rcx,0x400590</a:t>
            </a:r>
          </a:p>
          <a:p>
            <a:pPr>
              <a:tabLst>
                <a:tab pos="1030288" algn="l"/>
                <a:tab pos="3141663" algn="l"/>
              </a:tabLst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40047d:	48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c7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c7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44 05 40 00  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	</a:t>
            </a:r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</a:rPr>
              <a:t>mov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  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rdi,0x400544</a:t>
            </a:r>
          </a:p>
          <a:p>
            <a:pPr>
              <a:tabLst>
                <a:tab pos="1030288" algn="l"/>
                <a:tab pos="3141663" algn="l"/>
              </a:tabLst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400484:	e8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c7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ff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ff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ff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        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	call  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400450 &lt;__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libc_start_main@plt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&gt;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…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3264838" y="2362711"/>
            <a:ext cx="914286" cy="0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429900" y="3196309"/>
            <a:ext cx="1564913" cy="0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466332" y="6233058"/>
            <a:ext cx="3535885" cy="0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446899" y="5937463"/>
            <a:ext cx="1811923" cy="0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306394" y="1824708"/>
            <a:ext cx="976538" cy="0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4811340" y="873148"/>
            <a:ext cx="4117867" cy="17149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Most compilers insert extra code into compiled programs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This code typically runs before and after main()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850824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Sections and Segments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464921" cy="5199499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Sections</a:t>
            </a:r>
            <a:r>
              <a:rPr lang="en-US" dirty="0" smtClean="0"/>
              <a:t> are the various pieces of code and data that get linked together by the compiler</a:t>
            </a:r>
          </a:p>
          <a:p>
            <a:r>
              <a:rPr lang="en-US" dirty="0" smtClean="0"/>
              <a:t>Each </a:t>
            </a:r>
            <a:r>
              <a:rPr lang="en-US" dirty="0" smtClean="0">
                <a:solidFill>
                  <a:schemeClr val="accent1"/>
                </a:solidFill>
              </a:rPr>
              <a:t>segment</a:t>
            </a:r>
            <a:r>
              <a:rPr lang="en-US" dirty="0" smtClean="0"/>
              <a:t> contains one or more sections</a:t>
            </a:r>
          </a:p>
          <a:p>
            <a:pPr lvl="1"/>
            <a:r>
              <a:rPr lang="en-US" dirty="0" smtClean="0"/>
              <a:t>Each segment contains sections that are related</a:t>
            </a:r>
          </a:p>
          <a:p>
            <a:pPr lvl="2"/>
            <a:r>
              <a:rPr lang="en-US" dirty="0" smtClean="0"/>
              <a:t>E.g. all code sections</a:t>
            </a:r>
          </a:p>
          <a:p>
            <a:pPr lvl="1"/>
            <a:r>
              <a:rPr lang="en-US" dirty="0" smtClean="0"/>
              <a:t>Segments are the basic units for the </a:t>
            </a:r>
            <a:r>
              <a:rPr lang="en-US" dirty="0" smtClean="0">
                <a:solidFill>
                  <a:schemeClr val="accent1"/>
                </a:solidFill>
              </a:rPr>
              <a:t>loader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5" name="Picture 2" descr="D:\Classes\5600\assets\200px-Elf-layout--en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6239" y="2940062"/>
            <a:ext cx="2969610" cy="3296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ular Callout 5"/>
          <p:cNvSpPr/>
          <p:nvPr/>
        </p:nvSpPr>
        <p:spPr>
          <a:xfrm>
            <a:off x="7459723" y="2305941"/>
            <a:ext cx="1586126" cy="512524"/>
          </a:xfrm>
          <a:prstGeom prst="wedgeRectCallout">
            <a:avLst>
              <a:gd name="adj1" fmla="val 4678"/>
              <a:gd name="adj2" fmla="val 180784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Segments</a:t>
            </a:r>
            <a:endParaRPr lang="en-US" sz="2400" dirty="0"/>
          </a:p>
        </p:txBody>
      </p:sp>
      <p:sp>
        <p:nvSpPr>
          <p:cNvPr id="7" name="Rectangular Callout 6"/>
          <p:cNvSpPr/>
          <p:nvPr/>
        </p:nvSpPr>
        <p:spPr>
          <a:xfrm>
            <a:off x="5707614" y="1227382"/>
            <a:ext cx="2681545" cy="883961"/>
          </a:xfrm>
          <a:prstGeom prst="wedgeRectCallout">
            <a:avLst>
              <a:gd name="adj1" fmla="val -20933"/>
              <a:gd name="adj2" fmla="val 279093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Multiple sections in one segments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151135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Sections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Sections are the various pieces of code and data that </a:t>
            </a:r>
            <a:r>
              <a:rPr lang="en-US" dirty="0" smtClean="0"/>
              <a:t>compose a program</a:t>
            </a:r>
          </a:p>
          <a:p>
            <a:r>
              <a:rPr lang="en-US" dirty="0" smtClean="0"/>
              <a:t>Key sections: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solidFill>
                  <a:schemeClr val="accent1"/>
                </a:solidFill>
              </a:rPr>
              <a:t>.text </a:t>
            </a:r>
            <a:r>
              <a:rPr lang="en-US" dirty="0" smtClean="0"/>
              <a:t>– Executable code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solidFill>
                  <a:schemeClr val="accent1"/>
                </a:solidFill>
              </a:rPr>
              <a:t>.</a:t>
            </a:r>
            <a:r>
              <a:rPr lang="en-US" dirty="0" err="1" smtClean="0">
                <a:solidFill>
                  <a:schemeClr val="accent1"/>
                </a:solidFill>
              </a:rPr>
              <a:t>bss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– Global variables initialized to zero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solidFill>
                  <a:schemeClr val="accent1"/>
                </a:solidFill>
              </a:rPr>
              <a:t>.data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accent1"/>
                </a:solidFill>
              </a:rPr>
              <a:t>.</a:t>
            </a:r>
            <a:r>
              <a:rPr lang="en-US" dirty="0" err="1" smtClean="0">
                <a:solidFill>
                  <a:schemeClr val="accent1"/>
                </a:solidFill>
              </a:rPr>
              <a:t>rodata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smtClean="0"/>
              <a:t>– Initialized data and strings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solidFill>
                  <a:schemeClr val="accent1"/>
                </a:solidFill>
              </a:rPr>
              <a:t>.</a:t>
            </a:r>
            <a:r>
              <a:rPr lang="en-US" dirty="0" err="1" smtClean="0">
                <a:solidFill>
                  <a:schemeClr val="accent1"/>
                </a:solidFill>
              </a:rPr>
              <a:t>strtab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– Names of functions and variables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solidFill>
                  <a:schemeClr val="accent1"/>
                </a:solidFill>
              </a:rPr>
              <a:t>.</a:t>
            </a:r>
            <a:r>
              <a:rPr lang="en-US" dirty="0" err="1" smtClean="0">
                <a:solidFill>
                  <a:schemeClr val="accent1"/>
                </a:solidFill>
              </a:rPr>
              <a:t>symtab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– Debug symbols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0052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50376" y="3384645"/>
            <a:ext cx="4967785" cy="2776815"/>
          </a:xfrm>
          <a:prstGeom prst="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1901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err="1">
                <a:solidFill>
                  <a:schemeClr val="accent1"/>
                </a:solidFill>
              </a:rPr>
              <a:t>int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/>
              <a:t>big_big_array</a:t>
            </a:r>
            <a:r>
              <a:rPr lang="en-US" dirty="0"/>
              <a:t>[</a:t>
            </a:r>
            <a:r>
              <a:rPr lang="en-US" dirty="0">
                <a:solidFill>
                  <a:schemeClr val="accent4"/>
                </a:solidFill>
              </a:rPr>
              <a:t>10</a:t>
            </a:r>
            <a:r>
              <a:rPr lang="en-US" dirty="0"/>
              <a:t>*</a:t>
            </a:r>
            <a:r>
              <a:rPr lang="en-US" dirty="0">
                <a:solidFill>
                  <a:schemeClr val="accent4"/>
                </a:solidFill>
              </a:rPr>
              <a:t>1024</a:t>
            </a:r>
            <a:r>
              <a:rPr lang="en-US" dirty="0"/>
              <a:t>*</a:t>
            </a:r>
            <a:r>
              <a:rPr lang="en-US" dirty="0">
                <a:solidFill>
                  <a:schemeClr val="accent4"/>
                </a:solidFill>
              </a:rPr>
              <a:t>1024</a:t>
            </a:r>
            <a:r>
              <a:rPr lang="en-US" dirty="0" smtClean="0"/>
              <a:t>];</a:t>
            </a: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chemeClr val="accent1"/>
                </a:solidFill>
              </a:rPr>
              <a:t>char </a:t>
            </a:r>
            <a:r>
              <a:rPr lang="en-US" dirty="0">
                <a:solidFill>
                  <a:schemeClr val="accent1"/>
                </a:solidFill>
              </a:rPr>
              <a:t>*</a:t>
            </a:r>
            <a:r>
              <a:rPr lang="en-US" dirty="0" err="1"/>
              <a:t>a_string</a:t>
            </a:r>
            <a:r>
              <a:rPr lang="en-US" dirty="0"/>
              <a:t> = </a:t>
            </a:r>
            <a:r>
              <a:rPr lang="en-US" dirty="0">
                <a:solidFill>
                  <a:schemeClr val="accent2"/>
                </a:solidFill>
              </a:rPr>
              <a:t>"Hello, World!"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 err="1" smtClean="0">
                <a:solidFill>
                  <a:schemeClr val="accent1"/>
                </a:solidFill>
              </a:rPr>
              <a:t>int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err="1"/>
              <a:t>a_var_with_value</a:t>
            </a:r>
            <a:r>
              <a:rPr lang="en-US" dirty="0"/>
              <a:t> = </a:t>
            </a:r>
            <a:r>
              <a:rPr lang="en-US" dirty="0">
                <a:solidFill>
                  <a:schemeClr val="accent4"/>
                </a:solidFill>
              </a:rPr>
              <a:t>0x100</a:t>
            </a:r>
            <a:r>
              <a:rPr lang="en-US" dirty="0"/>
              <a:t>;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>
                <a:solidFill>
                  <a:schemeClr val="accent1"/>
                </a:solidFill>
              </a:rPr>
              <a:t>int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/>
              <a:t>main(</a:t>
            </a:r>
            <a:r>
              <a:rPr lang="en-US" dirty="0">
                <a:solidFill>
                  <a:schemeClr val="accent1"/>
                </a:solidFill>
              </a:rPr>
              <a:t>void</a:t>
            </a:r>
            <a:r>
              <a:rPr lang="en-US" dirty="0" smtClean="0"/>
              <a:t>) {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	</a:t>
            </a:r>
            <a:r>
              <a:rPr lang="en-US" dirty="0" err="1"/>
              <a:t>big_big_array</a:t>
            </a:r>
            <a:r>
              <a:rPr lang="en-US" dirty="0"/>
              <a:t>[</a:t>
            </a:r>
            <a:r>
              <a:rPr lang="en-US" dirty="0">
                <a:solidFill>
                  <a:schemeClr val="accent4"/>
                </a:solidFill>
              </a:rPr>
              <a:t>0</a:t>
            </a:r>
            <a:r>
              <a:rPr lang="en-US" dirty="0"/>
              <a:t>] = </a:t>
            </a:r>
            <a:r>
              <a:rPr lang="en-US" dirty="0">
                <a:solidFill>
                  <a:schemeClr val="accent4"/>
                </a:solidFill>
              </a:rPr>
              <a:t>100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  	</a:t>
            </a:r>
            <a:r>
              <a:rPr lang="en-US" dirty="0" err="1"/>
              <a:t>printf</a:t>
            </a:r>
            <a:r>
              <a:rPr lang="en-US" dirty="0"/>
              <a:t>(</a:t>
            </a:r>
            <a:r>
              <a:rPr lang="en-US" dirty="0">
                <a:solidFill>
                  <a:schemeClr val="accent2"/>
                </a:solidFill>
              </a:rPr>
              <a:t>"%s\n"</a:t>
            </a:r>
            <a:r>
              <a:rPr lang="en-US" dirty="0"/>
              <a:t>, </a:t>
            </a:r>
            <a:r>
              <a:rPr lang="en-US" dirty="0" err="1"/>
              <a:t>a_string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   	</a:t>
            </a:r>
            <a:r>
              <a:rPr lang="en-US" dirty="0" err="1"/>
              <a:t>a_var_with_value</a:t>
            </a:r>
            <a:r>
              <a:rPr lang="en-US" dirty="0"/>
              <a:t> += </a:t>
            </a:r>
            <a:r>
              <a:rPr lang="en-US" dirty="0">
                <a:solidFill>
                  <a:schemeClr val="accent4"/>
                </a:solidFill>
              </a:rPr>
              <a:t>20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…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6" name="Rectangular Callout 5"/>
          <p:cNvSpPr/>
          <p:nvPr/>
        </p:nvSpPr>
        <p:spPr>
          <a:xfrm>
            <a:off x="677839" y="6253458"/>
            <a:ext cx="2256429" cy="512524"/>
          </a:xfrm>
          <a:prstGeom prst="wedgeRectCallout">
            <a:avLst>
              <a:gd name="adj1" fmla="val -21117"/>
              <a:gd name="adj2" fmla="val -108699"/>
            </a:avLst>
          </a:prstGeom>
          <a:solidFill>
            <a:schemeClr val="accent1"/>
          </a:solidFill>
          <a:ln w="571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Code </a:t>
            </a:r>
            <a:r>
              <a:rPr lang="en-US" sz="2400" dirty="0" smtClean="0">
                <a:sym typeface="Wingdings" panose="05000000000000000000" pitchFamily="2" charset="2"/>
              </a:rPr>
              <a:t> .text</a:t>
            </a:r>
            <a:endParaRPr lang="en-US" sz="2400" dirty="0"/>
          </a:p>
        </p:txBody>
      </p:sp>
      <p:sp>
        <p:nvSpPr>
          <p:cNvPr id="7" name="Rectangular Callout 6"/>
          <p:cNvSpPr/>
          <p:nvPr/>
        </p:nvSpPr>
        <p:spPr>
          <a:xfrm>
            <a:off x="6739720" y="898512"/>
            <a:ext cx="2199564" cy="889343"/>
          </a:xfrm>
          <a:prstGeom prst="wedgeRectCallout">
            <a:avLst>
              <a:gd name="adj1" fmla="val -90950"/>
              <a:gd name="adj2" fmla="val 43852"/>
            </a:avLst>
          </a:prstGeom>
          <a:solidFill>
            <a:schemeClr val="accent1"/>
          </a:solidFill>
          <a:ln w="571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/>
          </a:p>
          <a:p>
            <a:pPr algn="ctr"/>
            <a:r>
              <a:rPr lang="en-US" sz="2400" dirty="0" smtClean="0"/>
              <a:t>Empty 10 MB array </a:t>
            </a:r>
            <a:r>
              <a:rPr lang="en-US" sz="2400" dirty="0" smtClean="0">
                <a:sym typeface="Wingdings" panose="05000000000000000000" pitchFamily="2" charset="2"/>
              </a:rPr>
              <a:t> .</a:t>
            </a:r>
            <a:r>
              <a:rPr lang="en-US" sz="2400" dirty="0" err="1" smtClean="0">
                <a:sym typeface="Wingdings" panose="05000000000000000000" pitchFamily="2" charset="2"/>
              </a:rPr>
              <a:t>bss</a:t>
            </a:r>
            <a:endParaRPr lang="en-US" sz="2400" dirty="0" smtClean="0"/>
          </a:p>
          <a:p>
            <a:pPr algn="ctr"/>
            <a:endParaRPr lang="en-US" sz="2400" dirty="0"/>
          </a:p>
        </p:txBody>
      </p:sp>
      <p:sp>
        <p:nvSpPr>
          <p:cNvPr id="8" name="Rectangular Callout 7"/>
          <p:cNvSpPr/>
          <p:nvPr/>
        </p:nvSpPr>
        <p:spPr>
          <a:xfrm>
            <a:off x="229737" y="543669"/>
            <a:ext cx="3482454" cy="545876"/>
          </a:xfrm>
          <a:prstGeom prst="wedgeRectCallout">
            <a:avLst>
              <a:gd name="adj1" fmla="val 42296"/>
              <a:gd name="adj2" fmla="val 228864"/>
            </a:avLst>
          </a:prstGeom>
          <a:solidFill>
            <a:schemeClr val="accent1"/>
          </a:solidFill>
          <a:ln w="571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/>
          </a:p>
          <a:p>
            <a:pPr algn="ctr"/>
            <a:r>
              <a:rPr lang="en-US" sz="2400" dirty="0" smtClean="0"/>
              <a:t>String variable </a:t>
            </a:r>
            <a:r>
              <a:rPr lang="en-US" sz="2400" dirty="0" smtClean="0">
                <a:sym typeface="Wingdings" panose="05000000000000000000" pitchFamily="2" charset="2"/>
              </a:rPr>
              <a:t> .data</a:t>
            </a:r>
            <a:endParaRPr lang="en-US" sz="2400" dirty="0" smtClean="0"/>
          </a:p>
          <a:p>
            <a:pPr algn="ctr"/>
            <a:endParaRPr lang="en-US" sz="2400" dirty="0"/>
          </a:p>
        </p:txBody>
      </p:sp>
      <p:sp>
        <p:nvSpPr>
          <p:cNvPr id="9" name="Rectangular Callout 8"/>
          <p:cNvSpPr/>
          <p:nvPr/>
        </p:nvSpPr>
        <p:spPr>
          <a:xfrm>
            <a:off x="2074459" y="5486434"/>
            <a:ext cx="3482454" cy="545876"/>
          </a:xfrm>
          <a:prstGeom prst="wedgeRectCallout">
            <a:avLst>
              <a:gd name="adj1" fmla="val -23935"/>
              <a:gd name="adj2" fmla="val -181162"/>
            </a:avLst>
          </a:prstGeom>
          <a:solidFill>
            <a:schemeClr val="accent1"/>
          </a:solidFill>
          <a:ln w="571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/>
          </a:p>
          <a:p>
            <a:pPr algn="ctr"/>
            <a:r>
              <a:rPr lang="en-US" sz="2400" dirty="0" smtClean="0"/>
              <a:t>String constant </a:t>
            </a:r>
            <a:r>
              <a:rPr lang="en-US" sz="2400" dirty="0" smtClean="0">
                <a:sym typeface="Wingdings" panose="05000000000000000000" pitchFamily="2" charset="2"/>
              </a:rPr>
              <a:t> .</a:t>
            </a:r>
            <a:r>
              <a:rPr lang="en-US" sz="2400" dirty="0" err="1" smtClean="0">
                <a:sym typeface="Wingdings" panose="05000000000000000000" pitchFamily="2" charset="2"/>
              </a:rPr>
              <a:t>rodata</a:t>
            </a:r>
            <a:endParaRPr lang="en-US" sz="2400" dirty="0" smtClean="0"/>
          </a:p>
          <a:p>
            <a:pPr algn="ctr"/>
            <a:endParaRPr lang="en-US" sz="2400" dirty="0"/>
          </a:p>
        </p:txBody>
      </p:sp>
      <p:sp>
        <p:nvSpPr>
          <p:cNvPr id="12" name="Rectangular Callout 11"/>
          <p:cNvSpPr/>
          <p:nvPr/>
        </p:nvSpPr>
        <p:spPr>
          <a:xfrm>
            <a:off x="6264322" y="3166280"/>
            <a:ext cx="2527111" cy="982639"/>
          </a:xfrm>
          <a:prstGeom prst="wedgeRectCallout">
            <a:avLst>
              <a:gd name="adj1" fmla="val -139445"/>
              <a:gd name="adj2" fmla="val -74006"/>
            </a:avLst>
          </a:prstGeom>
          <a:solidFill>
            <a:schemeClr val="accent1"/>
          </a:solidFill>
          <a:ln w="571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/>
          </a:p>
          <a:p>
            <a:pPr algn="ctr"/>
            <a:r>
              <a:rPr lang="en-US" sz="2400" dirty="0" smtClean="0"/>
              <a:t>Initialized global variable </a:t>
            </a:r>
            <a:r>
              <a:rPr lang="en-US" sz="2400" dirty="0" smtClean="0">
                <a:sym typeface="Wingdings" panose="05000000000000000000" pitchFamily="2" charset="2"/>
              </a:rPr>
              <a:t> .data</a:t>
            </a:r>
            <a:endParaRPr lang="en-US" sz="2400" dirty="0" smtClean="0"/>
          </a:p>
          <a:p>
            <a:pPr algn="ctr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566893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986528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chemeClr val="accent5"/>
                </a:solidFill>
              </a:rPr>
              <a:t>$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readelf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--headers </a:t>
            </a:r>
            <a:r>
              <a:rPr lang="en-US" sz="1600" dirty="0">
                <a:solidFill>
                  <a:schemeClr val="bg1"/>
                </a:solidFill>
              </a:rPr>
              <a:t>./</a:t>
            </a:r>
            <a:r>
              <a:rPr lang="en-US" sz="1600" dirty="0" smtClean="0">
                <a:solidFill>
                  <a:schemeClr val="bg1"/>
                </a:solidFill>
              </a:rPr>
              <a:t>test</a:t>
            </a:r>
          </a:p>
          <a:p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</a:rPr>
              <a:t>…</a:t>
            </a:r>
          </a:p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</a:rPr>
              <a:t> Section to Segment mapping:</a:t>
            </a:r>
          </a:p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</a:rPr>
              <a:t>  Segment Sections...</a:t>
            </a:r>
          </a:p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</a:rPr>
              <a:t>   00</a:t>
            </a:r>
          </a:p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</a:rPr>
              <a:t>   01     .</a:t>
            </a:r>
            <a:r>
              <a:rPr lang="en-US" sz="1600" dirty="0" err="1">
                <a:solidFill>
                  <a:schemeClr val="bg1">
                    <a:lumMod val="65000"/>
                  </a:schemeClr>
                </a:solidFill>
              </a:rPr>
              <a:t>interp</a:t>
            </a:r>
            <a:endParaRPr lang="en-US" sz="16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</a:rPr>
              <a:t>   02     .</a:t>
            </a:r>
            <a:r>
              <a:rPr lang="en-US" sz="1600" dirty="0" err="1">
                <a:solidFill>
                  <a:schemeClr val="bg1">
                    <a:lumMod val="65000"/>
                  </a:schemeClr>
                </a:solidFill>
              </a:rPr>
              <a:t>interp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</a:rPr>
              <a:t> .</a:t>
            </a:r>
            <a:r>
              <a:rPr lang="en-US" sz="1600" dirty="0" err="1">
                <a:solidFill>
                  <a:schemeClr val="bg1">
                    <a:lumMod val="65000"/>
                  </a:schemeClr>
                </a:solidFill>
              </a:rPr>
              <a:t>note.ABI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</a:rPr>
              <a:t>-tag .</a:t>
            </a:r>
            <a:r>
              <a:rPr lang="en-US" sz="1600" dirty="0" err="1">
                <a:solidFill>
                  <a:schemeClr val="bg1">
                    <a:lumMod val="65000"/>
                  </a:schemeClr>
                </a:solidFill>
              </a:rPr>
              <a:t>note.gnu.build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</a:rPr>
              <a:t>-id .</a:t>
            </a:r>
            <a:r>
              <a:rPr lang="en-US" sz="1600" dirty="0" err="1">
                <a:solidFill>
                  <a:schemeClr val="bg1">
                    <a:lumMod val="65000"/>
                  </a:schemeClr>
                </a:solidFill>
              </a:rPr>
              <a:t>gnu.hash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</a:rPr>
              <a:t> .</a:t>
            </a:r>
            <a:r>
              <a:rPr lang="en-US" sz="1600" dirty="0" err="1">
                <a:solidFill>
                  <a:schemeClr val="bg1">
                    <a:lumMod val="65000"/>
                  </a:schemeClr>
                </a:solidFill>
              </a:rPr>
              <a:t>dynsym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</a:rPr>
              <a:t> .</a:t>
            </a:r>
            <a:r>
              <a:rPr lang="en-US" sz="1600" dirty="0" err="1">
                <a:solidFill>
                  <a:schemeClr val="bg1">
                    <a:lumMod val="65000"/>
                  </a:schemeClr>
                </a:solidFill>
              </a:rPr>
              <a:t>dynstr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</a:rPr>
              <a:t> .</a:t>
            </a:r>
            <a:r>
              <a:rPr lang="en-US" sz="1600" dirty="0" err="1">
                <a:solidFill>
                  <a:schemeClr val="bg1">
                    <a:lumMod val="65000"/>
                  </a:schemeClr>
                </a:solidFill>
              </a:rPr>
              <a:t>gnu.version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</a:rPr>
              <a:t> .</a:t>
            </a:r>
            <a:r>
              <a:rPr lang="en-US" sz="1600" dirty="0" err="1">
                <a:solidFill>
                  <a:schemeClr val="bg1">
                    <a:lumMod val="65000"/>
                  </a:schemeClr>
                </a:solidFill>
              </a:rPr>
              <a:t>gnu.version_r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</a:rPr>
              <a:t> .</a:t>
            </a:r>
            <a:r>
              <a:rPr lang="en-US" sz="1600" dirty="0" err="1">
                <a:solidFill>
                  <a:schemeClr val="bg1">
                    <a:lumMod val="65000"/>
                  </a:schemeClr>
                </a:solidFill>
              </a:rPr>
              <a:t>rela.dyn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</a:rPr>
              <a:t> .</a:t>
            </a:r>
            <a:r>
              <a:rPr lang="en-US" sz="1600" dirty="0" err="1">
                <a:solidFill>
                  <a:schemeClr val="bg1">
                    <a:lumMod val="65000"/>
                  </a:schemeClr>
                </a:solidFill>
              </a:rPr>
              <a:t>rela.plt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</a:rPr>
              <a:t> .</a:t>
            </a:r>
            <a:r>
              <a:rPr lang="en-US" sz="1600" dirty="0" err="1">
                <a:solidFill>
                  <a:schemeClr val="bg1">
                    <a:lumMod val="65000"/>
                  </a:schemeClr>
                </a:solidFill>
              </a:rPr>
              <a:t>init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</a:rPr>
              <a:t> .</a:t>
            </a:r>
            <a:r>
              <a:rPr lang="en-US" sz="1600" dirty="0" err="1">
                <a:solidFill>
                  <a:schemeClr val="bg1">
                    <a:lumMod val="65000"/>
                  </a:schemeClr>
                </a:solidFill>
              </a:rPr>
              <a:t>plt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</a:rPr>
              <a:t> .text .</a:t>
            </a:r>
            <a:r>
              <a:rPr lang="en-US" sz="1600" dirty="0" err="1">
                <a:solidFill>
                  <a:schemeClr val="bg1">
                    <a:lumMod val="65000"/>
                  </a:schemeClr>
                </a:solidFill>
              </a:rPr>
              <a:t>fini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</a:rPr>
              <a:t> .</a:t>
            </a:r>
            <a:r>
              <a:rPr lang="en-US" sz="1600" dirty="0" err="1">
                <a:solidFill>
                  <a:schemeClr val="bg1">
                    <a:lumMod val="65000"/>
                  </a:schemeClr>
                </a:solidFill>
              </a:rPr>
              <a:t>rodata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</a:rPr>
              <a:t> .</a:t>
            </a:r>
            <a:r>
              <a:rPr lang="en-US" sz="1600" dirty="0" err="1">
                <a:solidFill>
                  <a:schemeClr val="bg1">
                    <a:lumMod val="65000"/>
                  </a:schemeClr>
                </a:solidFill>
              </a:rPr>
              <a:t>eh_frame_hdr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</a:rPr>
              <a:t> .</a:t>
            </a:r>
            <a:r>
              <a:rPr lang="en-US" sz="1600" dirty="0" err="1">
                <a:solidFill>
                  <a:schemeClr val="bg1">
                    <a:lumMod val="65000"/>
                  </a:schemeClr>
                </a:solidFill>
              </a:rPr>
              <a:t>eh_frame</a:t>
            </a:r>
            <a:endParaRPr lang="en-US" sz="16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</a:rPr>
              <a:t>   03     .</a:t>
            </a:r>
            <a:r>
              <a:rPr lang="en-US" sz="1600" dirty="0" err="1">
                <a:solidFill>
                  <a:schemeClr val="bg1">
                    <a:lumMod val="65000"/>
                  </a:schemeClr>
                </a:solidFill>
              </a:rPr>
              <a:t>ctors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</a:rPr>
              <a:t> .</a:t>
            </a:r>
            <a:r>
              <a:rPr lang="en-US" sz="1600" dirty="0" err="1">
                <a:solidFill>
                  <a:schemeClr val="bg1">
                    <a:lumMod val="65000"/>
                  </a:schemeClr>
                </a:solidFill>
              </a:rPr>
              <a:t>dtors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</a:rPr>
              <a:t> .</a:t>
            </a:r>
            <a:r>
              <a:rPr lang="en-US" sz="1600" dirty="0" err="1">
                <a:solidFill>
                  <a:schemeClr val="bg1">
                    <a:lumMod val="65000"/>
                  </a:schemeClr>
                </a:solidFill>
              </a:rPr>
              <a:t>jcr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</a:rPr>
              <a:t> .dynamic .got .</a:t>
            </a:r>
            <a:r>
              <a:rPr lang="en-US" sz="1600" dirty="0" err="1">
                <a:solidFill>
                  <a:schemeClr val="bg1">
                    <a:lumMod val="65000"/>
                  </a:schemeClr>
                </a:solidFill>
              </a:rPr>
              <a:t>got.plt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</a:rPr>
              <a:t> .data .</a:t>
            </a:r>
            <a:r>
              <a:rPr lang="en-US" sz="1600" dirty="0" err="1">
                <a:solidFill>
                  <a:schemeClr val="bg1">
                    <a:lumMod val="65000"/>
                  </a:schemeClr>
                </a:solidFill>
              </a:rPr>
              <a:t>bss</a:t>
            </a:r>
            <a:endParaRPr lang="en-US" sz="16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</a:rPr>
              <a:t>   04     .dynamic</a:t>
            </a:r>
          </a:p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</a:rPr>
              <a:t>   05     .</a:t>
            </a:r>
            <a:r>
              <a:rPr lang="en-US" sz="1600" dirty="0" err="1">
                <a:solidFill>
                  <a:schemeClr val="bg1">
                    <a:lumMod val="65000"/>
                  </a:schemeClr>
                </a:solidFill>
              </a:rPr>
              <a:t>note.ABI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</a:rPr>
              <a:t>-tag .</a:t>
            </a:r>
            <a:r>
              <a:rPr lang="en-US" sz="1600" dirty="0" err="1">
                <a:solidFill>
                  <a:schemeClr val="bg1">
                    <a:lumMod val="65000"/>
                  </a:schemeClr>
                </a:solidFill>
              </a:rPr>
              <a:t>note.gnu.build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</a:rPr>
              <a:t>-id</a:t>
            </a:r>
          </a:p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</a:rPr>
              <a:t>   06     .</a:t>
            </a:r>
            <a:r>
              <a:rPr lang="en-US" sz="1600" dirty="0" err="1">
                <a:solidFill>
                  <a:schemeClr val="bg1">
                    <a:lumMod val="65000"/>
                  </a:schemeClr>
                </a:solidFill>
              </a:rPr>
              <a:t>eh_frame_hdr</a:t>
            </a:r>
            <a:endParaRPr lang="en-US" sz="16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</a:rPr>
              <a:t>   07</a:t>
            </a:r>
          </a:p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</a:rPr>
              <a:t>   08     .</a:t>
            </a:r>
            <a:r>
              <a:rPr lang="en-US" sz="1600" dirty="0" err="1">
                <a:solidFill>
                  <a:schemeClr val="bg1">
                    <a:lumMod val="65000"/>
                  </a:schemeClr>
                </a:solidFill>
              </a:rPr>
              <a:t>ctors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</a:rPr>
              <a:t> .</a:t>
            </a:r>
            <a:r>
              <a:rPr lang="en-US" sz="1600" dirty="0" err="1">
                <a:solidFill>
                  <a:schemeClr val="bg1">
                    <a:lumMod val="65000"/>
                  </a:schemeClr>
                </a:solidFill>
              </a:rPr>
              <a:t>dtors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</a:rPr>
              <a:t> .</a:t>
            </a:r>
            <a:r>
              <a:rPr lang="en-US" sz="1600" dirty="0" err="1">
                <a:solidFill>
                  <a:schemeClr val="bg1">
                    <a:lumMod val="65000"/>
                  </a:schemeClr>
                </a:solidFill>
              </a:rPr>
              <a:t>jcr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</a:rPr>
              <a:t> .dynamic .got</a:t>
            </a:r>
          </a:p>
          <a:p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</a:rPr>
              <a:t>…</a:t>
            </a:r>
          </a:p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</a:rPr>
              <a:t>There are 36 section headers, starting at offset 0x1460:</a:t>
            </a:r>
          </a:p>
          <a:p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</a:rPr>
              <a:t>Section 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</a:rPr>
              <a:t>Headers:</a:t>
            </a:r>
          </a:p>
          <a:p>
            <a:pPr>
              <a:tabLst>
                <a:tab pos="398463" algn="l"/>
                <a:tab pos="1884363" algn="l"/>
                <a:tab pos="2970213" algn="l"/>
                <a:tab pos="3884613" algn="l"/>
                <a:tab pos="4799013" algn="l"/>
                <a:tab pos="5713413" algn="l"/>
                <a:tab pos="6057900" algn="l"/>
                <a:tab pos="6572250" algn="l"/>
                <a:tab pos="7026275" algn="l"/>
                <a:tab pos="7486650" algn="l"/>
              </a:tabLst>
            </a:pP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</a:rPr>
              <a:t>[Nr]	Name	Type	Address	Offset	Size	ES	Flags	Link	Info	Align</a:t>
            </a:r>
            <a:endParaRPr lang="en-US" sz="1600" dirty="0">
              <a:solidFill>
                <a:schemeClr val="bg1">
                  <a:lumMod val="65000"/>
                </a:schemeClr>
              </a:solidFill>
            </a:endParaRPr>
          </a:p>
          <a:p>
            <a:pPr>
              <a:tabLst>
                <a:tab pos="398463" algn="l"/>
                <a:tab pos="1884363" algn="l"/>
                <a:tab pos="2970213" algn="l"/>
                <a:tab pos="3884613" algn="l"/>
                <a:tab pos="4799013" algn="l"/>
                <a:tab pos="5713413" algn="l"/>
                <a:tab pos="6057900" algn="l"/>
                <a:tab pos="6572250" algn="l"/>
                <a:tab pos="7026275" algn="l"/>
                <a:tab pos="7486650" algn="l"/>
              </a:tabLst>
            </a:pP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</a:rPr>
              <a:t>[ 0]		NULL	00000000	00000000	00000000	00		0	0	0</a:t>
            </a:r>
            <a:endParaRPr lang="en-US" sz="1600" dirty="0">
              <a:solidFill>
                <a:schemeClr val="bg1">
                  <a:lumMod val="65000"/>
                </a:schemeClr>
              </a:solidFill>
            </a:endParaRPr>
          </a:p>
          <a:p>
            <a:pPr>
              <a:tabLst>
                <a:tab pos="398463" algn="l"/>
                <a:tab pos="1884363" algn="l"/>
                <a:tab pos="2970213" algn="l"/>
                <a:tab pos="3884613" algn="l"/>
                <a:tab pos="4799013" algn="l"/>
                <a:tab pos="5713413" algn="l"/>
                <a:tab pos="6057900" algn="l"/>
                <a:tab pos="6572250" algn="l"/>
                <a:tab pos="7026275" algn="l"/>
                <a:tab pos="7486650" algn="l"/>
              </a:tabLst>
            </a:pP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</a:rPr>
              <a:t>[ 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</a:rPr>
              <a:t>1</a:t>
            </a: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</a:rPr>
              <a:t>]	.</a:t>
            </a:r>
            <a:r>
              <a:rPr lang="en-US" sz="1600" dirty="0" err="1" smtClean="0">
                <a:solidFill>
                  <a:schemeClr val="bg1">
                    <a:lumMod val="65000"/>
                  </a:schemeClr>
                </a:solidFill>
              </a:rPr>
              <a:t>interp</a:t>
            </a: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</a:rPr>
              <a:t>	PROGBITS	00400238	00000238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</a:rPr>
              <a:t>	</a:t>
            </a: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</a:rPr>
              <a:t>0000001c	00	A	0	0	1</a:t>
            </a:r>
            <a:endParaRPr lang="en-US" sz="1600" dirty="0">
              <a:solidFill>
                <a:schemeClr val="bg1">
                  <a:lumMod val="65000"/>
                </a:schemeClr>
              </a:solidFill>
            </a:endParaRPr>
          </a:p>
          <a:p>
            <a:pPr>
              <a:tabLst>
                <a:tab pos="398463" algn="l"/>
                <a:tab pos="1884363" algn="l"/>
                <a:tab pos="2970213" algn="l"/>
                <a:tab pos="3884613" algn="l"/>
                <a:tab pos="4799013" algn="l"/>
                <a:tab pos="5713413" algn="l"/>
                <a:tab pos="6057900" algn="l"/>
                <a:tab pos="6572250" algn="l"/>
                <a:tab pos="7026275" algn="l"/>
                <a:tab pos="7486650" algn="l"/>
              </a:tabLst>
            </a:pP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</a:rPr>
              <a:t>[ 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</a:rPr>
              <a:t>2</a:t>
            </a: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</a:rPr>
              <a:t>]	.</a:t>
            </a:r>
            <a:r>
              <a:rPr lang="en-US" sz="1600" dirty="0" err="1" smtClean="0">
                <a:solidFill>
                  <a:schemeClr val="bg1">
                    <a:lumMod val="65000"/>
                  </a:schemeClr>
                </a:solidFill>
              </a:rPr>
              <a:t>note.ABI</a:t>
            </a: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</a:rPr>
              <a:t>-tag	NOTE	00400254	00000254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</a:rPr>
              <a:t>	</a:t>
            </a: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</a:rPr>
              <a:t>00000020	00	A	0	0	4</a:t>
            </a:r>
            <a:endParaRPr lang="en-US" sz="1600" dirty="0">
              <a:solidFill>
                <a:schemeClr val="bg1">
                  <a:lumMod val="65000"/>
                </a:schemeClr>
              </a:solidFill>
            </a:endParaRPr>
          </a:p>
          <a:p>
            <a:pPr>
              <a:tabLst>
                <a:tab pos="398463" algn="l"/>
                <a:tab pos="1884363" algn="l"/>
                <a:tab pos="2970213" algn="l"/>
                <a:tab pos="3884613" algn="l"/>
                <a:tab pos="4799013" algn="l"/>
                <a:tab pos="5713413" algn="l"/>
                <a:tab pos="6057900" algn="l"/>
                <a:tab pos="6572250" algn="l"/>
                <a:tab pos="7026275" algn="l"/>
                <a:tab pos="7486650" algn="l"/>
              </a:tabLst>
            </a:pP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</a:rPr>
              <a:t>[ 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</a:rPr>
              <a:t>3</a:t>
            </a: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</a:rPr>
              <a:t>]	.</a:t>
            </a:r>
            <a:r>
              <a:rPr lang="en-US" sz="1600" dirty="0" err="1" smtClean="0">
                <a:solidFill>
                  <a:schemeClr val="bg1">
                    <a:lumMod val="65000"/>
                  </a:schemeClr>
                </a:solidFill>
              </a:rPr>
              <a:t>note.gnu.build</a:t>
            </a: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</a:rPr>
              <a:t>-I	NOTE	00400274	00000274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</a:rPr>
              <a:t>	</a:t>
            </a: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</a:rPr>
              <a:t>00000024	00	A	0	0	4</a:t>
            </a:r>
            <a:endParaRPr lang="en-US" sz="1600" dirty="0">
              <a:solidFill>
                <a:schemeClr val="bg1">
                  <a:lumMod val="65000"/>
                </a:schemeClr>
              </a:solidFill>
            </a:endParaRPr>
          </a:p>
          <a:p>
            <a:pPr>
              <a:tabLst>
                <a:tab pos="398463" algn="l"/>
                <a:tab pos="1884363" algn="l"/>
                <a:tab pos="2970213" algn="l"/>
                <a:tab pos="3884613" algn="l"/>
                <a:tab pos="4799013" algn="l"/>
                <a:tab pos="5713413" algn="l"/>
                <a:tab pos="6057900" algn="l"/>
                <a:tab pos="6572250" algn="l"/>
                <a:tab pos="7026275" algn="l"/>
                <a:tab pos="7486650" algn="l"/>
              </a:tabLst>
            </a:pP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</a:rPr>
              <a:t>[ 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</a:rPr>
              <a:t>4</a:t>
            </a: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</a:rPr>
              <a:t>]	.</a:t>
            </a:r>
            <a:r>
              <a:rPr lang="en-US" sz="1600" dirty="0" err="1" smtClean="0">
                <a:solidFill>
                  <a:schemeClr val="bg1">
                    <a:lumMod val="65000"/>
                  </a:schemeClr>
                </a:solidFill>
              </a:rPr>
              <a:t>gnu.hash</a:t>
            </a: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</a:rPr>
              <a:t>	GNU_HASH	00400298	00000298	0000001c  00	A	5	0	8</a:t>
            </a:r>
            <a:endParaRPr lang="en-US" sz="1600" dirty="0">
              <a:solidFill>
                <a:schemeClr val="bg1">
                  <a:lumMod val="65000"/>
                </a:schemeClr>
              </a:solidFill>
            </a:endParaRPr>
          </a:p>
          <a:p>
            <a:pPr>
              <a:tabLst>
                <a:tab pos="398463" algn="l"/>
                <a:tab pos="1884363" algn="l"/>
                <a:tab pos="2970213" algn="l"/>
                <a:tab pos="3884613" algn="l"/>
                <a:tab pos="4799013" algn="l"/>
                <a:tab pos="5713413" algn="l"/>
                <a:tab pos="6057900" algn="l"/>
                <a:tab pos="6572250" algn="l"/>
                <a:tab pos="7026275" algn="l"/>
                <a:tab pos="7486650" algn="l"/>
              </a:tabLst>
            </a:pP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</a:rPr>
              <a:t>[ 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</a:rPr>
              <a:t>5</a:t>
            </a: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</a:rPr>
              <a:t>]	.</a:t>
            </a:r>
            <a:r>
              <a:rPr lang="en-US" sz="1600" dirty="0" err="1" smtClean="0">
                <a:solidFill>
                  <a:schemeClr val="bg1">
                    <a:lumMod val="65000"/>
                  </a:schemeClr>
                </a:solidFill>
              </a:rPr>
              <a:t>dynsym</a:t>
            </a: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</a:rPr>
              <a:t>	DYNSYM	004002b8	000002b8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</a:rPr>
              <a:t>	</a:t>
            </a: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</a:rPr>
              <a:t>00000078	18	A	6	1	8</a:t>
            </a:r>
            <a:endParaRPr lang="en-US" sz="1600" dirty="0">
              <a:solidFill>
                <a:schemeClr val="bg1">
                  <a:lumMod val="65000"/>
                </a:schemeClr>
              </a:solidFill>
            </a:endParaRPr>
          </a:p>
          <a:p>
            <a:pPr>
              <a:tabLst>
                <a:tab pos="398463" algn="l"/>
                <a:tab pos="1884363" algn="l"/>
                <a:tab pos="2970213" algn="l"/>
                <a:tab pos="3884613" algn="l"/>
                <a:tab pos="4799013" algn="l"/>
                <a:tab pos="5713413" algn="l"/>
                <a:tab pos="6057900" algn="l"/>
                <a:tab pos="6572250" algn="l"/>
                <a:tab pos="7026275" algn="l"/>
                <a:tab pos="7486650" algn="l"/>
              </a:tabLst>
            </a:pP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</a:rPr>
              <a:t>[ 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</a:rPr>
              <a:t>6</a:t>
            </a: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</a:rPr>
              <a:t>]	.</a:t>
            </a:r>
            <a:r>
              <a:rPr lang="en-US" sz="1600" dirty="0" err="1" smtClean="0">
                <a:solidFill>
                  <a:schemeClr val="bg1">
                    <a:lumMod val="65000"/>
                  </a:schemeClr>
                </a:solidFill>
              </a:rPr>
              <a:t>dynstr</a:t>
            </a: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</a:rPr>
              <a:t>	STRTAB	00400330	00000330	00000044	00	A	0	0	1</a:t>
            </a:r>
            <a:endParaRPr lang="en-US" sz="1600" dirty="0">
              <a:solidFill>
                <a:schemeClr val="bg1">
                  <a:lumMod val="65000"/>
                </a:schemeClr>
              </a:solidFill>
            </a:endParaRPr>
          </a:p>
          <a:p>
            <a:pPr>
              <a:tabLst>
                <a:tab pos="398463" algn="l"/>
                <a:tab pos="1884363" algn="l"/>
                <a:tab pos="2970213" algn="l"/>
                <a:tab pos="3884613" algn="l"/>
                <a:tab pos="4799013" algn="l"/>
                <a:tab pos="5713413" algn="l"/>
                <a:tab pos="6057900" algn="l"/>
                <a:tab pos="6572250" algn="l"/>
                <a:tab pos="7026275" algn="l"/>
                <a:tab pos="7486650" algn="l"/>
              </a:tabLst>
            </a:pPr>
            <a:r>
              <a:rPr lang="en-US" sz="1600" dirty="0">
                <a:solidFill>
                  <a:schemeClr val="bg1">
                    <a:lumMod val="65000"/>
                  </a:schemeClr>
                </a:solidFill>
              </a:rPr>
              <a:t>[ 7]	.</a:t>
            </a:r>
            <a:r>
              <a:rPr lang="en-US" sz="1600" dirty="0" err="1">
                <a:solidFill>
                  <a:schemeClr val="bg1">
                    <a:lumMod val="65000"/>
                  </a:schemeClr>
                </a:solidFill>
              </a:rPr>
              <a:t>gnu.version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</a:rPr>
              <a:t>	VERSYM	00400374	00000374	0000000a	02	A	5	0	2</a:t>
            </a:r>
          </a:p>
          <a:p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</a:rPr>
              <a:t>…</a:t>
            </a:r>
            <a:endParaRPr lang="en-US" sz="16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89705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315387" y="4483223"/>
            <a:ext cx="8513225" cy="2031325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accent5"/>
                </a:solidFill>
              </a:rPr>
              <a:t>$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readelf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--sections ./test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...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Section Headers:</a:t>
            </a:r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pPr>
              <a:tabLst>
                <a:tab pos="460375" algn="l"/>
                <a:tab pos="1085850" algn="l"/>
                <a:tab pos="1884363" algn="l"/>
                <a:tab pos="2914650" algn="l"/>
                <a:tab pos="4000500" algn="l"/>
                <a:tab pos="5032375" algn="l"/>
                <a:tab pos="6057900" algn="l"/>
                <a:tab pos="6627813" algn="l"/>
                <a:tab pos="7088188" algn="l"/>
                <a:tab pos="7604125" algn="l"/>
              </a:tabLst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…</a:t>
            </a:r>
          </a:p>
          <a:p>
            <a:pPr>
              <a:tabLst>
                <a:tab pos="460375" algn="l"/>
                <a:tab pos="1485900" algn="l"/>
                <a:tab pos="2627313" algn="l"/>
                <a:tab pos="3713163" algn="l"/>
                <a:tab pos="4799013" algn="l"/>
                <a:tab pos="5884863" algn="l"/>
                <a:tab pos="6229350" algn="l"/>
                <a:tab pos="6799263" algn="l"/>
                <a:tab pos="7259638" algn="l"/>
                <a:tab pos="7713663" algn="l"/>
              </a:tabLst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[Nr]	Name	Type	Address	Offset	Size	ES	Flags  	Link 	Info	Align</a:t>
            </a:r>
          </a:p>
          <a:p>
            <a:pPr>
              <a:tabLst>
                <a:tab pos="460375" algn="l"/>
                <a:tab pos="1485900" algn="l"/>
                <a:tab pos="2627313" algn="l"/>
                <a:tab pos="3713163" algn="l"/>
                <a:tab pos="4799013" algn="l"/>
                <a:tab pos="5884863" algn="l"/>
                <a:tab pos="6229350" algn="l"/>
                <a:tab pos="6799263" algn="l"/>
                <a:tab pos="7259638" algn="l"/>
                <a:tab pos="7713663" algn="l"/>
              </a:tabLst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[13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] .text            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PROGBITS	00400460	00000460	00000218	00	AX	0	0	16</a:t>
            </a:r>
          </a:p>
          <a:p>
            <a:pPr>
              <a:tabLst>
                <a:tab pos="460375" algn="l"/>
                <a:tab pos="1485900" algn="l"/>
                <a:tab pos="2627313" algn="l"/>
                <a:tab pos="3713163" algn="l"/>
                <a:tab pos="4799013" algn="l"/>
                <a:tab pos="5884863" algn="l"/>
                <a:tab pos="6229350" algn="l"/>
                <a:tab pos="6799263" algn="l"/>
                <a:tab pos="7259638" algn="l"/>
                <a:tab pos="7713663" algn="l"/>
              </a:tabLst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…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960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.text Example Header</a:t>
            </a:r>
            <a:endParaRPr lang="en-US" dirty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315387" y="682083"/>
            <a:ext cx="4028902" cy="38275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dirty="0" err="1" smtClean="0">
                <a:solidFill>
                  <a:schemeClr val="accent1"/>
                </a:solidFill>
              </a:rPr>
              <a:t>typedef</a:t>
            </a:r>
            <a:r>
              <a:rPr lang="en-US" sz="2000" dirty="0" smtClean="0">
                <a:solidFill>
                  <a:schemeClr val="accent1"/>
                </a:solidFill>
              </a:rPr>
              <a:t> </a:t>
            </a:r>
            <a:r>
              <a:rPr lang="en-US" sz="2000" dirty="0" err="1" smtClean="0">
                <a:solidFill>
                  <a:schemeClr val="accent1"/>
                </a:solidFill>
              </a:rPr>
              <a:t>struct</a:t>
            </a:r>
            <a:r>
              <a:rPr lang="en-US" sz="2000" dirty="0" smtClean="0">
                <a:solidFill>
                  <a:schemeClr val="accent1"/>
                </a:solidFill>
              </a:rPr>
              <a:t> </a:t>
            </a:r>
            <a:r>
              <a:rPr lang="en-US" sz="2000" dirty="0" smtClean="0"/>
              <a:t>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/>
              <a:t>              Elf32_Word </a:t>
            </a:r>
            <a:r>
              <a:rPr lang="en-US" sz="2000" dirty="0" err="1" smtClean="0"/>
              <a:t>p_type</a:t>
            </a:r>
            <a:r>
              <a:rPr lang="en-US" sz="2000" dirty="0" smtClean="0"/>
              <a:t>;	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/>
              <a:t>              Elf32_Off  </a:t>
            </a:r>
            <a:r>
              <a:rPr lang="en-US" sz="2000" dirty="0" err="1" smtClean="0"/>
              <a:t>p_offset</a:t>
            </a:r>
            <a:r>
              <a:rPr lang="en-US" sz="2000" dirty="0" smtClean="0"/>
              <a:t>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/>
              <a:t>  </a:t>
            </a:r>
            <a:r>
              <a:rPr lang="en-US" sz="2000" dirty="0" smtClean="0">
                <a:solidFill>
                  <a:schemeClr val="accent6"/>
                </a:solidFill>
              </a:rPr>
              <a:t>5</a:t>
            </a:r>
            <a:r>
              <a:rPr lang="en-US" sz="2000" dirty="0" smtClean="0"/>
              <a:t>          Elf32_Addr </a:t>
            </a:r>
            <a:r>
              <a:rPr lang="en-US" sz="2000" dirty="0" err="1" smtClean="0"/>
              <a:t>p_vaddr</a:t>
            </a:r>
            <a:r>
              <a:rPr lang="en-US" sz="2000" dirty="0" smtClean="0"/>
              <a:t>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/>
              <a:t>              Elf32_Addr </a:t>
            </a:r>
            <a:r>
              <a:rPr lang="en-US" sz="2000" dirty="0" err="1" smtClean="0"/>
              <a:t>p_paddr</a:t>
            </a:r>
            <a:r>
              <a:rPr lang="en-US" sz="2000" dirty="0" smtClean="0"/>
              <a:t>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/>
              <a:t>              Elf32_Word </a:t>
            </a:r>
            <a:r>
              <a:rPr lang="en-US" sz="2000" dirty="0" err="1" smtClean="0"/>
              <a:t>p_filesz</a:t>
            </a:r>
            <a:r>
              <a:rPr lang="en-US" sz="2000" dirty="0" smtClean="0"/>
              <a:t>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/>
              <a:t>              Elf32_Word </a:t>
            </a:r>
            <a:r>
              <a:rPr lang="en-US" sz="2000" dirty="0" err="1" smtClean="0"/>
              <a:t>p_memsz</a:t>
            </a:r>
            <a:r>
              <a:rPr lang="en-US" sz="2000" dirty="0" smtClean="0"/>
              <a:t>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/>
              <a:t>              Elf32_Word </a:t>
            </a:r>
            <a:r>
              <a:rPr lang="en-US" sz="2000" dirty="0" err="1" smtClean="0"/>
              <a:t>p_flags</a:t>
            </a:r>
            <a:r>
              <a:rPr lang="en-US" sz="2000" dirty="0" smtClean="0"/>
              <a:t>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/>
              <a:t> </a:t>
            </a:r>
            <a:r>
              <a:rPr lang="en-US" sz="2000" dirty="0" smtClean="0">
                <a:solidFill>
                  <a:schemeClr val="accent6"/>
                </a:solidFill>
              </a:rPr>
              <a:t>10</a:t>
            </a:r>
            <a:r>
              <a:rPr lang="en-US" sz="2000" dirty="0" smtClean="0"/>
              <a:t>         Elf32_Word </a:t>
            </a:r>
            <a:r>
              <a:rPr lang="en-US" sz="2000" dirty="0" err="1" smtClean="0"/>
              <a:t>p_align</a:t>
            </a:r>
            <a:r>
              <a:rPr lang="en-US" sz="2000" dirty="0" smtClean="0"/>
              <a:t>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/>
              <a:t> }</a:t>
            </a:r>
            <a:endParaRPr lang="en-US" sz="2000" dirty="0"/>
          </a:p>
        </p:txBody>
      </p:sp>
      <p:sp>
        <p:nvSpPr>
          <p:cNvPr id="7" name="Rectangular Callout 6"/>
          <p:cNvSpPr/>
          <p:nvPr/>
        </p:nvSpPr>
        <p:spPr>
          <a:xfrm>
            <a:off x="3754446" y="1480112"/>
            <a:ext cx="2576473" cy="934628"/>
          </a:xfrm>
          <a:prstGeom prst="wedgeRectCallout">
            <a:avLst>
              <a:gd name="adj1" fmla="val -72164"/>
              <a:gd name="adj2" fmla="val 392889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Address to load section in memory</a:t>
            </a:r>
            <a:endParaRPr lang="en-US" sz="2400" dirty="0"/>
          </a:p>
        </p:txBody>
      </p:sp>
      <p:sp>
        <p:nvSpPr>
          <p:cNvPr id="8" name="Rectangular Callout 7"/>
          <p:cNvSpPr/>
          <p:nvPr/>
        </p:nvSpPr>
        <p:spPr>
          <a:xfrm>
            <a:off x="97726" y="4039221"/>
            <a:ext cx="1708907" cy="800320"/>
          </a:xfrm>
          <a:prstGeom prst="wedgeRectCallout">
            <a:avLst>
              <a:gd name="adj1" fmla="val 52226"/>
              <a:gd name="adj2" fmla="val 189180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Data for the program</a:t>
            </a:r>
            <a:endParaRPr lang="en-US" sz="2400" dirty="0"/>
          </a:p>
        </p:txBody>
      </p:sp>
      <p:sp>
        <p:nvSpPr>
          <p:cNvPr id="9" name="Rectangular Callout 8"/>
          <p:cNvSpPr/>
          <p:nvPr/>
        </p:nvSpPr>
        <p:spPr>
          <a:xfrm>
            <a:off x="4994838" y="2620635"/>
            <a:ext cx="3135010" cy="707305"/>
          </a:xfrm>
          <a:prstGeom prst="wedgeRectCallout">
            <a:avLst>
              <a:gd name="adj1" fmla="val -70971"/>
              <a:gd name="adj2" fmla="val 363862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Offset of data in the file</a:t>
            </a:r>
          </a:p>
        </p:txBody>
      </p:sp>
      <p:sp>
        <p:nvSpPr>
          <p:cNvPr id="12" name="Rectangular Callout 11"/>
          <p:cNvSpPr/>
          <p:nvPr/>
        </p:nvSpPr>
        <p:spPr>
          <a:xfrm>
            <a:off x="7370618" y="4839541"/>
            <a:ext cx="1618707" cy="586799"/>
          </a:xfrm>
          <a:prstGeom prst="wedgeRectCallout">
            <a:avLst>
              <a:gd name="adj1" fmla="val -74313"/>
              <a:gd name="adj2" fmla="val 139680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Executable</a:t>
            </a:r>
            <a:endParaRPr lang="en-US" sz="2400" dirty="0"/>
          </a:p>
        </p:txBody>
      </p:sp>
      <p:sp>
        <p:nvSpPr>
          <p:cNvPr id="13" name="Rectangular Callout 12"/>
          <p:cNvSpPr/>
          <p:nvPr/>
        </p:nvSpPr>
        <p:spPr>
          <a:xfrm>
            <a:off x="5741075" y="3731053"/>
            <a:ext cx="3259086" cy="930329"/>
          </a:xfrm>
          <a:prstGeom prst="wedgeRectCallout">
            <a:avLst>
              <a:gd name="adj1" fmla="val -40947"/>
              <a:gd name="adj2" fmla="val 182548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How many bytes (in hex) are in the section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770663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315387" y="4483223"/>
            <a:ext cx="8513225" cy="2308324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accent5"/>
                </a:solidFill>
              </a:rPr>
              <a:t>$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readelf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--sections ./test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...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Section Headers:</a:t>
            </a:r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pPr>
              <a:tabLst>
                <a:tab pos="460375" algn="l"/>
                <a:tab pos="1085850" algn="l"/>
                <a:tab pos="1884363" algn="l"/>
                <a:tab pos="2914650" algn="l"/>
                <a:tab pos="4000500" algn="l"/>
                <a:tab pos="5032375" algn="l"/>
                <a:tab pos="6057900" algn="l"/>
                <a:tab pos="6627813" algn="l"/>
                <a:tab pos="7088188" algn="l"/>
                <a:tab pos="7604125" algn="l"/>
              </a:tabLst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…</a:t>
            </a:r>
          </a:p>
          <a:p>
            <a:pPr>
              <a:tabLst>
                <a:tab pos="460375" algn="l"/>
                <a:tab pos="1485900" algn="l"/>
                <a:tab pos="2627313" algn="l"/>
                <a:tab pos="3713163" algn="l"/>
                <a:tab pos="4799013" algn="l"/>
                <a:tab pos="5884863" algn="l"/>
                <a:tab pos="6229350" algn="l"/>
                <a:tab pos="6799263" algn="l"/>
                <a:tab pos="7259638" algn="l"/>
                <a:tab pos="7713663" algn="l"/>
              </a:tabLst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[Nr]	Name	Type	Address	Offset	Size	ES	Flags  	Link 	Info	Align</a:t>
            </a:r>
          </a:p>
          <a:p>
            <a:pPr>
              <a:tabLst>
                <a:tab pos="460375" algn="l"/>
                <a:tab pos="1485900" algn="l"/>
                <a:tab pos="2627313" algn="l"/>
                <a:tab pos="3713163" algn="l"/>
                <a:tab pos="4799013" algn="l"/>
                <a:tab pos="5884863" algn="l"/>
                <a:tab pos="6229350" algn="l"/>
                <a:tab pos="6799263" algn="l"/>
                <a:tab pos="7259638" algn="l"/>
                <a:tab pos="7713663" algn="l"/>
              </a:tabLst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[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25] .</a:t>
            </a:r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</a:rPr>
              <a:t>bss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	NOBITS	00601040	00001034	02800020 	00	WA 	0 	0 	32</a:t>
            </a:r>
          </a:p>
          <a:p>
            <a:pPr>
              <a:tabLst>
                <a:tab pos="460375" algn="l"/>
                <a:tab pos="1485900" algn="l"/>
                <a:tab pos="2627313" algn="l"/>
                <a:tab pos="3713163" algn="l"/>
                <a:tab pos="4799013" algn="l"/>
                <a:tab pos="5884863" algn="l"/>
                <a:tab pos="6229350" algn="l"/>
                <a:tab pos="6799263" algn="l"/>
                <a:tab pos="7259638" algn="l"/>
                <a:tab pos="7713663" algn="l"/>
              </a:tabLst>
            </a:pPr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[26] .</a:t>
            </a:r>
            <a:r>
              <a:rPr lang="fr-FR" dirty="0" smtClean="0">
                <a:solidFill>
                  <a:schemeClr val="bg1">
                    <a:lumMod val="65000"/>
                  </a:schemeClr>
                </a:solidFill>
              </a:rPr>
              <a:t>comment	PROGBITS	00000000 	00001034	000002a	01	MS	0	0	1</a:t>
            </a:r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…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960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.</a:t>
            </a:r>
            <a:r>
              <a:rPr lang="en-US" dirty="0" err="1" smtClean="0"/>
              <a:t>bss</a:t>
            </a:r>
            <a:r>
              <a:rPr lang="en-US" dirty="0" smtClean="0"/>
              <a:t> Example Header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188" y="759669"/>
            <a:ext cx="4197183" cy="5417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err="1">
                <a:solidFill>
                  <a:schemeClr val="accent1"/>
                </a:solidFill>
              </a:rPr>
              <a:t>int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 err="1"/>
              <a:t>big_big_array</a:t>
            </a:r>
            <a:r>
              <a:rPr lang="en-US" sz="2000" dirty="0"/>
              <a:t>[</a:t>
            </a:r>
            <a:r>
              <a:rPr lang="en-US" sz="2000" dirty="0">
                <a:solidFill>
                  <a:schemeClr val="accent4"/>
                </a:solidFill>
              </a:rPr>
              <a:t>10</a:t>
            </a:r>
            <a:r>
              <a:rPr lang="en-US" sz="2000" dirty="0"/>
              <a:t>*</a:t>
            </a:r>
            <a:r>
              <a:rPr lang="en-US" sz="2000" dirty="0">
                <a:solidFill>
                  <a:schemeClr val="accent4"/>
                </a:solidFill>
              </a:rPr>
              <a:t>1024</a:t>
            </a:r>
            <a:r>
              <a:rPr lang="en-US" sz="2000" dirty="0"/>
              <a:t>*</a:t>
            </a:r>
            <a:r>
              <a:rPr lang="en-US" sz="2000" dirty="0">
                <a:solidFill>
                  <a:schemeClr val="accent4"/>
                </a:solidFill>
              </a:rPr>
              <a:t>1024</a:t>
            </a:r>
            <a:r>
              <a:rPr lang="en-US" sz="2000" dirty="0"/>
              <a:t>];</a:t>
            </a:r>
          </a:p>
          <a:p>
            <a:pPr marL="0" indent="0">
              <a:buNone/>
            </a:pPr>
            <a:endParaRPr lang="en-US" sz="2000" dirty="0">
              <a:solidFill>
                <a:schemeClr val="accent1"/>
              </a:solidFill>
            </a:endParaRP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4716138" y="759669"/>
            <a:ext cx="4028902" cy="38275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dirty="0" err="1" smtClean="0">
                <a:solidFill>
                  <a:schemeClr val="accent1"/>
                </a:solidFill>
              </a:rPr>
              <a:t>typedef</a:t>
            </a:r>
            <a:r>
              <a:rPr lang="en-US" sz="2000" dirty="0" smtClean="0">
                <a:solidFill>
                  <a:schemeClr val="accent1"/>
                </a:solidFill>
              </a:rPr>
              <a:t> </a:t>
            </a:r>
            <a:r>
              <a:rPr lang="en-US" sz="2000" dirty="0" err="1" smtClean="0">
                <a:solidFill>
                  <a:schemeClr val="accent1"/>
                </a:solidFill>
              </a:rPr>
              <a:t>struct</a:t>
            </a:r>
            <a:r>
              <a:rPr lang="en-US" sz="2000" dirty="0" smtClean="0">
                <a:solidFill>
                  <a:schemeClr val="accent1"/>
                </a:solidFill>
              </a:rPr>
              <a:t> </a:t>
            </a:r>
            <a:r>
              <a:rPr lang="en-US" sz="2000" dirty="0" smtClean="0"/>
              <a:t>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/>
              <a:t>              Elf32_Word </a:t>
            </a:r>
            <a:r>
              <a:rPr lang="en-US" sz="2000" dirty="0" err="1" smtClean="0"/>
              <a:t>p_type</a:t>
            </a:r>
            <a:r>
              <a:rPr lang="en-US" sz="2000" dirty="0" smtClean="0"/>
              <a:t>;	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/>
              <a:t>              Elf32_Off  </a:t>
            </a:r>
            <a:r>
              <a:rPr lang="en-US" sz="2000" dirty="0" err="1" smtClean="0"/>
              <a:t>p_offset</a:t>
            </a:r>
            <a:r>
              <a:rPr lang="en-US" sz="2000" dirty="0" smtClean="0"/>
              <a:t>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/>
              <a:t>  </a:t>
            </a:r>
            <a:r>
              <a:rPr lang="en-US" sz="2000" dirty="0" smtClean="0">
                <a:solidFill>
                  <a:schemeClr val="accent6"/>
                </a:solidFill>
              </a:rPr>
              <a:t>5</a:t>
            </a:r>
            <a:r>
              <a:rPr lang="en-US" sz="2000" dirty="0" smtClean="0"/>
              <a:t>          Elf32_Addr </a:t>
            </a:r>
            <a:r>
              <a:rPr lang="en-US" sz="2000" dirty="0" err="1" smtClean="0"/>
              <a:t>p_vaddr</a:t>
            </a:r>
            <a:r>
              <a:rPr lang="en-US" sz="2000" dirty="0" smtClean="0"/>
              <a:t>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/>
              <a:t>              Elf32_Addr </a:t>
            </a:r>
            <a:r>
              <a:rPr lang="en-US" sz="2000" dirty="0" err="1" smtClean="0"/>
              <a:t>p_paddr</a:t>
            </a:r>
            <a:r>
              <a:rPr lang="en-US" sz="2000" dirty="0" smtClean="0"/>
              <a:t>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/>
              <a:t>              Elf32_Word </a:t>
            </a:r>
            <a:r>
              <a:rPr lang="en-US" sz="2000" dirty="0" err="1" smtClean="0"/>
              <a:t>p_filesz</a:t>
            </a:r>
            <a:r>
              <a:rPr lang="en-US" sz="2000" dirty="0" smtClean="0"/>
              <a:t>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/>
              <a:t>              Elf32_Word </a:t>
            </a:r>
            <a:r>
              <a:rPr lang="en-US" sz="2000" dirty="0" err="1" smtClean="0"/>
              <a:t>p_memsz</a:t>
            </a:r>
            <a:r>
              <a:rPr lang="en-US" sz="2000" dirty="0" smtClean="0"/>
              <a:t>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/>
              <a:t>              Elf32_Word </a:t>
            </a:r>
            <a:r>
              <a:rPr lang="en-US" sz="2000" dirty="0" err="1" smtClean="0"/>
              <a:t>p_flags</a:t>
            </a:r>
            <a:r>
              <a:rPr lang="en-US" sz="2000" dirty="0" smtClean="0"/>
              <a:t>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/>
              <a:t> </a:t>
            </a:r>
            <a:r>
              <a:rPr lang="en-US" sz="2000" dirty="0" smtClean="0">
                <a:solidFill>
                  <a:schemeClr val="accent6"/>
                </a:solidFill>
              </a:rPr>
              <a:t>10</a:t>
            </a:r>
            <a:r>
              <a:rPr lang="en-US" sz="2000" dirty="0" smtClean="0"/>
              <a:t>         Elf32_Word </a:t>
            </a:r>
            <a:r>
              <a:rPr lang="en-US" sz="2000" dirty="0" err="1" smtClean="0"/>
              <a:t>p_align</a:t>
            </a:r>
            <a:r>
              <a:rPr lang="en-US" sz="2000" dirty="0" smtClean="0"/>
              <a:t>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/>
              <a:t> }</a:t>
            </a:r>
            <a:endParaRPr lang="en-US" sz="2000" dirty="0"/>
          </a:p>
        </p:txBody>
      </p:sp>
      <p:sp>
        <p:nvSpPr>
          <p:cNvPr id="7" name="Rectangular Callout 6"/>
          <p:cNvSpPr/>
          <p:nvPr/>
        </p:nvSpPr>
        <p:spPr>
          <a:xfrm>
            <a:off x="397822" y="2457729"/>
            <a:ext cx="2576473" cy="934628"/>
          </a:xfrm>
          <a:prstGeom prst="wedgeRectCallout">
            <a:avLst>
              <a:gd name="adj1" fmla="val 48933"/>
              <a:gd name="adj2" fmla="val 332409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Address to load section in memory</a:t>
            </a:r>
            <a:endParaRPr lang="en-US" sz="2400" dirty="0"/>
          </a:p>
        </p:txBody>
      </p:sp>
      <p:sp>
        <p:nvSpPr>
          <p:cNvPr id="8" name="Rectangular Callout 7"/>
          <p:cNvSpPr/>
          <p:nvPr/>
        </p:nvSpPr>
        <p:spPr>
          <a:xfrm>
            <a:off x="225188" y="3622842"/>
            <a:ext cx="1331713" cy="800320"/>
          </a:xfrm>
          <a:prstGeom prst="wedgeRectCallout">
            <a:avLst>
              <a:gd name="adj1" fmla="val 72657"/>
              <a:gd name="adj2" fmla="val 234190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Contains no data</a:t>
            </a:r>
            <a:endParaRPr lang="en-US" sz="2400" dirty="0"/>
          </a:p>
        </p:txBody>
      </p:sp>
      <p:sp>
        <p:nvSpPr>
          <p:cNvPr id="9" name="Rectangular Callout 8"/>
          <p:cNvSpPr/>
          <p:nvPr/>
        </p:nvSpPr>
        <p:spPr>
          <a:xfrm>
            <a:off x="1486866" y="1277170"/>
            <a:ext cx="3145700" cy="1048026"/>
          </a:xfrm>
          <a:prstGeom prst="wedgeRectCallout">
            <a:avLst>
              <a:gd name="adj1" fmla="val 32976"/>
              <a:gd name="adj2" fmla="val 391010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Offset of data in the file</a:t>
            </a:r>
          </a:p>
          <a:p>
            <a:pPr algn="ctr"/>
            <a:r>
              <a:rPr lang="en-US" sz="2400" dirty="0" smtClean="0"/>
              <a:t>(Notice the length = 0)</a:t>
            </a:r>
            <a:endParaRPr lang="en-US" sz="2400" dirty="0"/>
          </a:p>
        </p:txBody>
      </p:sp>
      <p:sp>
        <p:nvSpPr>
          <p:cNvPr id="12" name="Rectangular Callout 11"/>
          <p:cNvSpPr/>
          <p:nvPr/>
        </p:nvSpPr>
        <p:spPr>
          <a:xfrm>
            <a:off x="7719301" y="4911584"/>
            <a:ext cx="1319952" cy="586799"/>
          </a:xfrm>
          <a:prstGeom prst="wedgeRectCallout">
            <a:avLst>
              <a:gd name="adj1" fmla="val -112315"/>
              <a:gd name="adj2" fmla="val 130236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Writable</a:t>
            </a:r>
            <a:endParaRPr lang="en-US" sz="2400" dirty="0"/>
          </a:p>
        </p:txBody>
      </p:sp>
      <p:sp>
        <p:nvSpPr>
          <p:cNvPr id="13" name="Rectangular Callout 12"/>
          <p:cNvSpPr/>
          <p:nvPr/>
        </p:nvSpPr>
        <p:spPr>
          <a:xfrm>
            <a:off x="4275462" y="4158822"/>
            <a:ext cx="3259136" cy="930329"/>
          </a:xfrm>
          <a:prstGeom prst="wedgeRectCallout">
            <a:avLst>
              <a:gd name="adj1" fmla="val -4387"/>
              <a:gd name="adj2" fmla="val 133702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hex(4*10*1024*1024) = 0x2800020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629695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Segments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29" y="1600200"/>
            <a:ext cx="8763511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Each segment contains one or more sections</a:t>
            </a:r>
          </a:p>
          <a:p>
            <a:pPr lvl="1"/>
            <a:r>
              <a:rPr lang="en-US" dirty="0" smtClean="0"/>
              <a:t>All of the sections in a segment are related, e.g.:</a:t>
            </a:r>
          </a:p>
          <a:p>
            <a:pPr lvl="2"/>
            <a:r>
              <a:rPr lang="en-US" dirty="0"/>
              <a:t>A</a:t>
            </a:r>
            <a:r>
              <a:rPr lang="en-US" dirty="0" smtClean="0"/>
              <a:t>ll sections contain compiled code</a:t>
            </a:r>
          </a:p>
          <a:p>
            <a:pPr lvl="2"/>
            <a:r>
              <a:rPr lang="en-US" dirty="0" smtClean="0"/>
              <a:t>Or, all sections contain initialized data</a:t>
            </a:r>
          </a:p>
          <a:p>
            <a:pPr lvl="2"/>
            <a:r>
              <a:rPr lang="en-US" dirty="0" smtClean="0"/>
              <a:t>Or, all sections contain debug information</a:t>
            </a:r>
          </a:p>
          <a:p>
            <a:pPr lvl="2"/>
            <a:r>
              <a:rPr lang="en-US" dirty="0" smtClean="0"/>
              <a:t>… etc…</a:t>
            </a:r>
          </a:p>
          <a:p>
            <a:r>
              <a:rPr lang="en-US" dirty="0" smtClean="0"/>
              <a:t>Segments are used by the loader to:</a:t>
            </a:r>
          </a:p>
          <a:p>
            <a:pPr lvl="1"/>
            <a:r>
              <a:rPr lang="en-US" dirty="0" smtClean="0"/>
              <a:t>Place data and code in memory</a:t>
            </a:r>
          </a:p>
          <a:p>
            <a:pPr lvl="1"/>
            <a:r>
              <a:rPr lang="en-US" dirty="0" smtClean="0"/>
              <a:t>Determine memory permissions (read/write/execute)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01005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3772"/>
            <a:ext cx="8229600" cy="5342392"/>
          </a:xfrm>
        </p:spPr>
        <p:txBody>
          <a:bodyPr anchor="ctr">
            <a:normAutofit/>
          </a:bodyPr>
          <a:lstStyle/>
          <a:p>
            <a:r>
              <a:rPr lang="en-US" sz="4400" dirty="0" smtClean="0"/>
              <a:t>Programs</a:t>
            </a:r>
          </a:p>
          <a:p>
            <a:r>
              <a:rPr lang="en-US" sz="4400" dirty="0" smtClean="0"/>
              <a:t>Processes</a:t>
            </a:r>
          </a:p>
          <a:p>
            <a:r>
              <a:rPr lang="en-US" sz="4400" dirty="0" smtClean="0"/>
              <a:t>Context Switching</a:t>
            </a:r>
          </a:p>
          <a:p>
            <a:r>
              <a:rPr lang="en-US" sz="4400" dirty="0" smtClean="0"/>
              <a:t>Protected Mode Execution</a:t>
            </a:r>
          </a:p>
          <a:p>
            <a:r>
              <a:rPr lang="en-US" sz="4400" dirty="0" smtClean="0"/>
              <a:t>Inter-process Communication</a:t>
            </a:r>
          </a:p>
          <a:p>
            <a:r>
              <a:rPr lang="en-US" sz="4400" dirty="0" smtClean="0"/>
              <a:t>Threads</a:t>
            </a:r>
            <a:endParaRPr lang="en-US" sz="4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55100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Segment Header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188" y="1600200"/>
            <a:ext cx="8453742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typedef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struct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              Elf32_Word </a:t>
            </a:r>
            <a:r>
              <a:rPr lang="en-US" dirty="0" err="1"/>
              <a:t>p_type</a:t>
            </a:r>
            <a:r>
              <a:rPr lang="en-US" dirty="0" smtClean="0"/>
              <a:t>;  // Type of Segment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         </a:t>
            </a:r>
            <a:r>
              <a:rPr lang="en-US" dirty="0"/>
              <a:t>Elf32_Off  </a:t>
            </a:r>
            <a:r>
              <a:rPr lang="en-US" dirty="0" err="1" smtClean="0"/>
              <a:t>p_offset</a:t>
            </a:r>
            <a:r>
              <a:rPr lang="en-US" dirty="0" smtClean="0"/>
              <a:t>;    // Offset for the segment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>
                <a:solidFill>
                  <a:schemeClr val="accent6"/>
                </a:solidFill>
              </a:rPr>
              <a:t>5</a:t>
            </a:r>
            <a:r>
              <a:rPr lang="en-US" dirty="0"/>
              <a:t>          </a:t>
            </a:r>
            <a:r>
              <a:rPr lang="en-US" dirty="0" smtClean="0"/>
              <a:t>Elf32_Addr </a:t>
            </a:r>
            <a:r>
              <a:rPr lang="en-US" dirty="0" err="1"/>
              <a:t>p_vaddr</a:t>
            </a:r>
            <a:r>
              <a:rPr lang="en-US" dirty="0" smtClean="0"/>
              <a:t>; // Location to load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      Elf32_Addr </a:t>
            </a:r>
            <a:r>
              <a:rPr lang="en-US" dirty="0" err="1"/>
              <a:t>p_paddr</a:t>
            </a:r>
            <a:r>
              <a:rPr lang="en-US" dirty="0" smtClean="0"/>
              <a:t>; // the </a:t>
            </a:r>
            <a:r>
              <a:rPr lang="en-US" dirty="0" err="1" smtClean="0"/>
              <a:t>segmentinto</a:t>
            </a:r>
            <a:r>
              <a:rPr lang="en-US" dirty="0" smtClean="0"/>
              <a:t> memory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      Elf32_Word </a:t>
            </a:r>
            <a:r>
              <a:rPr lang="en-US" dirty="0" err="1"/>
              <a:t>p_filesz</a:t>
            </a:r>
            <a:r>
              <a:rPr lang="en-US" dirty="0" smtClean="0"/>
              <a:t>; // Size on disk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      Elf32_Word </a:t>
            </a:r>
            <a:r>
              <a:rPr lang="en-US" dirty="0" err="1"/>
              <a:t>p_memsz</a:t>
            </a:r>
            <a:r>
              <a:rPr lang="en-US" dirty="0" smtClean="0"/>
              <a:t>; // Size in memory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      Elf32_Word </a:t>
            </a:r>
            <a:r>
              <a:rPr lang="en-US" dirty="0" err="1"/>
              <a:t>p_flags</a:t>
            </a:r>
            <a:r>
              <a:rPr lang="en-US" dirty="0" smtClean="0"/>
              <a:t>; // Flags describing data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>
                <a:solidFill>
                  <a:schemeClr val="accent6"/>
                </a:solidFill>
              </a:rPr>
              <a:t>10</a:t>
            </a:r>
            <a:r>
              <a:rPr lang="en-US" dirty="0"/>
              <a:t>         </a:t>
            </a:r>
            <a:r>
              <a:rPr lang="en-US" dirty="0" smtClean="0"/>
              <a:t>Elf32_Word </a:t>
            </a:r>
            <a:r>
              <a:rPr lang="en-US" dirty="0" err="1"/>
              <a:t>p_align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}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41681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tx1"/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dirty="0">
                <a:solidFill>
                  <a:schemeClr val="accent5"/>
                </a:solidFill>
              </a:rPr>
              <a:t>$ </a:t>
            </a:r>
            <a:r>
              <a:rPr lang="en-US" sz="1400" dirty="0" err="1">
                <a:solidFill>
                  <a:schemeClr val="bg1"/>
                </a:solidFill>
              </a:rPr>
              <a:t>readelf</a:t>
            </a:r>
            <a:r>
              <a:rPr lang="en-US" sz="1400" dirty="0">
                <a:solidFill>
                  <a:schemeClr val="bg1"/>
                </a:solidFill>
              </a:rPr>
              <a:t> --segments </a:t>
            </a:r>
            <a:r>
              <a:rPr lang="en-US" sz="1400" dirty="0" smtClean="0">
                <a:solidFill>
                  <a:schemeClr val="bg1"/>
                </a:solidFill>
              </a:rPr>
              <a:t>./test</a:t>
            </a:r>
            <a:endParaRPr lang="en-US" sz="14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Elf file type is EXEC (Executable file)</a:t>
            </a:r>
          </a:p>
          <a:p>
            <a:pPr marL="0" indent="0">
              <a:buNone/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Entry point 0x400460</a:t>
            </a:r>
          </a:p>
          <a:p>
            <a:pPr marL="0" indent="0">
              <a:buNone/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There are 9 program headers, starting at offset 64</a:t>
            </a:r>
          </a:p>
          <a:p>
            <a:pPr marL="0" indent="0">
              <a:buNone/>
            </a:pP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  <a:tabLst>
                <a:tab pos="1312863" algn="l"/>
              </a:tabLst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Program Headers:</a:t>
            </a:r>
          </a:p>
          <a:p>
            <a:pPr marL="0" indent="0">
              <a:buNone/>
              <a:tabLst>
                <a:tab pos="1430338" algn="l"/>
                <a:tab pos="2516188" algn="l"/>
                <a:tab pos="3541713" algn="l"/>
                <a:tab pos="4572000" algn="l"/>
                <a:tab pos="5602288" algn="l"/>
                <a:tab pos="6689725" algn="l"/>
              </a:tabLst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 Type          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Offset          	</a:t>
            </a:r>
            <a:r>
              <a:rPr lang="en-US" sz="1400" dirty="0" err="1" smtClean="0">
                <a:solidFill>
                  <a:schemeClr val="bg1">
                    <a:lumMod val="65000"/>
                  </a:schemeClr>
                </a:solidFill>
              </a:rPr>
              <a:t>VirtAddr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    	</a:t>
            </a:r>
            <a:r>
              <a:rPr lang="en-US" sz="1400" dirty="0" err="1" smtClean="0">
                <a:solidFill>
                  <a:schemeClr val="bg1">
                    <a:lumMod val="65000"/>
                  </a:schemeClr>
                </a:solidFill>
              </a:rPr>
              <a:t>PhysAddr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</a:t>
            </a:r>
            <a:r>
              <a:rPr lang="en-US" sz="1400" dirty="0" err="1" smtClean="0">
                <a:solidFill>
                  <a:schemeClr val="bg1">
                    <a:lumMod val="65000"/>
                  </a:schemeClr>
                </a:solidFill>
              </a:rPr>
              <a:t>FileSiz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       	</a:t>
            </a:r>
            <a:r>
              <a:rPr lang="en-US" sz="1400" dirty="0" err="1" smtClean="0">
                <a:solidFill>
                  <a:schemeClr val="bg1">
                    <a:lumMod val="65000"/>
                  </a:schemeClr>
                </a:solidFill>
              </a:rPr>
              <a:t>MemSiz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     	Flags	Align</a:t>
            </a: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  <a:tabLst>
                <a:tab pos="1430338" algn="l"/>
                <a:tab pos="2516188" algn="l"/>
                <a:tab pos="3541713" algn="l"/>
                <a:tab pos="4572000" algn="l"/>
                <a:tab pos="5602288" algn="l"/>
                <a:tab pos="6689725" algn="l"/>
              </a:tabLst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 PHDR          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0x00000040	0x00400040 	0x00400040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0x000001f8 	0x000001f8  	R E    	8</a:t>
            </a:r>
          </a:p>
          <a:p>
            <a:pPr marL="0" indent="0">
              <a:buNone/>
              <a:tabLst>
                <a:tab pos="1430338" algn="l"/>
                <a:tab pos="2516188" algn="l"/>
                <a:tab pos="3541713" algn="l"/>
                <a:tab pos="4572000" algn="l"/>
                <a:tab pos="5602288" algn="l"/>
                <a:tab pos="6689725" algn="l"/>
              </a:tabLst>
            </a:pP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  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INTERP        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0x00000238 	0x00400238 	0x00400238	0x0000001c 	0x0000001c  	R      	1</a:t>
            </a: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  <a:tabLst>
                <a:tab pos="1430338" algn="l"/>
                <a:tab pos="2516188" algn="l"/>
                <a:tab pos="3541713" algn="l"/>
                <a:tab pos="4572000" algn="l"/>
                <a:tab pos="5602288" algn="l"/>
                <a:tab pos="6689725" algn="l"/>
              </a:tabLst>
            </a:pP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  LOAD           	0x00000000 	0x00400000 	0x00400000	0x0000077c 	0x0000077c  	R 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E   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200000</a:t>
            </a: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  <a:tabLst>
                <a:tab pos="1430338" algn="l"/>
                <a:tab pos="2516188" algn="l"/>
                <a:tab pos="3541713" algn="l"/>
                <a:tab pos="4572000" algn="l"/>
                <a:tab pos="5602288" algn="l"/>
                <a:tab pos="6689725" algn="l"/>
              </a:tabLst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 LOAD          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0x00000e28 	0x00600e28 	0x00600e28	0x0000020c 	0x02800238  	RW     	200000</a:t>
            </a: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  <a:tabLst>
                <a:tab pos="1430338" algn="l"/>
                <a:tab pos="2516188" algn="l"/>
                <a:tab pos="3541713" algn="l"/>
                <a:tab pos="4572000" algn="l"/>
                <a:tab pos="5602288" algn="l"/>
                <a:tab pos="6689725" algn="l"/>
              </a:tabLst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 DYNAMIC       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0x00000e50 	0x00600e50 	0x00600e50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0x00000190 	0x00000190  	RW     	8</a:t>
            </a:r>
          </a:p>
          <a:p>
            <a:pPr marL="0" indent="0">
              <a:buNone/>
              <a:tabLst>
                <a:tab pos="1430338" algn="l"/>
                <a:tab pos="2516188" algn="l"/>
                <a:tab pos="3541713" algn="l"/>
                <a:tab pos="4572000" algn="l"/>
                <a:tab pos="5602288" algn="l"/>
                <a:tab pos="6689725" algn="l"/>
              </a:tabLst>
            </a:pP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  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NOTE          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0x00000254 	0x00400254 	0x00400254	0x00000044 	0x00000044  	R      	4</a:t>
            </a: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  <a:tabLst>
                <a:tab pos="1430338" algn="l"/>
                <a:tab pos="2516188" algn="l"/>
                <a:tab pos="3541713" algn="l"/>
                <a:tab pos="4572000" algn="l"/>
                <a:tab pos="5602288" algn="l"/>
                <a:tab pos="6689725" algn="l"/>
              </a:tabLst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 GNU_EH_FRAME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0x000006a8 	0x004006a8 	0x004006a8	0x0000002c 	0x0000002c  	R      	4</a:t>
            </a: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  <a:tabLst>
                <a:tab pos="1430338" algn="l"/>
                <a:tab pos="2516188" algn="l"/>
                <a:tab pos="3541713" algn="l"/>
                <a:tab pos="4572000" algn="l"/>
                <a:tab pos="5602288" algn="l"/>
                <a:tab pos="6689725" algn="l"/>
              </a:tabLst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 GNU_STACK     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0x00000000 	0x00000000 	0x00000000	0x00000000 	0x00000000  	RW     	8</a:t>
            </a: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  <a:tabLst>
                <a:tab pos="1430338" algn="l"/>
                <a:tab pos="2516188" algn="l"/>
                <a:tab pos="3541713" algn="l"/>
                <a:tab pos="4572000" algn="l"/>
                <a:tab pos="5602288" algn="l"/>
                <a:tab pos="6689725" algn="l"/>
              </a:tabLst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 GNU_RELRO     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0x00000e28 	0x00600e28 	0x00600e28	0x000001d8 	0x000001d8  	R      	1</a:t>
            </a: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</a:pP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Section to Segment mapping:</a:t>
            </a:r>
          </a:p>
          <a:p>
            <a:pPr marL="0" indent="0">
              <a:buNone/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 Segment Sections...</a:t>
            </a:r>
          </a:p>
          <a:p>
            <a:pPr marL="0" indent="0">
              <a:buNone/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  00</a:t>
            </a:r>
          </a:p>
          <a:p>
            <a:pPr marL="0" indent="0">
              <a:buNone/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  01     .</a:t>
            </a:r>
            <a:r>
              <a:rPr lang="en-US" sz="1400" dirty="0" err="1">
                <a:solidFill>
                  <a:schemeClr val="bg1">
                    <a:lumMod val="65000"/>
                  </a:schemeClr>
                </a:solidFill>
              </a:rPr>
              <a:t>interp</a:t>
            </a: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  02     .</a:t>
            </a:r>
            <a:r>
              <a:rPr lang="en-US" sz="1400" dirty="0" err="1">
                <a:solidFill>
                  <a:schemeClr val="bg1">
                    <a:lumMod val="65000"/>
                  </a:schemeClr>
                </a:solidFill>
              </a:rPr>
              <a:t>interp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.</a:t>
            </a:r>
            <a:r>
              <a:rPr lang="en-US" sz="1400" dirty="0" err="1">
                <a:solidFill>
                  <a:schemeClr val="bg1">
                    <a:lumMod val="65000"/>
                  </a:schemeClr>
                </a:solidFill>
              </a:rPr>
              <a:t>note.ABI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-tag .</a:t>
            </a:r>
            <a:r>
              <a:rPr lang="en-US" sz="1400" dirty="0" err="1">
                <a:solidFill>
                  <a:schemeClr val="bg1">
                    <a:lumMod val="65000"/>
                  </a:schemeClr>
                </a:solidFill>
              </a:rPr>
              <a:t>note.gnu.build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-id .</a:t>
            </a:r>
            <a:r>
              <a:rPr lang="en-US" sz="1400" dirty="0" err="1">
                <a:solidFill>
                  <a:schemeClr val="bg1">
                    <a:lumMod val="65000"/>
                  </a:schemeClr>
                </a:solidFill>
              </a:rPr>
              <a:t>gnu.hash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.</a:t>
            </a:r>
            <a:r>
              <a:rPr lang="en-US" sz="1400" dirty="0" err="1">
                <a:solidFill>
                  <a:schemeClr val="bg1">
                    <a:lumMod val="65000"/>
                  </a:schemeClr>
                </a:solidFill>
              </a:rPr>
              <a:t>dynsym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.</a:t>
            </a:r>
            <a:r>
              <a:rPr lang="en-US" sz="1400" dirty="0" err="1">
                <a:solidFill>
                  <a:schemeClr val="bg1">
                    <a:lumMod val="65000"/>
                  </a:schemeClr>
                </a:solidFill>
              </a:rPr>
              <a:t>dynstr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.</a:t>
            </a:r>
            <a:r>
              <a:rPr lang="en-US" sz="1400" dirty="0" err="1">
                <a:solidFill>
                  <a:schemeClr val="bg1">
                    <a:lumMod val="65000"/>
                  </a:schemeClr>
                </a:solidFill>
              </a:rPr>
              <a:t>gnu.version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.</a:t>
            </a:r>
            <a:r>
              <a:rPr lang="en-US" sz="1400" dirty="0" err="1">
                <a:solidFill>
                  <a:schemeClr val="bg1">
                    <a:lumMod val="65000"/>
                  </a:schemeClr>
                </a:solidFill>
              </a:rPr>
              <a:t>gnu.version_r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.</a:t>
            </a:r>
            <a:r>
              <a:rPr lang="en-US" sz="1400" dirty="0" err="1">
                <a:solidFill>
                  <a:schemeClr val="bg1">
                    <a:lumMod val="65000"/>
                  </a:schemeClr>
                </a:solidFill>
              </a:rPr>
              <a:t>rela.dyn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.</a:t>
            </a:r>
            <a:r>
              <a:rPr lang="en-US" sz="1400" dirty="0" err="1">
                <a:solidFill>
                  <a:schemeClr val="bg1">
                    <a:lumMod val="65000"/>
                  </a:schemeClr>
                </a:solidFill>
              </a:rPr>
              <a:t>rela.plt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.</a:t>
            </a:r>
            <a:r>
              <a:rPr lang="en-US" sz="1400" dirty="0" err="1">
                <a:solidFill>
                  <a:schemeClr val="bg1">
                    <a:lumMod val="65000"/>
                  </a:schemeClr>
                </a:solidFill>
              </a:rPr>
              <a:t>init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.</a:t>
            </a:r>
            <a:r>
              <a:rPr lang="en-US" sz="1400" dirty="0" err="1">
                <a:solidFill>
                  <a:schemeClr val="bg1">
                    <a:lumMod val="65000"/>
                  </a:schemeClr>
                </a:solidFill>
              </a:rPr>
              <a:t>plt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.text .</a:t>
            </a:r>
            <a:r>
              <a:rPr lang="en-US" sz="1400" dirty="0" err="1">
                <a:solidFill>
                  <a:schemeClr val="bg1">
                    <a:lumMod val="65000"/>
                  </a:schemeClr>
                </a:solidFill>
              </a:rPr>
              <a:t>fini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.</a:t>
            </a:r>
            <a:r>
              <a:rPr lang="en-US" sz="1400" dirty="0" err="1">
                <a:solidFill>
                  <a:schemeClr val="bg1">
                    <a:lumMod val="65000"/>
                  </a:schemeClr>
                </a:solidFill>
              </a:rPr>
              <a:t>rodata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.</a:t>
            </a:r>
            <a:r>
              <a:rPr lang="en-US" sz="1400" dirty="0" err="1">
                <a:solidFill>
                  <a:schemeClr val="bg1">
                    <a:lumMod val="65000"/>
                  </a:schemeClr>
                </a:solidFill>
              </a:rPr>
              <a:t>eh_frame_hdr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.</a:t>
            </a:r>
            <a:r>
              <a:rPr lang="en-US" sz="1400" dirty="0" err="1">
                <a:solidFill>
                  <a:schemeClr val="bg1">
                    <a:lumMod val="65000"/>
                  </a:schemeClr>
                </a:solidFill>
              </a:rPr>
              <a:t>eh_frame</a:t>
            </a: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  03     .</a:t>
            </a:r>
            <a:r>
              <a:rPr lang="en-US" sz="1400" dirty="0" err="1">
                <a:solidFill>
                  <a:schemeClr val="bg1">
                    <a:lumMod val="65000"/>
                  </a:schemeClr>
                </a:solidFill>
              </a:rPr>
              <a:t>ctors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.</a:t>
            </a:r>
            <a:r>
              <a:rPr lang="en-US" sz="1400" dirty="0" err="1">
                <a:solidFill>
                  <a:schemeClr val="bg1">
                    <a:lumMod val="65000"/>
                  </a:schemeClr>
                </a:solidFill>
              </a:rPr>
              <a:t>dtors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.</a:t>
            </a:r>
            <a:r>
              <a:rPr lang="en-US" sz="1400" dirty="0" err="1">
                <a:solidFill>
                  <a:schemeClr val="bg1">
                    <a:lumMod val="65000"/>
                  </a:schemeClr>
                </a:solidFill>
              </a:rPr>
              <a:t>jcr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.dynamic .got .</a:t>
            </a:r>
            <a:r>
              <a:rPr lang="en-US" sz="1400" dirty="0" err="1">
                <a:solidFill>
                  <a:schemeClr val="bg1">
                    <a:lumMod val="65000"/>
                  </a:schemeClr>
                </a:solidFill>
              </a:rPr>
              <a:t>got.plt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.data .</a:t>
            </a:r>
            <a:r>
              <a:rPr lang="en-US" sz="1400" dirty="0" err="1">
                <a:solidFill>
                  <a:schemeClr val="bg1">
                    <a:lumMod val="65000"/>
                  </a:schemeClr>
                </a:solidFill>
              </a:rPr>
              <a:t>bss</a:t>
            </a: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  04     .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dynamic</a:t>
            </a:r>
          </a:p>
          <a:p>
            <a:pPr marL="0" indent="0">
              <a:buNone/>
            </a:pP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…</a:t>
            </a:r>
          </a:p>
        </p:txBody>
      </p:sp>
      <p:sp>
        <p:nvSpPr>
          <p:cNvPr id="6" name="Rectangle 5"/>
          <p:cNvSpPr/>
          <p:nvPr/>
        </p:nvSpPr>
        <p:spPr>
          <a:xfrm>
            <a:off x="116377" y="2310938"/>
            <a:ext cx="7952509" cy="296487"/>
          </a:xfrm>
          <a:prstGeom prst="rect">
            <a:avLst/>
          </a:prstGeom>
          <a:noFill/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ular Callout 6"/>
          <p:cNvSpPr/>
          <p:nvPr/>
        </p:nvSpPr>
        <p:spPr>
          <a:xfrm>
            <a:off x="7326283" y="738595"/>
            <a:ext cx="1618707" cy="586799"/>
          </a:xfrm>
          <a:prstGeom prst="wedgeRectCallout">
            <a:avLst>
              <a:gd name="adj1" fmla="val -67808"/>
              <a:gd name="adj2" fmla="val 230344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Executable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116393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 txBox="1">
            <a:spLocks/>
          </p:cNvSpPr>
          <p:nvPr/>
        </p:nvSpPr>
        <p:spPr>
          <a:xfrm>
            <a:off x="141316" y="1168507"/>
            <a:ext cx="5347855" cy="5609137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>
                <a:solidFill>
                  <a:schemeClr val="accent2"/>
                </a:solidFill>
              </a:rPr>
              <a:t>#include &lt;</a:t>
            </a:r>
            <a:r>
              <a:rPr lang="en-US" dirty="0" err="1" smtClean="0">
                <a:solidFill>
                  <a:schemeClr val="accent2"/>
                </a:solidFill>
              </a:rPr>
              <a:t>stdio.h</a:t>
            </a:r>
            <a:r>
              <a:rPr lang="en-US" dirty="0" smtClean="0">
                <a:solidFill>
                  <a:schemeClr val="accent2"/>
                </a:solidFill>
              </a:rPr>
              <a:t>&gt;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err="1" smtClean="0">
                <a:solidFill>
                  <a:schemeClr val="accent1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big_big_array</a:t>
            </a:r>
            <a:r>
              <a:rPr lang="en-US" dirty="0" smtClean="0"/>
              <a:t>[</a:t>
            </a:r>
            <a:r>
              <a:rPr lang="en-US" dirty="0" smtClean="0">
                <a:solidFill>
                  <a:schemeClr val="accent4"/>
                </a:solidFill>
              </a:rPr>
              <a:t>10</a:t>
            </a:r>
            <a:r>
              <a:rPr lang="en-US" dirty="0" smtClean="0"/>
              <a:t> * </a:t>
            </a:r>
            <a:r>
              <a:rPr lang="en-US" dirty="0" smtClean="0">
                <a:solidFill>
                  <a:schemeClr val="accent4"/>
                </a:solidFill>
              </a:rPr>
              <a:t>1024</a:t>
            </a:r>
            <a:r>
              <a:rPr lang="en-US" dirty="0" smtClean="0"/>
              <a:t> * </a:t>
            </a:r>
            <a:r>
              <a:rPr lang="en-US" dirty="0" smtClean="0">
                <a:solidFill>
                  <a:schemeClr val="accent4"/>
                </a:solidFill>
              </a:rPr>
              <a:t>1024</a:t>
            </a:r>
            <a:r>
              <a:rPr lang="en-US" dirty="0" smtClean="0"/>
              <a:t>];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>
                <a:solidFill>
                  <a:schemeClr val="accent1"/>
                </a:solidFill>
              </a:rPr>
              <a:t>char</a:t>
            </a:r>
            <a:r>
              <a:rPr lang="en-US" dirty="0" smtClean="0"/>
              <a:t> *</a:t>
            </a:r>
            <a:r>
              <a:rPr lang="en-US" dirty="0" err="1" smtClean="0"/>
              <a:t>a_string</a:t>
            </a:r>
            <a:r>
              <a:rPr lang="en-US" dirty="0" smtClean="0"/>
              <a:t> = </a:t>
            </a:r>
            <a:r>
              <a:rPr lang="en-US" dirty="0" smtClean="0">
                <a:solidFill>
                  <a:schemeClr val="accent2"/>
                </a:solidFill>
              </a:rPr>
              <a:t>"Hello, World!"</a:t>
            </a:r>
            <a:r>
              <a:rPr lang="en-US" dirty="0" smtClean="0"/>
              <a:t>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err="1" smtClean="0">
                <a:solidFill>
                  <a:schemeClr val="accent1"/>
                </a:solidFill>
              </a:rPr>
              <a:t>int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err="1" smtClean="0"/>
              <a:t>a_var_with_value</a:t>
            </a:r>
            <a:r>
              <a:rPr lang="en-US" dirty="0" smtClean="0"/>
              <a:t> = </a:t>
            </a:r>
            <a:r>
              <a:rPr lang="en-US" dirty="0" smtClean="0">
                <a:solidFill>
                  <a:schemeClr val="accent4"/>
                </a:solidFill>
              </a:rPr>
              <a:t>100</a:t>
            </a:r>
            <a:r>
              <a:rPr lang="en-US" dirty="0" smtClean="0"/>
              <a:t>;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err="1" smtClean="0">
                <a:solidFill>
                  <a:schemeClr val="accent1"/>
                </a:solidFill>
              </a:rPr>
              <a:t>int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main(</a:t>
            </a:r>
            <a:r>
              <a:rPr lang="en-US" dirty="0" smtClean="0">
                <a:solidFill>
                  <a:schemeClr val="accent1"/>
                </a:solidFill>
              </a:rPr>
              <a:t>void</a:t>
            </a:r>
            <a:r>
              <a:rPr lang="en-US" dirty="0" smtClean="0"/>
              <a:t>) {</a:t>
            </a:r>
          </a:p>
          <a:p>
            <a:pPr marL="400050" lvl="1" indent="0">
              <a:buFont typeface="Arial" panose="020B0604020202020204" pitchFamily="34" charset="0"/>
              <a:buNone/>
            </a:pPr>
            <a:r>
              <a:rPr lang="en-US" dirty="0" err="1" smtClean="0"/>
              <a:t>big_big_array</a:t>
            </a:r>
            <a:r>
              <a:rPr lang="en-US" dirty="0" smtClean="0"/>
              <a:t>[</a:t>
            </a:r>
            <a:r>
              <a:rPr lang="en-US" dirty="0" smtClean="0">
                <a:solidFill>
                  <a:schemeClr val="accent4"/>
                </a:solidFill>
              </a:rPr>
              <a:t>0</a:t>
            </a:r>
            <a:r>
              <a:rPr lang="en-US" dirty="0" smtClean="0"/>
              <a:t>] = </a:t>
            </a:r>
            <a:r>
              <a:rPr lang="en-US" dirty="0" smtClean="0">
                <a:solidFill>
                  <a:schemeClr val="accent4"/>
                </a:solidFill>
              </a:rPr>
              <a:t>100</a:t>
            </a:r>
            <a:r>
              <a:rPr lang="en-US" dirty="0" smtClean="0"/>
              <a:t>;</a:t>
            </a:r>
          </a:p>
          <a:p>
            <a:pPr marL="400050" lvl="1" indent="0">
              <a:buFont typeface="Arial" panose="020B0604020202020204" pitchFamily="34" charset="0"/>
              <a:buNone/>
            </a:pPr>
            <a:r>
              <a:rPr lang="en-US" dirty="0" err="1" smtClean="0"/>
              <a:t>printf</a:t>
            </a:r>
            <a:r>
              <a:rPr lang="en-US" dirty="0" smtClean="0"/>
              <a:t>(</a:t>
            </a:r>
            <a:r>
              <a:rPr lang="en-US" dirty="0" smtClean="0">
                <a:solidFill>
                  <a:schemeClr val="accent2"/>
                </a:solidFill>
              </a:rPr>
              <a:t>"%s\n"</a:t>
            </a:r>
            <a:r>
              <a:rPr lang="en-US" dirty="0" smtClean="0"/>
              <a:t>, </a:t>
            </a:r>
            <a:r>
              <a:rPr lang="en-US" dirty="0" err="1" smtClean="0"/>
              <a:t>a_string</a:t>
            </a:r>
            <a:r>
              <a:rPr lang="en-US" dirty="0" smtClean="0"/>
              <a:t>);</a:t>
            </a:r>
          </a:p>
          <a:p>
            <a:pPr marL="400050" lvl="1" indent="0">
              <a:buFont typeface="Arial" panose="020B0604020202020204" pitchFamily="34" charset="0"/>
              <a:buNone/>
            </a:pPr>
            <a:r>
              <a:rPr lang="en-US" dirty="0" err="1" smtClean="0"/>
              <a:t>a_var_with_value</a:t>
            </a:r>
            <a:r>
              <a:rPr lang="en-US" dirty="0" smtClean="0"/>
              <a:t> += </a:t>
            </a:r>
            <a:r>
              <a:rPr lang="en-US" dirty="0" smtClean="0">
                <a:solidFill>
                  <a:schemeClr val="accent4"/>
                </a:solidFill>
              </a:rPr>
              <a:t>20</a:t>
            </a:r>
            <a:r>
              <a:rPr lang="en-US" dirty="0" smtClean="0"/>
              <a:t>;</a:t>
            </a:r>
          </a:p>
          <a:p>
            <a:pPr marL="400050" lvl="1" indent="0">
              <a:buFont typeface="Arial" panose="020B0604020202020204" pitchFamily="34" charset="0"/>
              <a:buNone/>
            </a:pPr>
            <a:endParaRPr lang="en-US" dirty="0" smtClean="0"/>
          </a:p>
          <a:p>
            <a:pPr marL="400050" lvl="1" indent="0">
              <a:buFont typeface="Arial" panose="020B0604020202020204" pitchFamily="34" charset="0"/>
              <a:buNone/>
            </a:pPr>
            <a:r>
              <a:rPr lang="en-US" dirty="0" err="1" smtClean="0"/>
              <a:t>printf</a:t>
            </a:r>
            <a:r>
              <a:rPr lang="en-US" dirty="0" smtClean="0"/>
              <a:t>(</a:t>
            </a:r>
            <a:r>
              <a:rPr lang="en-US" dirty="0" smtClean="0">
                <a:solidFill>
                  <a:schemeClr val="accent2"/>
                </a:solidFill>
              </a:rPr>
              <a:t>"main is : %p\n"</a:t>
            </a:r>
            <a:r>
              <a:rPr lang="en-US" dirty="0" smtClean="0"/>
              <a:t>, &amp;main);</a:t>
            </a:r>
          </a:p>
          <a:p>
            <a:pPr marL="400050" lvl="1" indent="0">
              <a:buFont typeface="Arial" panose="020B0604020202020204" pitchFamily="34" charset="0"/>
              <a:buNone/>
            </a:pPr>
            <a:r>
              <a:rPr lang="en-US" dirty="0" smtClean="0">
                <a:solidFill>
                  <a:schemeClr val="accent1"/>
                </a:solidFill>
              </a:rPr>
              <a:t>return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4"/>
                </a:solidFill>
              </a:rPr>
              <a:t>0</a:t>
            </a:r>
            <a:r>
              <a:rPr lang="en-US" dirty="0" smtClean="0"/>
              <a:t>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981"/>
            <a:ext cx="8229600" cy="1143000"/>
          </a:xfrm>
        </p:spPr>
        <p:txBody>
          <a:bodyPr/>
          <a:lstStyle/>
          <a:p>
            <a:r>
              <a:rPr lang="en-US" dirty="0" smtClean="0"/>
              <a:t>What About Static Data?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5594466" y="1293072"/>
            <a:ext cx="3458095" cy="5360006"/>
          </a:xfrm>
          <a:solidFill>
            <a:schemeClr val="tx1"/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chemeClr val="accent5"/>
                </a:solidFill>
              </a:rPr>
              <a:t>$ </a:t>
            </a:r>
            <a:r>
              <a:rPr lang="en-US" sz="1800" dirty="0" smtClean="0">
                <a:solidFill>
                  <a:schemeClr val="bg1"/>
                </a:solidFill>
              </a:rPr>
              <a:t>strings –t d ./test</a:t>
            </a:r>
            <a:endParaRPr lang="en-US" sz="1800" dirty="0">
              <a:solidFill>
                <a:schemeClr val="bg1"/>
              </a:solidFill>
            </a:endParaRPr>
          </a:p>
          <a:p>
            <a:pPr marL="0" indent="0">
              <a:buNone/>
              <a:tabLst>
                <a:tab pos="625475" algn="l"/>
              </a:tabLst>
            </a:pPr>
            <a:r>
              <a:rPr lang="en-US" sz="18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800" dirty="0" smtClean="0">
                <a:solidFill>
                  <a:schemeClr val="bg1">
                    <a:lumMod val="65000"/>
                  </a:schemeClr>
                </a:solidFill>
              </a:rPr>
              <a:t>   568 	/</a:t>
            </a:r>
            <a:r>
              <a:rPr lang="en-US" sz="1800" dirty="0">
                <a:solidFill>
                  <a:schemeClr val="bg1">
                    <a:lumMod val="65000"/>
                  </a:schemeClr>
                </a:solidFill>
              </a:rPr>
              <a:t>lib64/ld-linux-x86-64.so.2</a:t>
            </a:r>
          </a:p>
          <a:p>
            <a:pPr marL="0" indent="0">
              <a:buNone/>
              <a:tabLst>
                <a:tab pos="625475" algn="l"/>
              </a:tabLst>
            </a:pPr>
            <a:r>
              <a:rPr lang="en-US" sz="1800" dirty="0">
                <a:solidFill>
                  <a:schemeClr val="bg1">
                    <a:lumMod val="65000"/>
                  </a:schemeClr>
                </a:solidFill>
              </a:rPr>
              <a:t>    817 </a:t>
            </a:r>
            <a:r>
              <a:rPr lang="en-US" sz="1800" dirty="0" smtClean="0">
                <a:solidFill>
                  <a:schemeClr val="bg1">
                    <a:lumMod val="65000"/>
                  </a:schemeClr>
                </a:solidFill>
              </a:rPr>
              <a:t>	__</a:t>
            </a:r>
            <a:r>
              <a:rPr lang="en-US" sz="1800" dirty="0" err="1">
                <a:solidFill>
                  <a:schemeClr val="bg1">
                    <a:lumMod val="65000"/>
                  </a:schemeClr>
                </a:solidFill>
              </a:rPr>
              <a:t>gmon_start</a:t>
            </a:r>
            <a:r>
              <a:rPr lang="en-US" sz="1800" dirty="0">
                <a:solidFill>
                  <a:schemeClr val="bg1">
                    <a:lumMod val="65000"/>
                  </a:schemeClr>
                </a:solidFill>
              </a:rPr>
              <a:t>__</a:t>
            </a:r>
          </a:p>
          <a:p>
            <a:pPr marL="0" indent="0">
              <a:buNone/>
              <a:tabLst>
                <a:tab pos="625475" algn="l"/>
              </a:tabLst>
            </a:pPr>
            <a:r>
              <a:rPr lang="en-US" sz="1800" dirty="0">
                <a:solidFill>
                  <a:schemeClr val="bg1">
                    <a:lumMod val="65000"/>
                  </a:schemeClr>
                </a:solidFill>
              </a:rPr>
              <a:t>    832 </a:t>
            </a:r>
            <a:r>
              <a:rPr lang="en-US" sz="1800" dirty="0" smtClean="0">
                <a:solidFill>
                  <a:schemeClr val="bg1">
                    <a:lumMod val="65000"/>
                  </a:schemeClr>
                </a:solidFill>
              </a:rPr>
              <a:t>	libc.so.6</a:t>
            </a:r>
            <a:endParaRPr lang="en-US" sz="18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  <a:tabLst>
                <a:tab pos="625475" algn="l"/>
              </a:tabLst>
            </a:pPr>
            <a:r>
              <a:rPr lang="en-US" sz="1800" dirty="0">
                <a:solidFill>
                  <a:schemeClr val="bg1">
                    <a:lumMod val="65000"/>
                  </a:schemeClr>
                </a:solidFill>
              </a:rPr>
              <a:t>    842 </a:t>
            </a:r>
            <a:r>
              <a:rPr lang="en-US" sz="1800" dirty="0" smtClean="0">
                <a:solidFill>
                  <a:schemeClr val="bg1">
                    <a:lumMod val="65000"/>
                  </a:schemeClr>
                </a:solidFill>
              </a:rPr>
              <a:t>	puts</a:t>
            </a:r>
            <a:endParaRPr lang="en-US" sz="18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  <a:tabLst>
                <a:tab pos="625475" algn="l"/>
              </a:tabLst>
            </a:pPr>
            <a:r>
              <a:rPr lang="en-US" sz="1800" dirty="0">
                <a:solidFill>
                  <a:schemeClr val="bg1">
                    <a:lumMod val="65000"/>
                  </a:schemeClr>
                </a:solidFill>
              </a:rPr>
              <a:t>    847 </a:t>
            </a:r>
            <a:r>
              <a:rPr lang="en-US" sz="1800" dirty="0" smtClean="0">
                <a:solidFill>
                  <a:schemeClr val="bg1">
                    <a:lumMod val="65000"/>
                  </a:schemeClr>
                </a:solidFill>
              </a:rPr>
              <a:t>	</a:t>
            </a:r>
            <a:r>
              <a:rPr lang="en-US" sz="1800" dirty="0" err="1" smtClean="0">
                <a:solidFill>
                  <a:schemeClr val="bg1">
                    <a:lumMod val="65000"/>
                  </a:schemeClr>
                </a:solidFill>
              </a:rPr>
              <a:t>printf</a:t>
            </a:r>
            <a:endParaRPr lang="en-US" sz="18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  <a:tabLst>
                <a:tab pos="625475" algn="l"/>
              </a:tabLst>
            </a:pPr>
            <a:r>
              <a:rPr lang="en-US" sz="1800" dirty="0">
                <a:solidFill>
                  <a:schemeClr val="bg1">
                    <a:lumMod val="65000"/>
                  </a:schemeClr>
                </a:solidFill>
              </a:rPr>
              <a:t>    854 </a:t>
            </a:r>
            <a:r>
              <a:rPr lang="en-US" sz="1800" dirty="0" smtClean="0">
                <a:solidFill>
                  <a:schemeClr val="bg1">
                    <a:lumMod val="65000"/>
                  </a:schemeClr>
                </a:solidFill>
              </a:rPr>
              <a:t>	__</a:t>
            </a:r>
            <a:r>
              <a:rPr lang="en-US" sz="1800" dirty="0" err="1">
                <a:solidFill>
                  <a:schemeClr val="bg1">
                    <a:lumMod val="65000"/>
                  </a:schemeClr>
                </a:solidFill>
              </a:rPr>
              <a:t>libc_start_main</a:t>
            </a:r>
            <a:endParaRPr lang="en-US" sz="18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  <a:tabLst>
                <a:tab pos="625475" algn="l"/>
              </a:tabLst>
            </a:pPr>
            <a:r>
              <a:rPr lang="en-US" sz="1800" dirty="0">
                <a:solidFill>
                  <a:schemeClr val="bg1">
                    <a:lumMod val="65000"/>
                  </a:schemeClr>
                </a:solidFill>
              </a:rPr>
              <a:t>    872 </a:t>
            </a:r>
            <a:r>
              <a:rPr lang="en-US" sz="1800" dirty="0" smtClean="0">
                <a:solidFill>
                  <a:schemeClr val="bg1">
                    <a:lumMod val="65000"/>
                  </a:schemeClr>
                </a:solidFill>
              </a:rPr>
              <a:t>	GLIBC_2.2.5</a:t>
            </a:r>
            <a:endParaRPr lang="en-US" sz="18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  <a:tabLst>
                <a:tab pos="625475" algn="l"/>
              </a:tabLst>
            </a:pPr>
            <a:r>
              <a:rPr lang="en-US" sz="1800" dirty="0">
                <a:solidFill>
                  <a:schemeClr val="bg1">
                    <a:lumMod val="65000"/>
                  </a:schemeClr>
                </a:solidFill>
              </a:rPr>
              <a:t>   1300 </a:t>
            </a:r>
            <a:r>
              <a:rPr lang="en-US" sz="1800" dirty="0" smtClean="0">
                <a:solidFill>
                  <a:schemeClr val="bg1">
                    <a:lumMod val="65000"/>
                  </a:schemeClr>
                </a:solidFill>
              </a:rPr>
              <a:t>	</a:t>
            </a:r>
            <a:r>
              <a:rPr lang="en-US" sz="1800" dirty="0" err="1" smtClean="0">
                <a:solidFill>
                  <a:schemeClr val="bg1">
                    <a:lumMod val="65000"/>
                  </a:schemeClr>
                </a:solidFill>
              </a:rPr>
              <a:t>fff</a:t>
            </a:r>
            <a:r>
              <a:rPr lang="en-US" sz="1800" dirty="0">
                <a:solidFill>
                  <a:schemeClr val="bg1">
                    <a:lumMod val="65000"/>
                  </a:schemeClr>
                </a:solidFill>
              </a:rPr>
              <a:t>.</a:t>
            </a:r>
          </a:p>
          <a:p>
            <a:pPr marL="0" indent="0">
              <a:buNone/>
              <a:tabLst>
                <a:tab pos="625475" algn="l"/>
              </a:tabLst>
            </a:pPr>
            <a:r>
              <a:rPr lang="en-US" sz="1800" dirty="0">
                <a:solidFill>
                  <a:schemeClr val="bg1">
                    <a:lumMod val="65000"/>
                  </a:schemeClr>
                </a:solidFill>
              </a:rPr>
              <a:t>   1314 </a:t>
            </a:r>
            <a:r>
              <a:rPr lang="en-US" sz="1800" dirty="0" smtClean="0">
                <a:solidFill>
                  <a:schemeClr val="bg1">
                    <a:lumMod val="65000"/>
                  </a:schemeClr>
                </a:solidFill>
              </a:rPr>
              <a:t>	=</a:t>
            </a:r>
            <a:endParaRPr lang="en-US" sz="18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  <a:tabLst>
                <a:tab pos="625475" algn="l"/>
              </a:tabLst>
            </a:pPr>
            <a:r>
              <a:rPr lang="en-US" sz="1800" dirty="0">
                <a:solidFill>
                  <a:schemeClr val="bg1">
                    <a:lumMod val="65000"/>
                  </a:schemeClr>
                </a:solidFill>
              </a:rPr>
              <a:t>   1559 </a:t>
            </a:r>
            <a:r>
              <a:rPr lang="en-US" sz="1800" dirty="0" smtClean="0">
                <a:solidFill>
                  <a:schemeClr val="bg1">
                    <a:lumMod val="65000"/>
                  </a:schemeClr>
                </a:solidFill>
              </a:rPr>
              <a:t>	l</a:t>
            </a:r>
            <a:r>
              <a:rPr lang="en-US" sz="1800" dirty="0">
                <a:solidFill>
                  <a:schemeClr val="bg1">
                    <a:lumMod val="65000"/>
                  </a:schemeClr>
                </a:solidFill>
              </a:rPr>
              <a:t>$ L</a:t>
            </a:r>
          </a:p>
          <a:p>
            <a:pPr marL="0" indent="0">
              <a:buNone/>
              <a:tabLst>
                <a:tab pos="625475" algn="l"/>
              </a:tabLst>
            </a:pPr>
            <a:r>
              <a:rPr lang="en-US" sz="1800" dirty="0">
                <a:solidFill>
                  <a:schemeClr val="bg1">
                    <a:lumMod val="65000"/>
                  </a:schemeClr>
                </a:solidFill>
              </a:rPr>
              <a:t>   1564 </a:t>
            </a:r>
            <a:r>
              <a:rPr lang="en-US" sz="1800" dirty="0" smtClean="0">
                <a:solidFill>
                  <a:schemeClr val="bg1">
                    <a:lumMod val="65000"/>
                  </a:schemeClr>
                </a:solidFill>
              </a:rPr>
              <a:t>	t</a:t>
            </a:r>
            <a:r>
              <a:rPr lang="en-US" sz="1800" dirty="0">
                <a:solidFill>
                  <a:schemeClr val="bg1">
                    <a:lumMod val="65000"/>
                  </a:schemeClr>
                </a:solidFill>
              </a:rPr>
              <a:t>$(L</a:t>
            </a:r>
          </a:p>
          <a:p>
            <a:pPr marL="0" indent="0">
              <a:buNone/>
              <a:tabLst>
                <a:tab pos="625475" algn="l"/>
              </a:tabLst>
            </a:pPr>
            <a:r>
              <a:rPr lang="en-US" sz="1800" dirty="0">
                <a:solidFill>
                  <a:schemeClr val="bg1">
                    <a:lumMod val="65000"/>
                  </a:schemeClr>
                </a:solidFill>
              </a:rPr>
              <a:t>   1569 </a:t>
            </a:r>
            <a:r>
              <a:rPr lang="en-US" sz="1800" dirty="0" smtClean="0">
                <a:solidFill>
                  <a:schemeClr val="bg1">
                    <a:lumMod val="65000"/>
                  </a:schemeClr>
                </a:solidFill>
              </a:rPr>
              <a:t>	|$</a:t>
            </a:r>
            <a:r>
              <a:rPr lang="en-US" sz="1800" dirty="0">
                <a:solidFill>
                  <a:schemeClr val="bg1">
                    <a:lumMod val="65000"/>
                  </a:schemeClr>
                </a:solidFill>
              </a:rPr>
              <a:t>0H</a:t>
            </a:r>
          </a:p>
          <a:p>
            <a:pPr marL="0" indent="0">
              <a:buNone/>
              <a:tabLst>
                <a:tab pos="625475" algn="l"/>
              </a:tabLst>
            </a:pPr>
            <a:r>
              <a:rPr lang="en-US" sz="1800" dirty="0">
                <a:solidFill>
                  <a:schemeClr val="bg1">
                    <a:lumMod val="65000"/>
                  </a:schemeClr>
                </a:solidFill>
              </a:rPr>
              <a:t>   1676 </a:t>
            </a:r>
            <a:r>
              <a:rPr lang="en-US" sz="1800" dirty="0" smtClean="0">
                <a:solidFill>
                  <a:schemeClr val="bg1">
                    <a:lumMod val="65000"/>
                  </a:schemeClr>
                </a:solidFill>
              </a:rPr>
              <a:t>	Hello</a:t>
            </a:r>
            <a:r>
              <a:rPr lang="en-US" sz="1800" dirty="0">
                <a:solidFill>
                  <a:schemeClr val="bg1">
                    <a:lumMod val="65000"/>
                  </a:schemeClr>
                </a:solidFill>
              </a:rPr>
              <a:t>, World!</a:t>
            </a:r>
          </a:p>
          <a:p>
            <a:pPr marL="0" indent="0">
              <a:buNone/>
              <a:tabLst>
                <a:tab pos="625475" algn="l"/>
              </a:tabLst>
            </a:pPr>
            <a:r>
              <a:rPr lang="en-US" sz="1800" dirty="0">
                <a:solidFill>
                  <a:schemeClr val="bg1">
                    <a:lumMod val="65000"/>
                  </a:schemeClr>
                </a:solidFill>
              </a:rPr>
              <a:t>   1690 </a:t>
            </a:r>
            <a:r>
              <a:rPr lang="en-US" sz="1800" dirty="0" smtClean="0">
                <a:solidFill>
                  <a:schemeClr val="bg1">
                    <a:lumMod val="65000"/>
                  </a:schemeClr>
                </a:solidFill>
              </a:rPr>
              <a:t>	main </a:t>
            </a:r>
            <a:r>
              <a:rPr lang="en-US" sz="1800" dirty="0">
                <a:solidFill>
                  <a:schemeClr val="bg1">
                    <a:lumMod val="65000"/>
                  </a:schemeClr>
                </a:solidFill>
              </a:rPr>
              <a:t>is : %p</a:t>
            </a:r>
          </a:p>
          <a:p>
            <a:pPr marL="0" indent="0">
              <a:buNone/>
              <a:tabLst>
                <a:tab pos="625475" algn="l"/>
              </a:tabLst>
            </a:pPr>
            <a:r>
              <a:rPr lang="en-US" sz="1800" dirty="0">
                <a:solidFill>
                  <a:schemeClr val="bg1">
                    <a:lumMod val="65000"/>
                  </a:schemeClr>
                </a:solidFill>
              </a:rPr>
              <a:t>   1807 </a:t>
            </a:r>
            <a:r>
              <a:rPr lang="en-US" sz="1800" dirty="0" smtClean="0">
                <a:solidFill>
                  <a:schemeClr val="bg1">
                    <a:lumMod val="65000"/>
                  </a:schemeClr>
                </a:solidFill>
              </a:rPr>
              <a:t>	;*</a:t>
            </a:r>
            <a:r>
              <a:rPr lang="en-US" sz="1800" dirty="0">
                <a:solidFill>
                  <a:schemeClr val="bg1">
                    <a:lumMod val="65000"/>
                  </a:schemeClr>
                </a:solidFill>
              </a:rPr>
              <a:t>3$"</a:t>
            </a:r>
          </a:p>
        </p:txBody>
      </p:sp>
      <p:sp>
        <p:nvSpPr>
          <p:cNvPr id="6" name="Rectangle 5"/>
          <p:cNvSpPr/>
          <p:nvPr/>
        </p:nvSpPr>
        <p:spPr>
          <a:xfrm>
            <a:off x="5721926" y="2626821"/>
            <a:ext cx="1277389" cy="692727"/>
          </a:xfrm>
          <a:prstGeom prst="rect">
            <a:avLst/>
          </a:prstGeom>
          <a:noFill/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721926" y="5589684"/>
            <a:ext cx="2324793" cy="698154"/>
          </a:xfrm>
          <a:prstGeom prst="rect">
            <a:avLst/>
          </a:prstGeom>
          <a:noFill/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4770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Single-Process Address </a:t>
            </a:r>
            <a:r>
              <a:rPr lang="en-US" dirty="0"/>
              <a:t>S</a:t>
            </a:r>
            <a:r>
              <a:rPr lang="en-US" dirty="0" smtClean="0"/>
              <a:t>pace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958354" cy="5018964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 stack is used for local variables and function calls</a:t>
            </a:r>
          </a:p>
          <a:p>
            <a:pPr lvl="1"/>
            <a:r>
              <a:rPr lang="en-US" dirty="0" smtClean="0"/>
              <a:t>Grows downwards</a:t>
            </a:r>
          </a:p>
          <a:p>
            <a:r>
              <a:rPr lang="en-US" dirty="0" smtClean="0"/>
              <a:t>Heap is allocated dynamically (</a:t>
            </a:r>
            <a:r>
              <a:rPr lang="en-US" dirty="0" err="1" smtClean="0"/>
              <a:t>malloc</a:t>
            </a:r>
            <a:r>
              <a:rPr lang="en-US" dirty="0" smtClean="0"/>
              <a:t>/new)</a:t>
            </a:r>
          </a:p>
          <a:p>
            <a:pPr lvl="1"/>
            <a:r>
              <a:rPr lang="en-US" dirty="0" smtClean="0"/>
              <a:t>Grows upwards</a:t>
            </a:r>
          </a:p>
          <a:p>
            <a:r>
              <a:rPr lang="en-US" dirty="0"/>
              <a:t>When the stack and heap meet, there is no more memory left in the process</a:t>
            </a:r>
          </a:p>
          <a:p>
            <a:pPr lvl="1"/>
            <a:r>
              <a:rPr lang="en-US" dirty="0" smtClean="0"/>
              <a:t>Process will probably crash</a:t>
            </a:r>
          </a:p>
          <a:p>
            <a:r>
              <a:rPr lang="en-US" dirty="0" smtClean="0"/>
              <a:t>Static data and global variables are fixed at compile time</a:t>
            </a:r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283B9EA5-CE9A-4950-A80C-5ADF06B45BB8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7712559" y="2404943"/>
            <a:ext cx="1198696" cy="377640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7817445" y="1960453"/>
            <a:ext cx="9889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Memory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7712559" y="5866311"/>
            <a:ext cx="1198696" cy="3150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.text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7712559" y="5551274"/>
            <a:ext cx="1198696" cy="3150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.data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7712559" y="5238584"/>
            <a:ext cx="1198696" cy="3150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.</a:t>
            </a:r>
            <a:r>
              <a:rPr lang="en-US" dirty="0" err="1" smtClean="0"/>
              <a:t>rodata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7712559" y="4606617"/>
            <a:ext cx="1198696" cy="6407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.</a:t>
            </a:r>
            <a:r>
              <a:rPr lang="en-US" dirty="0" err="1" smtClean="0"/>
              <a:t>bss</a:t>
            </a:r>
            <a:endParaRPr lang="en-US" dirty="0"/>
          </a:p>
        </p:txBody>
      </p:sp>
      <p:sp>
        <p:nvSpPr>
          <p:cNvPr id="17" name="Up Arrow Callout 16"/>
          <p:cNvSpPr/>
          <p:nvPr/>
        </p:nvSpPr>
        <p:spPr>
          <a:xfrm>
            <a:off x="7817445" y="3598876"/>
            <a:ext cx="988925" cy="921499"/>
          </a:xfrm>
          <a:prstGeom prst="upArrowCallout">
            <a:avLst/>
          </a:prstGeom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Heap</a:t>
            </a:r>
            <a:endParaRPr lang="en-US" dirty="0"/>
          </a:p>
        </p:txBody>
      </p:sp>
      <p:sp>
        <p:nvSpPr>
          <p:cNvPr id="18" name="Down Arrow Callout 17"/>
          <p:cNvSpPr/>
          <p:nvPr/>
        </p:nvSpPr>
        <p:spPr>
          <a:xfrm>
            <a:off x="7817444" y="2507123"/>
            <a:ext cx="988926" cy="936568"/>
          </a:xfrm>
          <a:prstGeom prst="downArrowCallout">
            <a:avLst/>
          </a:prstGeom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13452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7282" y="44657"/>
            <a:ext cx="8229600" cy="864201"/>
          </a:xfrm>
        </p:spPr>
        <p:txBody>
          <a:bodyPr/>
          <a:lstStyle/>
          <a:p>
            <a:r>
              <a:rPr lang="en-US" dirty="0" smtClean="0"/>
              <a:t>The Program Loader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902" y="984017"/>
            <a:ext cx="5245331" cy="573745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OS functionality that loads programs into memory, creates processes</a:t>
            </a:r>
          </a:p>
          <a:p>
            <a:pPr lvl="1"/>
            <a:r>
              <a:rPr lang="en-US" dirty="0" smtClean="0"/>
              <a:t>Places segments into memory</a:t>
            </a:r>
          </a:p>
          <a:p>
            <a:pPr lvl="2"/>
            <a:r>
              <a:rPr lang="en-US" dirty="0" smtClean="0"/>
              <a:t>Expands segments like .</a:t>
            </a:r>
            <a:r>
              <a:rPr lang="en-US" dirty="0" err="1" smtClean="0"/>
              <a:t>bss</a:t>
            </a:r>
            <a:endParaRPr lang="en-US" dirty="0" smtClean="0"/>
          </a:p>
          <a:p>
            <a:pPr lvl="1"/>
            <a:r>
              <a:rPr lang="en-US" dirty="0" smtClean="0"/>
              <a:t>Loads necessary dynamic libraries</a:t>
            </a:r>
          </a:p>
          <a:p>
            <a:pPr lvl="1"/>
            <a:r>
              <a:rPr lang="en-US" dirty="0" smtClean="0"/>
              <a:t>Performs relocation</a:t>
            </a:r>
          </a:p>
          <a:p>
            <a:pPr lvl="1"/>
            <a:r>
              <a:rPr lang="en-US" dirty="0" smtClean="0"/>
              <a:t>Allocated the initial stack frame</a:t>
            </a:r>
          </a:p>
          <a:p>
            <a:pPr lvl="1"/>
            <a:r>
              <a:rPr lang="en-US" dirty="0" smtClean="0"/>
              <a:t>Sets EIP to the programs entry point</a:t>
            </a:r>
          </a:p>
        </p:txBody>
      </p:sp>
      <p:sp>
        <p:nvSpPr>
          <p:cNvPr id="12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283B9EA5-CE9A-4950-A80C-5ADF06B45BB8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7712559" y="2404943"/>
            <a:ext cx="1198696" cy="377640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5286894"/>
              </p:ext>
            </p:extLst>
          </p:nvPr>
        </p:nvGraphicFramePr>
        <p:xfrm>
          <a:off x="5374750" y="4334547"/>
          <a:ext cx="1363287" cy="1854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6328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ELF Header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.text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.data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.</a:t>
                      </a:r>
                      <a:r>
                        <a:rPr lang="en-US" dirty="0" err="1" smtClean="0"/>
                        <a:t>rodata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.</a:t>
                      </a:r>
                      <a:r>
                        <a:rPr lang="en-US" dirty="0" err="1" smtClean="0"/>
                        <a:t>bss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5381593" y="3923814"/>
            <a:ext cx="1349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ELF Program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7817445" y="1960453"/>
            <a:ext cx="9889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Memory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7712559" y="5866311"/>
            <a:ext cx="1198696" cy="3150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.text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7712559" y="5551274"/>
            <a:ext cx="1198696" cy="3150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.data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7712559" y="5238584"/>
            <a:ext cx="1198696" cy="3150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.</a:t>
            </a:r>
            <a:r>
              <a:rPr lang="en-US" dirty="0" err="1" smtClean="0"/>
              <a:t>rodata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7712559" y="4606617"/>
            <a:ext cx="1198696" cy="6407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.</a:t>
            </a:r>
            <a:r>
              <a:rPr lang="en-US" dirty="0" err="1" smtClean="0"/>
              <a:t>bss</a:t>
            </a:r>
            <a:endParaRPr lang="en-US" dirty="0"/>
          </a:p>
        </p:txBody>
      </p:sp>
      <p:sp>
        <p:nvSpPr>
          <p:cNvPr id="21" name="Up Arrow Callout 20"/>
          <p:cNvSpPr/>
          <p:nvPr/>
        </p:nvSpPr>
        <p:spPr>
          <a:xfrm>
            <a:off x="7817445" y="3598876"/>
            <a:ext cx="988925" cy="921499"/>
          </a:xfrm>
          <a:prstGeom prst="upArrowCallout">
            <a:avLst/>
          </a:prstGeom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Heap</a:t>
            </a:r>
            <a:endParaRPr lang="en-US" dirty="0"/>
          </a:p>
        </p:txBody>
      </p:sp>
      <p:sp>
        <p:nvSpPr>
          <p:cNvPr id="22" name="Down Arrow Callout 21"/>
          <p:cNvSpPr/>
          <p:nvPr/>
        </p:nvSpPr>
        <p:spPr>
          <a:xfrm>
            <a:off x="7817444" y="2507123"/>
            <a:ext cx="988926" cy="936568"/>
          </a:xfrm>
          <a:prstGeom prst="downArrowCallout">
            <a:avLst/>
          </a:prstGeom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Stack</a:t>
            </a:r>
            <a:endParaRPr lang="en-US" dirty="0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6605847" y="4910051"/>
            <a:ext cx="980902" cy="1075113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6605847" y="5247321"/>
            <a:ext cx="980902" cy="473946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6605847" y="5384866"/>
            <a:ext cx="1014153" cy="243913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V="1">
            <a:off x="6605847" y="5020717"/>
            <a:ext cx="809106" cy="974441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Left Brace 34"/>
          <p:cNvSpPr/>
          <p:nvPr/>
        </p:nvSpPr>
        <p:spPr>
          <a:xfrm>
            <a:off x="7486996" y="4664332"/>
            <a:ext cx="133004" cy="517268"/>
          </a:xfrm>
          <a:prstGeom prst="leftBrace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ight Arrow 35"/>
          <p:cNvSpPr/>
          <p:nvPr/>
        </p:nvSpPr>
        <p:spPr>
          <a:xfrm>
            <a:off x="7043651" y="2236583"/>
            <a:ext cx="820499" cy="710107"/>
          </a:xfrm>
          <a:prstGeom prst="rightArrow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ESP</a:t>
            </a:r>
            <a:endParaRPr lang="en-US" b="1" dirty="0"/>
          </a:p>
        </p:txBody>
      </p:sp>
      <p:sp>
        <p:nvSpPr>
          <p:cNvPr id="37" name="Right Arrow 36"/>
          <p:cNvSpPr/>
          <p:nvPr/>
        </p:nvSpPr>
        <p:spPr>
          <a:xfrm rot="19946817">
            <a:off x="6923648" y="5727379"/>
            <a:ext cx="905320" cy="350152"/>
          </a:xfrm>
          <a:prstGeom prst="rightArrow">
            <a:avLst>
              <a:gd name="adj1" fmla="val 57053"/>
              <a:gd name="adj2" fmla="val 50000"/>
            </a:avLst>
          </a:prstGeom>
          <a:solidFill>
            <a:schemeClr val="accent2">
              <a:alpha val="59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EIP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1944052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Problem: Pointers in Programs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1111" y="1313546"/>
            <a:ext cx="8523027" cy="5407929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Consider the following code: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>
                <a:solidFill>
                  <a:schemeClr val="accent1"/>
                </a:solidFill>
              </a:rPr>
              <a:t>int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foo(</a:t>
            </a:r>
            <a:r>
              <a:rPr lang="en-US" dirty="0" err="1" smtClean="0">
                <a:solidFill>
                  <a:schemeClr val="accent1"/>
                </a:solidFill>
              </a:rPr>
              <a:t>int</a:t>
            </a:r>
            <a:r>
              <a:rPr lang="en-US" dirty="0" smtClean="0"/>
              <a:t> a, </a:t>
            </a:r>
            <a:r>
              <a:rPr lang="en-US" dirty="0" err="1" smtClean="0">
                <a:solidFill>
                  <a:schemeClr val="accent1"/>
                </a:solidFill>
              </a:rPr>
              <a:t>int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b) { </a:t>
            </a:r>
            <a:r>
              <a:rPr lang="en-US" dirty="0" smtClean="0">
                <a:solidFill>
                  <a:schemeClr val="accent1"/>
                </a:solidFill>
              </a:rPr>
              <a:t>return</a:t>
            </a:r>
            <a:r>
              <a:rPr lang="en-US" dirty="0" smtClean="0"/>
              <a:t> a *b – a / b; }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>
                <a:solidFill>
                  <a:schemeClr val="accent1"/>
                </a:solidFill>
              </a:rPr>
              <a:t>int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main(</a:t>
            </a:r>
            <a:r>
              <a:rPr lang="en-US" dirty="0" smtClean="0">
                <a:solidFill>
                  <a:schemeClr val="accent1"/>
                </a:solidFill>
              </a:rPr>
              <a:t>void</a:t>
            </a:r>
            <a:r>
              <a:rPr lang="en-US" dirty="0" smtClean="0"/>
              <a:t>) { </a:t>
            </a:r>
            <a:r>
              <a:rPr lang="en-US" dirty="0" smtClean="0">
                <a:solidFill>
                  <a:schemeClr val="accent1"/>
                </a:solidFill>
              </a:rPr>
              <a:t>return</a:t>
            </a:r>
            <a:r>
              <a:rPr lang="en-US" dirty="0" smtClean="0"/>
              <a:t> foo(</a:t>
            </a:r>
            <a:r>
              <a:rPr lang="en-US" dirty="0" smtClean="0">
                <a:solidFill>
                  <a:schemeClr val="accent4"/>
                </a:solidFill>
              </a:rPr>
              <a:t>10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accent4"/>
                </a:solidFill>
              </a:rPr>
              <a:t>12</a:t>
            </a:r>
            <a:r>
              <a:rPr lang="en-US" dirty="0" smtClean="0"/>
              <a:t>); }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Compiled, it might look like this: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	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000FE4D8 &lt;foo&gt;: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	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000FE4D8:	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mov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eax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, [esp+4]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	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000FE4DB:	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mov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ebx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, [esp+8]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	000FE4DF:	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mul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eax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ebx</a:t>
            </a: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	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…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	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000FE21A:	push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eax</a:t>
            </a: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	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000FE21D:	push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ebx</a:t>
            </a: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	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000FE21F:	call 0x000FE4D8</a:t>
            </a:r>
          </a:p>
          <a:p>
            <a:r>
              <a:rPr lang="en-US" dirty="0" smtClean="0"/>
              <a:t>… </a:t>
            </a:r>
            <a:r>
              <a:rPr lang="en-US" dirty="0" smtClean="0">
                <a:solidFill>
                  <a:schemeClr val="accent2"/>
                </a:solidFill>
              </a:rPr>
              <a:t>but this assembly assumes foo() is at address 0x000FE4D8</a:t>
            </a:r>
            <a:endParaRPr lang="en-US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66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/>
        </p:nvSpPr>
        <p:spPr>
          <a:xfrm>
            <a:off x="6379521" y="1413241"/>
            <a:ext cx="1198696" cy="50939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0847" y="32196"/>
            <a:ext cx="8229600" cy="1143000"/>
          </a:xfrm>
        </p:spPr>
        <p:txBody>
          <a:bodyPr/>
          <a:lstStyle/>
          <a:p>
            <a:r>
              <a:rPr lang="en-US" dirty="0" smtClean="0"/>
              <a:t>Program Load Addresses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372261"/>
            <a:ext cx="5452282" cy="3753901"/>
          </a:xfrm>
        </p:spPr>
        <p:txBody>
          <a:bodyPr/>
          <a:lstStyle/>
          <a:p>
            <a:r>
              <a:rPr lang="en-US" dirty="0" smtClean="0"/>
              <a:t>Loader must place each process in memory</a:t>
            </a:r>
          </a:p>
          <a:p>
            <a:r>
              <a:rPr lang="en-US" dirty="0" smtClean="0"/>
              <a:t>Program may not be placed at the correct location!</a:t>
            </a:r>
          </a:p>
          <a:p>
            <a:pPr lvl="1"/>
            <a:r>
              <a:rPr lang="en-US" dirty="0" smtClean="0"/>
              <a:t>Example: two copies of the same program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355140" y="1045165"/>
            <a:ext cx="12474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0xFFFFFFFF</a:t>
            </a:r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6330760" y="6519451"/>
            <a:ext cx="1337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0x00000000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6379521" y="3796314"/>
            <a:ext cx="2680791" cy="2153917"/>
            <a:chOff x="6379521" y="3796314"/>
            <a:chExt cx="2680791" cy="2153917"/>
          </a:xfrm>
        </p:grpSpPr>
        <p:sp>
          <p:nvSpPr>
            <p:cNvPr id="43" name="Rectangle 42"/>
            <p:cNvSpPr/>
            <p:nvPr/>
          </p:nvSpPr>
          <p:spPr>
            <a:xfrm>
              <a:off x="6379521" y="5352537"/>
              <a:ext cx="1198696" cy="59769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Code</a:t>
              </a:r>
              <a:endParaRPr lang="en-US" dirty="0"/>
            </a:p>
          </p:txBody>
        </p:sp>
        <p:sp>
          <p:nvSpPr>
            <p:cNvPr id="50" name="Up Arrow Callout 49"/>
            <p:cNvSpPr/>
            <p:nvPr/>
          </p:nvSpPr>
          <p:spPr>
            <a:xfrm>
              <a:off x="6488704" y="4551754"/>
              <a:ext cx="988925" cy="700397"/>
            </a:xfrm>
            <a:prstGeom prst="upArrowCallout">
              <a:avLst/>
            </a:prstGeom>
            <a:ln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Heap</a:t>
              </a:r>
              <a:endParaRPr lang="en-US" dirty="0"/>
            </a:p>
          </p:txBody>
        </p:sp>
        <p:sp>
          <p:nvSpPr>
            <p:cNvPr id="51" name="Down Arrow Callout 50"/>
            <p:cNvSpPr/>
            <p:nvPr/>
          </p:nvSpPr>
          <p:spPr>
            <a:xfrm>
              <a:off x="6484406" y="3796315"/>
              <a:ext cx="988926" cy="711850"/>
            </a:xfrm>
            <a:prstGeom prst="downArrowCallout">
              <a:avLst/>
            </a:prstGeom>
            <a:ln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Stack</a:t>
              </a:r>
              <a:endParaRPr lang="en-US" dirty="0"/>
            </a:p>
          </p:txBody>
        </p:sp>
        <p:sp>
          <p:nvSpPr>
            <p:cNvPr id="52" name="Left Brace 51"/>
            <p:cNvSpPr/>
            <p:nvPr/>
          </p:nvSpPr>
          <p:spPr>
            <a:xfrm rot="10800000">
              <a:off x="7683101" y="3796314"/>
              <a:ext cx="313009" cy="2097119"/>
            </a:xfrm>
            <a:prstGeom prst="leftBrace">
              <a:avLst/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7996110" y="4660208"/>
              <a:ext cx="10642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Process 1</a:t>
              </a:r>
              <a:endParaRPr lang="en-US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6379521" y="1508411"/>
            <a:ext cx="2680791" cy="2148238"/>
            <a:chOff x="6379521" y="1508411"/>
            <a:chExt cx="2680791" cy="2148238"/>
          </a:xfrm>
        </p:grpSpPr>
        <p:sp>
          <p:nvSpPr>
            <p:cNvPr id="57" name="Rectangle 56"/>
            <p:cNvSpPr/>
            <p:nvPr/>
          </p:nvSpPr>
          <p:spPr>
            <a:xfrm>
              <a:off x="6379521" y="3058955"/>
              <a:ext cx="1198696" cy="597694"/>
            </a:xfrm>
            <a:prstGeom prst="rect">
              <a:avLst/>
            </a:prstGeom>
            <a:solidFill>
              <a:schemeClr val="accent3"/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Code</a:t>
              </a:r>
              <a:endParaRPr lang="en-US" dirty="0"/>
            </a:p>
          </p:txBody>
        </p:sp>
        <p:sp>
          <p:nvSpPr>
            <p:cNvPr id="58" name="Up Arrow Callout 57"/>
            <p:cNvSpPr/>
            <p:nvPr/>
          </p:nvSpPr>
          <p:spPr>
            <a:xfrm>
              <a:off x="6488704" y="2263851"/>
              <a:ext cx="988925" cy="700397"/>
            </a:xfrm>
            <a:prstGeom prst="upArrowCallout">
              <a:avLst/>
            </a:prstGeom>
            <a:solidFill>
              <a:schemeClr val="accent3"/>
            </a:solidFill>
            <a:ln>
              <a:solidFill>
                <a:schemeClr val="accent3">
                  <a:lumMod val="50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Heap</a:t>
              </a:r>
              <a:endParaRPr lang="en-US" dirty="0"/>
            </a:p>
          </p:txBody>
        </p:sp>
        <p:sp>
          <p:nvSpPr>
            <p:cNvPr id="72" name="Down Arrow Callout 71"/>
            <p:cNvSpPr/>
            <p:nvPr/>
          </p:nvSpPr>
          <p:spPr>
            <a:xfrm>
              <a:off x="6484406" y="1508412"/>
              <a:ext cx="988926" cy="711850"/>
            </a:xfrm>
            <a:prstGeom prst="downArrowCallout">
              <a:avLst/>
            </a:prstGeom>
            <a:solidFill>
              <a:schemeClr val="accent3"/>
            </a:solidFill>
            <a:ln>
              <a:solidFill>
                <a:schemeClr val="accent3">
                  <a:lumMod val="50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Stack</a:t>
              </a:r>
              <a:endParaRPr lang="en-US" dirty="0"/>
            </a:p>
          </p:txBody>
        </p:sp>
        <p:sp>
          <p:nvSpPr>
            <p:cNvPr id="74" name="Left Brace 73"/>
            <p:cNvSpPr/>
            <p:nvPr/>
          </p:nvSpPr>
          <p:spPr>
            <a:xfrm rot="10800000">
              <a:off x="7683101" y="1508411"/>
              <a:ext cx="313009" cy="2097119"/>
            </a:xfrm>
            <a:prstGeom prst="leftBrace">
              <a:avLst/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7996110" y="2372305"/>
              <a:ext cx="10642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Process 2</a:t>
              </a:r>
              <a:endParaRPr lang="en-US" dirty="0"/>
            </a:p>
          </p:txBody>
        </p:sp>
      </p:grpSp>
      <p:sp>
        <p:nvSpPr>
          <p:cNvPr id="71" name="Rectangular Callout 70"/>
          <p:cNvSpPr/>
          <p:nvPr/>
        </p:nvSpPr>
        <p:spPr>
          <a:xfrm>
            <a:off x="3753134" y="5552748"/>
            <a:ext cx="2047164" cy="1126789"/>
          </a:xfrm>
          <a:prstGeom prst="wedgeRectCallout">
            <a:avLst>
              <a:gd name="adj1" fmla="val 85524"/>
              <a:gd name="adj2" fmla="val -55131"/>
            </a:avLst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/>
              <a:t>Addr</a:t>
            </a:r>
            <a:r>
              <a:rPr lang="en-US" sz="2400" dirty="0" smtClean="0"/>
              <a:t> of foo(): 0x000FE4D8</a:t>
            </a:r>
            <a:endParaRPr lang="en-US" sz="2400" dirty="0"/>
          </a:p>
        </p:txBody>
      </p:sp>
      <p:sp>
        <p:nvSpPr>
          <p:cNvPr id="73" name="Rectangular Callout 72"/>
          <p:cNvSpPr/>
          <p:nvPr/>
        </p:nvSpPr>
        <p:spPr>
          <a:xfrm>
            <a:off x="3753134" y="1029512"/>
            <a:ext cx="2047164" cy="1126789"/>
          </a:xfrm>
          <a:prstGeom prst="wedgeRectCallout">
            <a:avLst>
              <a:gd name="adj1" fmla="val 83027"/>
              <a:gd name="adj2" fmla="val 146719"/>
            </a:avLst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/>
              <a:t>Addr</a:t>
            </a:r>
            <a:r>
              <a:rPr lang="en-US" sz="2400" dirty="0" smtClean="0"/>
              <a:t> of foo(): 0x0DEB49A3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175753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98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Address Spaces for Multiple </a:t>
            </a:r>
            <a:r>
              <a:rPr lang="en-US" dirty="0"/>
              <a:t>P</a:t>
            </a:r>
            <a:r>
              <a:rPr lang="en-US" dirty="0" smtClean="0"/>
              <a:t>rocesses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422" y="1228299"/>
            <a:ext cx="6127844" cy="559332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Many features of processes depend on pointers</a:t>
            </a:r>
          </a:p>
          <a:p>
            <a:pPr lvl="1"/>
            <a:r>
              <a:rPr lang="en-US" dirty="0"/>
              <a:t>Addresses of functions</a:t>
            </a:r>
          </a:p>
          <a:p>
            <a:pPr lvl="1"/>
            <a:r>
              <a:rPr lang="en-US" dirty="0"/>
              <a:t>Addresses of strings, data</a:t>
            </a:r>
          </a:p>
          <a:p>
            <a:pPr lvl="1"/>
            <a:r>
              <a:rPr lang="en-US" dirty="0"/>
              <a:t>Etc.</a:t>
            </a:r>
          </a:p>
          <a:p>
            <a:r>
              <a:rPr lang="en-US" dirty="0" smtClean="0"/>
              <a:t>For multiple processes to run together, they all have to fit into memory together</a:t>
            </a:r>
          </a:p>
          <a:p>
            <a:r>
              <a:rPr lang="en-US" dirty="0" smtClean="0"/>
              <a:t>However, a process may not always be loaded into the same memory location</a:t>
            </a:r>
          </a:p>
          <a:p>
            <a:pPr lvl="1"/>
            <a:endParaRPr lang="en-US" dirty="0" smtClean="0"/>
          </a:p>
        </p:txBody>
      </p:sp>
      <p:sp>
        <p:nvSpPr>
          <p:cNvPr id="5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283B9EA5-CE9A-4950-A80C-5ADF06B45BB8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59" name="Rectangle 58"/>
          <p:cNvSpPr/>
          <p:nvPr/>
        </p:nvSpPr>
        <p:spPr>
          <a:xfrm>
            <a:off x="6379521" y="1413241"/>
            <a:ext cx="1198696" cy="50939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6355140" y="1045165"/>
            <a:ext cx="12474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0xFFFFFFFF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6330760" y="6519451"/>
            <a:ext cx="1337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0x00000000</a:t>
            </a:r>
            <a:endParaRPr lang="en-US" dirty="0"/>
          </a:p>
        </p:txBody>
      </p:sp>
      <p:grpSp>
        <p:nvGrpSpPr>
          <p:cNvPr id="68" name="Group 67"/>
          <p:cNvGrpSpPr/>
          <p:nvPr/>
        </p:nvGrpSpPr>
        <p:grpSpPr>
          <a:xfrm>
            <a:off x="6379521" y="3329562"/>
            <a:ext cx="2680791" cy="1444020"/>
            <a:chOff x="6379521" y="1983144"/>
            <a:chExt cx="2680791" cy="1444020"/>
          </a:xfrm>
        </p:grpSpPr>
        <p:sp>
          <p:nvSpPr>
            <p:cNvPr id="69" name="Rectangle 68"/>
            <p:cNvSpPr/>
            <p:nvPr/>
          </p:nvSpPr>
          <p:spPr>
            <a:xfrm>
              <a:off x="6379521" y="3058955"/>
              <a:ext cx="1198696" cy="368209"/>
            </a:xfrm>
            <a:prstGeom prst="rect">
              <a:avLst/>
            </a:prstGeom>
            <a:solidFill>
              <a:schemeClr val="accent3"/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Code</a:t>
              </a:r>
              <a:endParaRPr lang="en-US" dirty="0"/>
            </a:p>
          </p:txBody>
        </p:sp>
        <p:sp>
          <p:nvSpPr>
            <p:cNvPr id="70" name="Up Arrow Callout 69"/>
            <p:cNvSpPr/>
            <p:nvPr/>
          </p:nvSpPr>
          <p:spPr>
            <a:xfrm>
              <a:off x="6488704" y="2502436"/>
              <a:ext cx="988925" cy="461812"/>
            </a:xfrm>
            <a:prstGeom prst="upArrowCallout">
              <a:avLst/>
            </a:prstGeom>
            <a:solidFill>
              <a:schemeClr val="accent3"/>
            </a:solidFill>
            <a:ln>
              <a:solidFill>
                <a:schemeClr val="accent3">
                  <a:lumMod val="50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Heap</a:t>
              </a:r>
              <a:endParaRPr lang="en-US" dirty="0"/>
            </a:p>
          </p:txBody>
        </p:sp>
        <p:sp>
          <p:nvSpPr>
            <p:cNvPr id="71" name="Down Arrow Callout 70"/>
            <p:cNvSpPr/>
            <p:nvPr/>
          </p:nvSpPr>
          <p:spPr>
            <a:xfrm>
              <a:off x="6484405" y="1983144"/>
              <a:ext cx="988926" cy="469364"/>
            </a:xfrm>
            <a:prstGeom prst="downArrowCallout">
              <a:avLst/>
            </a:prstGeom>
            <a:solidFill>
              <a:schemeClr val="accent3"/>
            </a:solidFill>
            <a:ln>
              <a:solidFill>
                <a:schemeClr val="accent3">
                  <a:lumMod val="50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Stack</a:t>
              </a:r>
              <a:endParaRPr lang="en-US" dirty="0"/>
            </a:p>
          </p:txBody>
        </p:sp>
        <p:sp>
          <p:nvSpPr>
            <p:cNvPr id="72" name="Left Brace 71"/>
            <p:cNvSpPr/>
            <p:nvPr/>
          </p:nvSpPr>
          <p:spPr>
            <a:xfrm rot="10800000">
              <a:off x="7683098" y="1983144"/>
              <a:ext cx="313011" cy="1444018"/>
            </a:xfrm>
            <a:prstGeom prst="leftBrace">
              <a:avLst/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7996110" y="2492154"/>
              <a:ext cx="10642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Process 2</a:t>
              </a:r>
              <a:endParaRPr lang="en-US" dirty="0"/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6379521" y="4900097"/>
            <a:ext cx="2680791" cy="1444020"/>
            <a:chOff x="6379521" y="1983144"/>
            <a:chExt cx="2680791" cy="1444020"/>
          </a:xfrm>
        </p:grpSpPr>
        <p:sp>
          <p:nvSpPr>
            <p:cNvPr id="75" name="Rectangle 74"/>
            <p:cNvSpPr/>
            <p:nvPr/>
          </p:nvSpPr>
          <p:spPr>
            <a:xfrm>
              <a:off x="6379521" y="3058955"/>
              <a:ext cx="1198696" cy="368209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Code</a:t>
              </a:r>
              <a:endParaRPr lang="en-US" dirty="0"/>
            </a:p>
          </p:txBody>
        </p:sp>
        <p:sp>
          <p:nvSpPr>
            <p:cNvPr id="76" name="Up Arrow Callout 75"/>
            <p:cNvSpPr/>
            <p:nvPr/>
          </p:nvSpPr>
          <p:spPr>
            <a:xfrm>
              <a:off x="6488704" y="2502436"/>
              <a:ext cx="988925" cy="461812"/>
            </a:xfrm>
            <a:prstGeom prst="upArrowCallout">
              <a:avLst/>
            </a:prstGeom>
            <a:solidFill>
              <a:schemeClr val="accent1"/>
            </a:solidFill>
            <a:ln>
              <a:solidFill>
                <a:schemeClr val="accent1">
                  <a:lumMod val="50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Heap</a:t>
              </a:r>
              <a:endParaRPr lang="en-US" dirty="0"/>
            </a:p>
          </p:txBody>
        </p:sp>
        <p:sp>
          <p:nvSpPr>
            <p:cNvPr id="77" name="Down Arrow Callout 76"/>
            <p:cNvSpPr/>
            <p:nvPr/>
          </p:nvSpPr>
          <p:spPr>
            <a:xfrm>
              <a:off x="6484405" y="1983144"/>
              <a:ext cx="988926" cy="469364"/>
            </a:xfrm>
            <a:prstGeom prst="downArrowCallout">
              <a:avLst/>
            </a:prstGeom>
            <a:solidFill>
              <a:schemeClr val="accent1"/>
            </a:solidFill>
            <a:ln>
              <a:solidFill>
                <a:schemeClr val="accent1">
                  <a:lumMod val="50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Stack</a:t>
              </a:r>
              <a:endParaRPr lang="en-US" dirty="0"/>
            </a:p>
          </p:txBody>
        </p:sp>
        <p:sp>
          <p:nvSpPr>
            <p:cNvPr id="78" name="Left Brace 77"/>
            <p:cNvSpPr/>
            <p:nvPr/>
          </p:nvSpPr>
          <p:spPr>
            <a:xfrm rot="10800000">
              <a:off x="7683098" y="1983144"/>
              <a:ext cx="313011" cy="1444018"/>
            </a:xfrm>
            <a:prstGeom prst="leftBrace">
              <a:avLst/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7996110" y="2520487"/>
              <a:ext cx="10642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Process 1</a:t>
              </a:r>
              <a:endParaRPr lang="en-US" dirty="0"/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6379521" y="1759025"/>
            <a:ext cx="2680790" cy="1444020"/>
            <a:chOff x="6379521" y="1983144"/>
            <a:chExt cx="2680790" cy="1444020"/>
          </a:xfrm>
        </p:grpSpPr>
        <p:sp>
          <p:nvSpPr>
            <p:cNvPr id="81" name="Rectangle 80"/>
            <p:cNvSpPr/>
            <p:nvPr/>
          </p:nvSpPr>
          <p:spPr>
            <a:xfrm>
              <a:off x="6379521" y="3058955"/>
              <a:ext cx="1198696" cy="368209"/>
            </a:xfrm>
            <a:prstGeom prst="rect">
              <a:avLst/>
            </a:prstGeom>
            <a:solidFill>
              <a:schemeClr val="accent6"/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Code</a:t>
              </a:r>
              <a:endParaRPr lang="en-US" dirty="0"/>
            </a:p>
          </p:txBody>
        </p:sp>
        <p:sp>
          <p:nvSpPr>
            <p:cNvPr id="82" name="Up Arrow Callout 81"/>
            <p:cNvSpPr/>
            <p:nvPr/>
          </p:nvSpPr>
          <p:spPr>
            <a:xfrm>
              <a:off x="6488704" y="2502436"/>
              <a:ext cx="988925" cy="461812"/>
            </a:xfrm>
            <a:prstGeom prst="upArrowCallout">
              <a:avLst/>
            </a:prstGeom>
            <a:solidFill>
              <a:schemeClr val="accent6"/>
            </a:solidFill>
            <a:ln>
              <a:solidFill>
                <a:schemeClr val="accent6">
                  <a:lumMod val="50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Heap</a:t>
              </a:r>
              <a:endParaRPr lang="en-US" dirty="0"/>
            </a:p>
          </p:txBody>
        </p:sp>
        <p:sp>
          <p:nvSpPr>
            <p:cNvPr id="83" name="Down Arrow Callout 82"/>
            <p:cNvSpPr/>
            <p:nvPr/>
          </p:nvSpPr>
          <p:spPr>
            <a:xfrm>
              <a:off x="6484405" y="1983144"/>
              <a:ext cx="988926" cy="469364"/>
            </a:xfrm>
            <a:prstGeom prst="downArrowCallout">
              <a:avLst/>
            </a:prstGeom>
            <a:solidFill>
              <a:schemeClr val="accent6"/>
            </a:solidFill>
            <a:ln>
              <a:solidFill>
                <a:schemeClr val="accent6">
                  <a:lumMod val="50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Stack</a:t>
              </a:r>
              <a:endParaRPr lang="en-US" dirty="0"/>
            </a:p>
          </p:txBody>
        </p:sp>
        <p:sp>
          <p:nvSpPr>
            <p:cNvPr id="84" name="Left Brace 83"/>
            <p:cNvSpPr/>
            <p:nvPr/>
          </p:nvSpPr>
          <p:spPr>
            <a:xfrm rot="10800000">
              <a:off x="7683098" y="1983144"/>
              <a:ext cx="313011" cy="1444018"/>
            </a:xfrm>
            <a:prstGeom prst="leftBrace">
              <a:avLst/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7996109" y="2520487"/>
              <a:ext cx="10642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Process 3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3974373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Address Spaces for Multiple </a:t>
            </a:r>
            <a:r>
              <a:rPr lang="en-US" dirty="0"/>
              <a:t>P</a:t>
            </a:r>
            <a:r>
              <a:rPr lang="en-US" dirty="0" smtClean="0"/>
              <a:t>rocesses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several methods for configuring address spaces for multiple processes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Fixed address compilation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Load-time fixup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Position independent code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Hardware support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283B9EA5-CE9A-4950-A80C-5ADF06B45BB8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96364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Fixed-Address </a:t>
            </a:r>
            <a:r>
              <a:rPr lang="en-US" dirty="0"/>
              <a:t>C</a:t>
            </a:r>
            <a:r>
              <a:rPr lang="en-US" dirty="0" smtClean="0"/>
              <a:t>ompilation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Single Copy of Each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Compile each program once, with fixed addresses</a:t>
            </a:r>
          </a:p>
          <a:p>
            <a:r>
              <a:rPr lang="en-US" dirty="0" smtClean="0"/>
              <a:t>OS may only load program at the specified offset in memory</a:t>
            </a:r>
          </a:p>
          <a:p>
            <a:r>
              <a:rPr lang="en-US" dirty="0" smtClean="0"/>
              <a:t>Typically, only one process may be run at any time</a:t>
            </a:r>
          </a:p>
          <a:p>
            <a:r>
              <a:rPr lang="en-US" dirty="0" smtClean="0"/>
              <a:t>Example: MS-DOS 1.0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403441" cy="639762"/>
          </a:xfrm>
        </p:spPr>
        <p:txBody>
          <a:bodyPr>
            <a:normAutofit/>
          </a:bodyPr>
          <a:lstStyle/>
          <a:p>
            <a:r>
              <a:rPr lang="en-US" dirty="0" smtClean="0"/>
              <a:t>Multiple Copies of Each Program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Compile each program multiple times</a:t>
            </a:r>
          </a:p>
          <a:p>
            <a:r>
              <a:rPr lang="en-US" dirty="0"/>
              <a:t>Once for each possible starting address</a:t>
            </a:r>
          </a:p>
          <a:p>
            <a:r>
              <a:rPr lang="en-US" dirty="0"/>
              <a:t>Load the appropriate compiled program when the user starts the program</a:t>
            </a:r>
          </a:p>
          <a:p>
            <a:r>
              <a:rPr lang="en-US" dirty="0"/>
              <a:t>Bad idea</a:t>
            </a:r>
          </a:p>
          <a:p>
            <a:pPr lvl="1"/>
            <a:r>
              <a:rPr lang="en-US" dirty="0"/>
              <a:t>Multiple copies of the same </a:t>
            </a:r>
            <a:r>
              <a:rPr lang="en-US" dirty="0" smtClean="0"/>
              <a:t>program</a:t>
            </a:r>
            <a:endParaRPr lang="en-US" dirty="0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283B9EA5-CE9A-4950-A80C-5ADF06B45BB8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52324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Running Dynamic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basic function of an OS is to execute and manage code dynamically, e.g.:</a:t>
            </a:r>
          </a:p>
          <a:p>
            <a:pPr lvl="1"/>
            <a:r>
              <a:rPr lang="en-US" dirty="0" smtClean="0"/>
              <a:t>A command issued at a command line terminal</a:t>
            </a:r>
          </a:p>
          <a:p>
            <a:pPr lvl="1"/>
            <a:r>
              <a:rPr lang="en-US" dirty="0" smtClean="0"/>
              <a:t>An icon double clicked from the desktop</a:t>
            </a:r>
          </a:p>
          <a:p>
            <a:pPr lvl="1"/>
            <a:r>
              <a:rPr lang="en-US" dirty="0" smtClean="0"/>
              <a:t>Jobs/tasks run as part of a batch system (</a:t>
            </a:r>
            <a:r>
              <a:rPr lang="en-US" dirty="0" err="1" smtClean="0"/>
              <a:t>MapReduce</a:t>
            </a:r>
            <a:r>
              <a:rPr lang="en-US" dirty="0" smtClean="0"/>
              <a:t>)</a:t>
            </a:r>
          </a:p>
          <a:p>
            <a:r>
              <a:rPr lang="en-US" dirty="0" smtClean="0"/>
              <a:t>A </a:t>
            </a:r>
            <a:r>
              <a:rPr lang="en-US" dirty="0" smtClean="0">
                <a:solidFill>
                  <a:schemeClr val="accent1"/>
                </a:solidFill>
              </a:rPr>
              <a:t>process</a:t>
            </a:r>
            <a:r>
              <a:rPr lang="en-US" dirty="0" smtClean="0"/>
              <a:t> is the basic unit of a program in execution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50947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Load-Time </a:t>
            </a:r>
            <a:r>
              <a:rPr lang="en-US" dirty="0" err="1"/>
              <a:t>F</a:t>
            </a:r>
            <a:r>
              <a:rPr lang="en-US" dirty="0" err="1" smtClean="0"/>
              <a:t>ixup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721" y="1299950"/>
            <a:ext cx="8229600" cy="327521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Calculate addresses at load-time instead of compile-time</a:t>
            </a:r>
          </a:p>
          <a:p>
            <a:r>
              <a:rPr lang="en-US" dirty="0" smtClean="0"/>
              <a:t>The program contains a list of locations that must be modified at startup</a:t>
            </a:r>
          </a:p>
          <a:p>
            <a:pPr lvl="1"/>
            <a:r>
              <a:rPr lang="en-US" dirty="0" smtClean="0"/>
              <a:t>All relative to some starting address</a:t>
            </a:r>
          </a:p>
          <a:p>
            <a:r>
              <a:rPr lang="en-US" dirty="0" smtClean="0"/>
              <a:t>Used in some OSes that run on low-end microcontrollers without virtual memory hardware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51185" y="4851095"/>
            <a:ext cx="1527489" cy="369332"/>
          </a:xfrm>
          <a:prstGeom prst="rect">
            <a:avLst/>
          </a:prstGeom>
          <a:ln>
            <a:solidFill>
              <a:srgbClr val="3C4B5E"/>
            </a:solidFill>
          </a:ln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3C4B5E"/>
                </a:solidFill>
                <a:latin typeface="Helvetica LT Std Light"/>
                <a:cs typeface="Helvetica LT Std Light"/>
              </a:rPr>
              <a:t>Program</a:t>
            </a:r>
            <a:endParaRPr lang="en-US" dirty="0">
              <a:solidFill>
                <a:srgbClr val="3C4B5E"/>
              </a:solidFill>
              <a:latin typeface="Helvetica LT Std Light"/>
              <a:cs typeface="Helvetica LT Std Ligh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77160" y="4574096"/>
            <a:ext cx="2432565" cy="923330"/>
          </a:xfrm>
          <a:prstGeom prst="rect">
            <a:avLst/>
          </a:prstGeom>
          <a:noFill/>
          <a:ln>
            <a:solidFill>
              <a:srgbClr val="3C4B5E"/>
            </a:solidFill>
            <a:prstDash val="dot"/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0x000	CALL xxx</a:t>
            </a:r>
          </a:p>
          <a:p>
            <a:pPr marL="460375" lvl="1"/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	...</a:t>
            </a:r>
          </a:p>
          <a:p>
            <a:pPr marL="0" lvl="1"/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0x300	...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877159" y="5818646"/>
            <a:ext cx="2432565" cy="646331"/>
          </a:xfrm>
          <a:prstGeom prst="rect">
            <a:avLst/>
          </a:prstGeom>
          <a:noFill/>
          <a:ln>
            <a:solidFill>
              <a:srgbClr val="3C4B5E"/>
            </a:solidFill>
            <a:prstDash val="dot"/>
          </a:ln>
        </p:spPr>
        <p:txBody>
          <a:bodyPr wrap="square" rtlCol="0" anchor="ctr">
            <a:spAutoFit/>
          </a:bodyPr>
          <a:lstStyle/>
          <a:p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000: 	xxx=+300 </a:t>
            </a:r>
            <a:b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</a:br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 </a:t>
            </a:r>
          </a:p>
        </p:txBody>
      </p:sp>
      <p:sp>
        <p:nvSpPr>
          <p:cNvPr id="9" name="Rectangle 8"/>
          <p:cNvSpPr/>
          <p:nvPr/>
        </p:nvSpPr>
        <p:spPr>
          <a:xfrm>
            <a:off x="151185" y="5818646"/>
            <a:ext cx="1527489" cy="646331"/>
          </a:xfrm>
          <a:prstGeom prst="rect">
            <a:avLst/>
          </a:prstGeom>
          <a:ln>
            <a:solidFill>
              <a:srgbClr val="3C4B5E"/>
            </a:solidFill>
          </a:ln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3C4B5E"/>
                </a:solidFill>
                <a:latin typeface="Helvetica LT Std Light"/>
                <a:cs typeface="Helvetica LT Std Light"/>
              </a:rPr>
              <a:t>Fix-up</a:t>
            </a:r>
            <a:br>
              <a:rPr lang="en-US" dirty="0" smtClean="0">
                <a:solidFill>
                  <a:srgbClr val="3C4B5E"/>
                </a:solidFill>
                <a:latin typeface="Helvetica LT Std Light"/>
                <a:cs typeface="Helvetica LT Std Light"/>
              </a:rPr>
            </a:br>
            <a:r>
              <a:rPr lang="en-US" dirty="0" smtClean="0">
                <a:solidFill>
                  <a:srgbClr val="3C4B5E"/>
                </a:solidFill>
                <a:latin typeface="Helvetica LT Std Light"/>
                <a:cs typeface="Helvetica LT Std Light"/>
              </a:rPr>
              <a:t>information</a:t>
            </a:r>
            <a:endParaRPr lang="en-US" dirty="0">
              <a:solidFill>
                <a:srgbClr val="3C4B5E"/>
              </a:solidFill>
              <a:latin typeface="Helvetica LT Std Light"/>
              <a:cs typeface="Helvetica LT Std Light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613921" y="5172315"/>
            <a:ext cx="1352659" cy="646331"/>
          </a:xfrm>
          <a:prstGeom prst="rect">
            <a:avLst/>
          </a:prstGeom>
          <a:ln>
            <a:solidFill>
              <a:srgbClr val="3C4B5E"/>
            </a:solidFill>
          </a:ln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3C4B5E"/>
                </a:solidFill>
                <a:latin typeface="Helvetica LT Std Light"/>
                <a:cs typeface="Helvetica LT Std Light"/>
              </a:rPr>
              <a:t>After loading</a:t>
            </a:r>
            <a:endParaRPr lang="en-US" dirty="0">
              <a:solidFill>
                <a:srgbClr val="3C4B5E"/>
              </a:solidFill>
              <a:latin typeface="Helvetica LT Std Light"/>
              <a:cs typeface="Helvetica LT Std Ligh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834458" y="5035761"/>
            <a:ext cx="2685459" cy="923330"/>
          </a:xfrm>
          <a:prstGeom prst="rect">
            <a:avLst/>
          </a:prstGeom>
          <a:noFill/>
          <a:ln>
            <a:solidFill>
              <a:srgbClr val="3C4B5E"/>
            </a:solidFill>
            <a:prstDash val="dot"/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0x200	CALL 0x500</a:t>
            </a:r>
          </a:p>
          <a:p>
            <a:pPr lvl="1"/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	...</a:t>
            </a:r>
          </a:p>
          <a:p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0x500	...</a:t>
            </a:r>
          </a:p>
        </p:txBody>
      </p:sp>
      <p:sp>
        <p:nvSpPr>
          <p:cNvPr id="6" name="Right Arrow 5"/>
          <p:cNvSpPr/>
          <p:nvPr/>
        </p:nvSpPr>
        <p:spPr>
          <a:xfrm>
            <a:off x="4135272" y="5303374"/>
            <a:ext cx="614149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283B9EA5-CE9A-4950-A80C-5ADF06B45BB8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72054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Position-Independent </a:t>
            </a:r>
            <a:r>
              <a:rPr lang="en-US" dirty="0"/>
              <a:t>C</a:t>
            </a:r>
            <a:r>
              <a:rPr lang="en-US" dirty="0" smtClean="0"/>
              <a:t>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Compiles programs in a way that is independent of their starting address</a:t>
            </a:r>
          </a:p>
          <a:p>
            <a:pPr lvl="1"/>
            <a:r>
              <a:rPr lang="en-US" dirty="0" smtClean="0"/>
              <a:t>PC-relative address</a:t>
            </a:r>
          </a:p>
          <a:p>
            <a:r>
              <a:rPr lang="en-US" dirty="0" smtClean="0"/>
              <a:t>Slightly less efficient than absolute addresses</a:t>
            </a:r>
          </a:p>
          <a:p>
            <a:r>
              <a:rPr lang="en-US" dirty="0" smtClean="0"/>
              <a:t>Commonly used today for security reasons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484586" y="4932405"/>
            <a:ext cx="1382052" cy="646331"/>
          </a:xfrm>
          <a:prstGeom prst="rect">
            <a:avLst/>
          </a:prstGeom>
          <a:ln>
            <a:solidFill>
              <a:srgbClr val="3C4B5E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rgbClr val="3C4B5E"/>
                </a:solidFill>
                <a:latin typeface="Helvetica LT Std Light"/>
                <a:cs typeface="Helvetica LT Std Light"/>
              </a:rPr>
              <a:t>PC-relative addressing</a:t>
            </a:r>
            <a:endParaRPr lang="en-US" dirty="0">
              <a:solidFill>
                <a:srgbClr val="3C4B5E"/>
              </a:solidFill>
              <a:latin typeface="Helvetica LT Std Light"/>
              <a:cs typeface="Helvetica LT Std Ligh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427235" y="4932406"/>
            <a:ext cx="1559974" cy="646331"/>
          </a:xfrm>
          <a:prstGeom prst="rect">
            <a:avLst/>
          </a:prstGeom>
          <a:ln>
            <a:solidFill>
              <a:srgbClr val="3C4B5E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rgbClr val="3C4B5E"/>
                </a:solidFill>
                <a:latin typeface="Helvetica LT Std Light"/>
                <a:cs typeface="Helvetica LT Std Light"/>
              </a:rPr>
              <a:t>Absolute addressing</a:t>
            </a:r>
            <a:endParaRPr lang="en-US" dirty="0">
              <a:solidFill>
                <a:srgbClr val="3C4B5E"/>
              </a:solidFill>
              <a:latin typeface="Helvetica LT Std Light"/>
              <a:cs typeface="Helvetica LT Std Ligh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01503" y="5654587"/>
            <a:ext cx="2811439" cy="923330"/>
          </a:xfrm>
          <a:prstGeom prst="rect">
            <a:avLst/>
          </a:prstGeom>
          <a:noFill/>
          <a:ln>
            <a:solidFill>
              <a:srgbClr val="3C4B5E"/>
            </a:solidFill>
            <a:prstDash val="dot"/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0x200	CALL 0x500</a:t>
            </a:r>
            <a:r>
              <a:rPr lang="en-US" dirty="0">
                <a:latin typeface="Courier New"/>
                <a:cs typeface="Courier New"/>
              </a:rPr>
              <a:t>	</a:t>
            </a:r>
            <a:r>
              <a:rPr lang="en-US" dirty="0" smtClean="0">
                <a:latin typeface="Courier New"/>
                <a:cs typeface="Courier New"/>
              </a:rPr>
              <a:t>...</a:t>
            </a:r>
          </a:p>
          <a:p>
            <a:r>
              <a:rPr lang="en-US" dirty="0" smtClean="0">
                <a:latin typeface="Courier New"/>
                <a:cs typeface="Courier New"/>
              </a:rPr>
              <a:t>0x500 	...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722125" y="5654587"/>
            <a:ext cx="2906974" cy="923330"/>
          </a:xfrm>
          <a:prstGeom prst="rect">
            <a:avLst/>
          </a:prstGeom>
          <a:noFill/>
          <a:ln>
            <a:solidFill>
              <a:srgbClr val="3C4B5E"/>
            </a:solidFill>
            <a:prstDash val="dot"/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0x200	CALL PC+0x300</a:t>
            </a:r>
          </a:p>
          <a:p>
            <a:pPr lvl="1"/>
            <a:r>
              <a:rPr lang="en-US" dirty="0" smtClean="0">
                <a:latin typeface="Courier New"/>
                <a:cs typeface="Courier New"/>
              </a:rPr>
              <a:t>	...</a:t>
            </a:r>
          </a:p>
          <a:p>
            <a:r>
              <a:rPr lang="en-US" dirty="0" smtClean="0">
                <a:latin typeface="Courier New"/>
                <a:cs typeface="Courier New"/>
              </a:rPr>
              <a:t>0x500 ...</a:t>
            </a:r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283B9EA5-CE9A-4950-A80C-5ADF06B45BB8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51794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Hardware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Hardware address translation</a:t>
            </a:r>
          </a:p>
          <a:p>
            <a:r>
              <a:rPr lang="en-US" dirty="0" smtClean="0"/>
              <a:t>Most popular way of sharing memory between multiple processes</a:t>
            </a:r>
          </a:p>
          <a:p>
            <a:pPr lvl="1"/>
            <a:r>
              <a:rPr lang="en-US" dirty="0" smtClean="0"/>
              <a:t>Linux</a:t>
            </a:r>
          </a:p>
          <a:p>
            <a:pPr lvl="1"/>
            <a:r>
              <a:rPr lang="en-US" dirty="0" smtClean="0"/>
              <a:t>OS X</a:t>
            </a:r>
          </a:p>
          <a:p>
            <a:pPr lvl="1"/>
            <a:r>
              <a:rPr lang="en-US" dirty="0" smtClean="0"/>
              <a:t>Windows</a:t>
            </a:r>
          </a:p>
          <a:p>
            <a:r>
              <a:rPr lang="en-US" dirty="0" smtClean="0"/>
              <a:t>Program is compiled to run at a fixed location in </a:t>
            </a:r>
            <a:r>
              <a:rPr lang="en-US" dirty="0" smtClean="0">
                <a:solidFill>
                  <a:schemeClr val="accent1"/>
                </a:solidFill>
              </a:rPr>
              <a:t>virtual memory</a:t>
            </a:r>
          </a:p>
          <a:p>
            <a:r>
              <a:rPr lang="en-US" dirty="0" smtClean="0"/>
              <a:t>The OS uses the </a:t>
            </a:r>
            <a:r>
              <a:rPr lang="en-US" dirty="0" smtClean="0">
                <a:solidFill>
                  <a:schemeClr val="accent1"/>
                </a:solidFill>
              </a:rPr>
              <a:t>MMU</a:t>
            </a:r>
            <a:r>
              <a:rPr lang="en-US" dirty="0" smtClean="0"/>
              <a:t> to map these locations to physical memory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283B9EA5-CE9A-4950-A80C-5ADF06B45BB8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2181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MMU and Virtual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76367"/>
          </a:xfrm>
        </p:spPr>
        <p:txBody>
          <a:bodyPr>
            <a:normAutofit/>
          </a:bodyPr>
          <a:lstStyle/>
          <a:p>
            <a:r>
              <a:rPr lang="en-US" dirty="0" smtClean="0"/>
              <a:t>The Memory Management Unit (MMU) translates between virtual addresses and physical addresses</a:t>
            </a:r>
          </a:p>
          <a:p>
            <a:pPr lvl="1"/>
            <a:r>
              <a:rPr lang="en-US" dirty="0" smtClean="0"/>
              <a:t>Process uses </a:t>
            </a:r>
            <a:r>
              <a:rPr lang="en-US" dirty="0" smtClean="0">
                <a:solidFill>
                  <a:schemeClr val="accent1"/>
                </a:solidFill>
              </a:rPr>
              <a:t>virtual address </a:t>
            </a:r>
            <a:r>
              <a:rPr lang="en-US" dirty="0" smtClean="0"/>
              <a:t>for calls and data load/store</a:t>
            </a:r>
          </a:p>
          <a:p>
            <a:pPr lvl="1"/>
            <a:r>
              <a:rPr lang="en-US" dirty="0" smtClean="0"/>
              <a:t>MMU translates virtual addresses to </a:t>
            </a:r>
            <a:r>
              <a:rPr lang="en-US" dirty="0" smtClean="0">
                <a:solidFill>
                  <a:schemeClr val="accent1"/>
                </a:solidFill>
              </a:rPr>
              <a:t>physical addresses</a:t>
            </a:r>
          </a:p>
          <a:p>
            <a:pPr lvl="1"/>
            <a:r>
              <a:rPr lang="en-US" dirty="0" smtClean="0"/>
              <a:t>The physical addresses are the true locations of code and data in RAM</a:t>
            </a:r>
            <a:endParaRPr lang="en-US" dirty="0"/>
          </a:p>
        </p:txBody>
      </p:sp>
      <p:sp>
        <p:nvSpPr>
          <p:cNvPr id="6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283B9EA5-CE9A-4950-A80C-5ADF06B45BB8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94798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 of Virtual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0851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Flexible memory sharing</a:t>
            </a:r>
          </a:p>
          <a:p>
            <a:pPr lvl="1"/>
            <a:r>
              <a:rPr lang="en-US" dirty="0" smtClean="0"/>
              <a:t>Simplifies the OS’s job of allocating memory to different programs</a:t>
            </a:r>
          </a:p>
          <a:p>
            <a:r>
              <a:rPr lang="en-US" dirty="0" smtClean="0"/>
              <a:t>Simplifies program writing and compilations</a:t>
            </a:r>
          </a:p>
          <a:p>
            <a:pPr lvl="1"/>
            <a:r>
              <a:rPr lang="en-US" dirty="0" smtClean="0"/>
              <a:t>Each program gets access to 4GB of RAM (on a 32-bit CPU)</a:t>
            </a:r>
          </a:p>
          <a:p>
            <a:r>
              <a:rPr lang="en-US" dirty="0" smtClean="0"/>
              <a:t>Security</a:t>
            </a:r>
          </a:p>
          <a:p>
            <a:pPr lvl="1"/>
            <a:r>
              <a:rPr lang="en-US" dirty="0" smtClean="0"/>
              <a:t>Can be used to prevent one process from accessing the address of another process</a:t>
            </a:r>
          </a:p>
          <a:p>
            <a:r>
              <a:rPr lang="en-US" dirty="0" smtClean="0"/>
              <a:t>Robustness</a:t>
            </a:r>
          </a:p>
          <a:p>
            <a:pPr lvl="1"/>
            <a:r>
              <a:rPr lang="en-US" dirty="0" smtClean="0"/>
              <a:t>Can be used to prevent writing to addresses belonging to the OS (which may cause the OS to crash)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283B9EA5-CE9A-4950-A80C-5ADF06B45BB8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41260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130"/>
            <a:ext cx="8229600" cy="1143000"/>
          </a:xfrm>
        </p:spPr>
        <p:txBody>
          <a:bodyPr/>
          <a:lstStyle/>
          <a:p>
            <a:r>
              <a:rPr lang="en-US" dirty="0" smtClean="0"/>
              <a:t>Base and Bounds </a:t>
            </a:r>
            <a:r>
              <a:rPr lang="en-US" dirty="0"/>
              <a:t>R</a:t>
            </a:r>
            <a:r>
              <a:rPr lang="en-US" dirty="0" smtClean="0"/>
              <a:t>egisters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412" y="1108877"/>
            <a:ext cx="8229600" cy="1730004"/>
          </a:xfrm>
        </p:spPr>
        <p:txBody>
          <a:bodyPr/>
          <a:lstStyle/>
          <a:p>
            <a:r>
              <a:rPr lang="en-US" dirty="0" smtClean="0"/>
              <a:t>A simple mechanism for address translation</a:t>
            </a:r>
          </a:p>
          <a:p>
            <a:r>
              <a:rPr lang="en-US" dirty="0" smtClean="0"/>
              <a:t>Maps a contiguous </a:t>
            </a:r>
            <a:r>
              <a:rPr lang="en-US" dirty="0" smtClean="0">
                <a:solidFill>
                  <a:schemeClr val="accent1"/>
                </a:solidFill>
              </a:rPr>
              <a:t>virtual address region </a:t>
            </a:r>
            <a:r>
              <a:rPr lang="en-US" dirty="0" smtClean="0"/>
              <a:t>to a contiguous </a:t>
            </a:r>
            <a:r>
              <a:rPr lang="en-US" dirty="0" smtClean="0">
                <a:solidFill>
                  <a:schemeClr val="accent1"/>
                </a:solidFill>
              </a:rPr>
              <a:t>physical address region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5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283B9EA5-CE9A-4950-A80C-5ADF06B45BB8}" type="slidenum">
              <a:rPr lang="en-US" smtClean="0"/>
              <a:pPr/>
              <a:t>35</a:t>
            </a:fld>
            <a:endParaRPr lang="en-US" dirty="0"/>
          </a:p>
        </p:txBody>
      </p:sp>
      <p:sp>
        <p:nvSpPr>
          <p:cNvPr id="48" name="Rectangle 47"/>
          <p:cNvSpPr/>
          <p:nvPr/>
        </p:nvSpPr>
        <p:spPr>
          <a:xfrm>
            <a:off x="7772864" y="3419185"/>
            <a:ext cx="1201003" cy="292744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/>
          <p:cNvSpPr txBox="1"/>
          <p:nvPr/>
        </p:nvSpPr>
        <p:spPr>
          <a:xfrm>
            <a:off x="6903713" y="6134028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0x0000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6903713" y="3284119"/>
            <a:ext cx="8242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0xFFFF</a:t>
            </a:r>
            <a:endParaRPr lang="en-US" dirty="0"/>
          </a:p>
        </p:txBody>
      </p:sp>
      <p:sp>
        <p:nvSpPr>
          <p:cNvPr id="51" name="Rectangle 50"/>
          <p:cNvSpPr/>
          <p:nvPr/>
        </p:nvSpPr>
        <p:spPr>
          <a:xfrm>
            <a:off x="7772864" y="3419185"/>
            <a:ext cx="1201003" cy="6414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Kernel Memory</a:t>
            </a:r>
            <a:endParaRPr lang="en-US" dirty="0"/>
          </a:p>
        </p:txBody>
      </p:sp>
      <p:sp>
        <p:nvSpPr>
          <p:cNvPr id="52" name="Rectangle 51"/>
          <p:cNvSpPr/>
          <p:nvPr/>
        </p:nvSpPr>
        <p:spPr>
          <a:xfrm>
            <a:off x="7772862" y="4751275"/>
            <a:ext cx="1201003" cy="1119116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Process 1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6966714" y="2884009"/>
            <a:ext cx="20071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Physical Memory</a:t>
            </a:r>
            <a:endParaRPr lang="en-US" sz="2000" b="1" dirty="0"/>
          </a:p>
        </p:txBody>
      </p:sp>
      <p:sp>
        <p:nvSpPr>
          <p:cNvPr id="55" name="TextBox 54"/>
          <p:cNvSpPr txBox="1"/>
          <p:nvPr/>
        </p:nvSpPr>
        <p:spPr>
          <a:xfrm>
            <a:off x="6903713" y="5685725"/>
            <a:ext cx="846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0x00FF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6905264" y="4566609"/>
            <a:ext cx="846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0x10FF</a:t>
            </a:r>
            <a:endParaRPr lang="en-US" dirty="0"/>
          </a:p>
        </p:txBody>
      </p:sp>
      <p:sp>
        <p:nvSpPr>
          <p:cNvPr id="59" name="Rectangle 58"/>
          <p:cNvSpPr/>
          <p:nvPr/>
        </p:nvSpPr>
        <p:spPr>
          <a:xfrm>
            <a:off x="1039024" y="3866003"/>
            <a:ext cx="1201003" cy="1119116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Process 1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677370" y="2994985"/>
            <a:ext cx="192430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Process’ View of</a:t>
            </a:r>
          </a:p>
          <a:p>
            <a:pPr algn="ctr"/>
            <a:r>
              <a:rPr lang="en-US" sz="2000" b="1" dirty="0" smtClean="0"/>
              <a:t>Virtual Memory</a:t>
            </a:r>
            <a:endParaRPr lang="en-US" sz="2000" b="1" dirty="0"/>
          </a:p>
        </p:txBody>
      </p:sp>
      <p:sp>
        <p:nvSpPr>
          <p:cNvPr id="61" name="TextBox 60"/>
          <p:cNvSpPr txBox="1"/>
          <p:nvPr/>
        </p:nvSpPr>
        <p:spPr>
          <a:xfrm>
            <a:off x="105650" y="4800453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0x0001</a:t>
            </a:r>
            <a:endParaRPr lang="en-US" dirty="0"/>
          </a:p>
        </p:txBody>
      </p:sp>
      <p:sp>
        <p:nvSpPr>
          <p:cNvPr id="62" name="TextBox 61"/>
          <p:cNvSpPr txBox="1"/>
          <p:nvPr/>
        </p:nvSpPr>
        <p:spPr>
          <a:xfrm>
            <a:off x="116870" y="3681337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0x1001</a:t>
            </a:r>
            <a:endParaRPr lang="en-US" dirty="0"/>
          </a:p>
        </p:txBody>
      </p:sp>
      <p:sp>
        <p:nvSpPr>
          <p:cNvPr id="14" name="Rectangular Callout 13"/>
          <p:cNvSpPr/>
          <p:nvPr/>
        </p:nvSpPr>
        <p:spPr>
          <a:xfrm>
            <a:off x="3029805" y="4708479"/>
            <a:ext cx="2156346" cy="2006221"/>
          </a:xfrm>
          <a:prstGeom prst="wedgeRectCallout">
            <a:avLst>
              <a:gd name="adj1" fmla="val -92352"/>
              <a:gd name="adj2" fmla="val -53827"/>
            </a:avLst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/>
          </p:nvPr>
        </p:nvGraphicFramePr>
        <p:xfrm>
          <a:off x="3147604" y="4789829"/>
          <a:ext cx="1943012" cy="18542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98093"/>
                <a:gridCol w="94491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Register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Value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EIP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0x0023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ESP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0x0F76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0x00FF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BOUND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0x1000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8" name="Right Arrow 17"/>
          <p:cNvSpPr/>
          <p:nvPr/>
        </p:nvSpPr>
        <p:spPr>
          <a:xfrm rot="21164399">
            <a:off x="4984576" y="5833312"/>
            <a:ext cx="1936108" cy="3038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ight Arrow 62"/>
          <p:cNvSpPr/>
          <p:nvPr/>
        </p:nvSpPr>
        <p:spPr>
          <a:xfrm rot="13478741">
            <a:off x="256147" y="5103616"/>
            <a:ext cx="3391613" cy="3038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ight Arrow 63"/>
          <p:cNvSpPr/>
          <p:nvPr/>
        </p:nvSpPr>
        <p:spPr>
          <a:xfrm rot="19071577">
            <a:off x="4674038" y="5475343"/>
            <a:ext cx="2525909" cy="3038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4002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Base and Bounds Example</a:t>
            </a:r>
            <a:endParaRPr lang="en-US" dirty="0"/>
          </a:p>
        </p:txBody>
      </p:sp>
      <p:sp>
        <p:nvSpPr>
          <p:cNvPr id="5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283B9EA5-CE9A-4950-A80C-5ADF06B45BB8}" type="slidenum">
              <a:rPr lang="en-US" smtClean="0"/>
              <a:pPr/>
              <a:t>36</a:t>
            </a:fld>
            <a:endParaRPr lang="en-US" dirty="0"/>
          </a:p>
        </p:txBody>
      </p:sp>
      <p:sp>
        <p:nvSpPr>
          <p:cNvPr id="48" name="Rectangle 47"/>
          <p:cNvSpPr/>
          <p:nvPr/>
        </p:nvSpPr>
        <p:spPr>
          <a:xfrm>
            <a:off x="7704163" y="1703474"/>
            <a:ext cx="1269706" cy="292744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/>
          <p:cNvSpPr txBox="1"/>
          <p:nvPr/>
        </p:nvSpPr>
        <p:spPr>
          <a:xfrm>
            <a:off x="6773879" y="4418317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0x0000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6773879" y="1568408"/>
            <a:ext cx="8242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0xFFFF</a:t>
            </a:r>
            <a:endParaRPr lang="en-US" dirty="0"/>
          </a:p>
        </p:txBody>
      </p:sp>
      <p:sp>
        <p:nvSpPr>
          <p:cNvPr id="51" name="Rectangle 50"/>
          <p:cNvSpPr/>
          <p:nvPr/>
        </p:nvSpPr>
        <p:spPr>
          <a:xfrm>
            <a:off x="7704163" y="1703474"/>
            <a:ext cx="1269706" cy="6414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Kernel Memory</a:t>
            </a:r>
            <a:endParaRPr lang="en-US" dirty="0"/>
          </a:p>
        </p:txBody>
      </p:sp>
      <p:sp>
        <p:nvSpPr>
          <p:cNvPr id="52" name="Rectangle 51"/>
          <p:cNvSpPr/>
          <p:nvPr/>
        </p:nvSpPr>
        <p:spPr>
          <a:xfrm>
            <a:off x="7704161" y="3035564"/>
            <a:ext cx="1269706" cy="1119116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Process 1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076364" y="1205334"/>
            <a:ext cx="20071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Physical Memory</a:t>
            </a:r>
            <a:endParaRPr lang="en-US" sz="2000" b="1" dirty="0"/>
          </a:p>
        </p:txBody>
      </p:sp>
      <p:sp>
        <p:nvSpPr>
          <p:cNvPr id="55" name="TextBox 54"/>
          <p:cNvSpPr txBox="1"/>
          <p:nvPr/>
        </p:nvSpPr>
        <p:spPr>
          <a:xfrm>
            <a:off x="6773879" y="3970014"/>
            <a:ext cx="846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0x00FF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6775430" y="2850898"/>
            <a:ext cx="846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0x10FF</a:t>
            </a:r>
            <a:endParaRPr lang="en-US" dirty="0"/>
          </a:p>
        </p:txBody>
      </p:sp>
      <p:sp>
        <p:nvSpPr>
          <p:cNvPr id="59" name="Rectangle 58"/>
          <p:cNvSpPr/>
          <p:nvPr/>
        </p:nvSpPr>
        <p:spPr>
          <a:xfrm>
            <a:off x="938278" y="2186097"/>
            <a:ext cx="1269706" cy="1119116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Process 1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610976" y="1316310"/>
            <a:ext cx="192430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Process’ View of</a:t>
            </a:r>
          </a:p>
          <a:p>
            <a:pPr algn="ctr"/>
            <a:r>
              <a:rPr lang="en-US" sz="2000" b="1" dirty="0" smtClean="0"/>
              <a:t>Virtual Memory</a:t>
            </a:r>
            <a:endParaRPr lang="en-US" sz="2000" b="1" dirty="0"/>
          </a:p>
        </p:txBody>
      </p:sp>
      <p:sp>
        <p:nvSpPr>
          <p:cNvPr id="61" name="TextBox 60"/>
          <p:cNvSpPr txBox="1"/>
          <p:nvPr/>
        </p:nvSpPr>
        <p:spPr>
          <a:xfrm>
            <a:off x="37423" y="3120547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0x0001</a:t>
            </a:r>
            <a:endParaRPr lang="en-US" dirty="0"/>
          </a:p>
        </p:txBody>
      </p:sp>
      <p:sp>
        <p:nvSpPr>
          <p:cNvPr id="62" name="TextBox 61"/>
          <p:cNvSpPr txBox="1"/>
          <p:nvPr/>
        </p:nvSpPr>
        <p:spPr>
          <a:xfrm>
            <a:off x="48643" y="2001431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0x1001</a:t>
            </a:r>
            <a:endParaRPr lang="en-US" dirty="0"/>
          </a:p>
        </p:txBody>
      </p:sp>
      <p:sp>
        <p:nvSpPr>
          <p:cNvPr id="14" name="Rectangular Callout 13"/>
          <p:cNvSpPr/>
          <p:nvPr/>
        </p:nvSpPr>
        <p:spPr>
          <a:xfrm>
            <a:off x="300265" y="3777968"/>
            <a:ext cx="2156346" cy="2006221"/>
          </a:xfrm>
          <a:prstGeom prst="wedgeRectCallout">
            <a:avLst>
              <a:gd name="adj1" fmla="val -1212"/>
              <a:gd name="adj2" fmla="val -78317"/>
            </a:avLst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/>
          </p:nvPr>
        </p:nvGraphicFramePr>
        <p:xfrm>
          <a:off x="418064" y="3859318"/>
          <a:ext cx="1943012" cy="18542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98093"/>
                <a:gridCol w="94491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Register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Value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EIP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0x0023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ESP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0x0F76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0x00FF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BOUND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0x1000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878982" y="1186895"/>
            <a:ext cx="3698544" cy="492730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</a:rPr>
              <a:t>0x0023 </a:t>
            </a:r>
            <a:r>
              <a:rPr lang="en-US" sz="2400" b="1" dirty="0" err="1" smtClean="0">
                <a:solidFill>
                  <a:schemeClr val="bg1">
                    <a:lumMod val="50000"/>
                  </a:schemeClr>
                </a:solidFill>
              </a:rPr>
              <a:t>mov</a:t>
            </a:r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bg1">
                    <a:lumMod val="50000"/>
                  </a:schemeClr>
                </a:solidFill>
              </a:rPr>
              <a:t>eax</a:t>
            </a:r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</a:rPr>
              <a:t>, [</a:t>
            </a:r>
            <a:r>
              <a:rPr lang="en-US" sz="2400" b="1" dirty="0" err="1" smtClean="0">
                <a:solidFill>
                  <a:schemeClr val="bg1">
                    <a:lumMod val="50000"/>
                  </a:schemeClr>
                </a:solidFill>
              </a:rPr>
              <a:t>esp</a:t>
            </a:r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</a:rPr>
              <a:t>]</a:t>
            </a:r>
          </a:p>
          <a:p>
            <a:pPr marL="0" indent="0">
              <a:buNone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sz="2400" dirty="0" smtClean="0"/>
              <a:t>1) Fetch instruction</a:t>
            </a:r>
          </a:p>
          <a:p>
            <a:pPr marL="0" indent="0">
              <a:buNone/>
            </a:pPr>
            <a:r>
              <a:rPr lang="en-US" sz="2400" dirty="0" smtClean="0"/>
              <a:t>0x0023 + 0x00FF = 0x0122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2) Translate memory access</a:t>
            </a:r>
          </a:p>
          <a:p>
            <a:pPr marL="0" indent="0">
              <a:buNone/>
            </a:pPr>
            <a:r>
              <a:rPr lang="en-US" sz="2400" dirty="0" smtClean="0"/>
              <a:t>0x0F76 + 0x00FF = 0x1075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3) Move value to register</a:t>
            </a:r>
          </a:p>
          <a:p>
            <a:pPr marL="0" indent="0">
              <a:buNone/>
            </a:pPr>
            <a:r>
              <a:rPr lang="en-US" sz="2400" dirty="0" smtClean="0"/>
              <a:t>[0x1075] </a:t>
            </a:r>
            <a:r>
              <a:rPr lang="en-US" sz="2400" dirty="0" smtClean="0">
                <a:sym typeface="Wingdings" panose="05000000000000000000" pitchFamily="2" charset="2"/>
              </a:rPr>
              <a:t> </a:t>
            </a:r>
            <a:r>
              <a:rPr lang="en-US" sz="2400" dirty="0" err="1" smtClean="0">
                <a:sym typeface="Wingdings" panose="05000000000000000000" pitchFamily="2" charset="2"/>
              </a:rPr>
              <a:t>eax</a:t>
            </a:r>
            <a:endParaRPr lang="en-US" sz="2400" dirty="0"/>
          </a:p>
        </p:txBody>
      </p:sp>
      <p:sp>
        <p:nvSpPr>
          <p:cNvPr id="5" name="Right Arrow 4"/>
          <p:cNvSpPr/>
          <p:nvPr/>
        </p:nvSpPr>
        <p:spPr>
          <a:xfrm>
            <a:off x="7186010" y="3567825"/>
            <a:ext cx="545448" cy="563246"/>
          </a:xfrm>
          <a:prstGeom prst="rightArrow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n-US" b="1" dirty="0"/>
          </a:p>
        </p:txBody>
      </p:sp>
      <p:sp>
        <p:nvSpPr>
          <p:cNvPr id="24" name="Right Arrow 23"/>
          <p:cNvSpPr/>
          <p:nvPr/>
        </p:nvSpPr>
        <p:spPr>
          <a:xfrm>
            <a:off x="7186010" y="2849413"/>
            <a:ext cx="545447" cy="559559"/>
          </a:xfrm>
          <a:prstGeom prst="rightArrow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n-US" b="1" dirty="0"/>
          </a:p>
        </p:txBody>
      </p:sp>
      <p:sp>
        <p:nvSpPr>
          <p:cNvPr id="6" name="Left Arrow 5"/>
          <p:cNvSpPr/>
          <p:nvPr/>
        </p:nvSpPr>
        <p:spPr>
          <a:xfrm>
            <a:off x="2147560" y="2849412"/>
            <a:ext cx="521780" cy="559559"/>
          </a:xfrm>
          <a:prstGeom prst="leftArrow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n-US" b="1" dirty="0"/>
          </a:p>
        </p:txBody>
      </p:sp>
      <p:sp>
        <p:nvSpPr>
          <p:cNvPr id="27" name="Left Arrow 26"/>
          <p:cNvSpPr/>
          <p:nvPr/>
        </p:nvSpPr>
        <p:spPr>
          <a:xfrm>
            <a:off x="2147560" y="2024196"/>
            <a:ext cx="521780" cy="559559"/>
          </a:xfrm>
          <a:prstGeom prst="leftArrow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322026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Confused About Virtual Memory?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That’s okay :)</a:t>
            </a:r>
          </a:p>
          <a:p>
            <a:r>
              <a:rPr lang="en-US" dirty="0" smtClean="0"/>
              <a:t>We will discuss virtual memory at great length later in the semester</a:t>
            </a:r>
          </a:p>
          <a:p>
            <a:r>
              <a:rPr lang="en-US" dirty="0" smtClean="0"/>
              <a:t>In project 3, you will implement virtual memory in Pintos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19355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3772"/>
            <a:ext cx="8229600" cy="5342392"/>
          </a:xfrm>
        </p:spPr>
        <p:txBody>
          <a:bodyPr anchor="ctr">
            <a:normAutofit/>
          </a:bodyPr>
          <a:lstStyle/>
          <a:p>
            <a:r>
              <a:rPr lang="en-US" sz="4400" dirty="0" smtClean="0">
                <a:solidFill>
                  <a:schemeClr val="bg1">
                    <a:lumMod val="65000"/>
                  </a:schemeClr>
                </a:solidFill>
              </a:rPr>
              <a:t>Programs</a:t>
            </a:r>
          </a:p>
          <a:p>
            <a:r>
              <a:rPr lang="en-US" sz="4400" dirty="0" smtClean="0"/>
              <a:t>Processes</a:t>
            </a:r>
          </a:p>
          <a:p>
            <a:r>
              <a:rPr lang="en-US" sz="4400" dirty="0" smtClean="0"/>
              <a:t>Context Switching</a:t>
            </a:r>
          </a:p>
          <a:p>
            <a:r>
              <a:rPr lang="en-US" sz="4400" dirty="0"/>
              <a:t>Protected Mode </a:t>
            </a:r>
            <a:r>
              <a:rPr lang="en-US" sz="4400" dirty="0" smtClean="0"/>
              <a:t>Execution</a:t>
            </a:r>
          </a:p>
          <a:p>
            <a:r>
              <a:rPr lang="en-US" sz="4400" dirty="0" smtClean="0"/>
              <a:t>Inter-process Communication</a:t>
            </a:r>
          </a:p>
          <a:p>
            <a:r>
              <a:rPr lang="en-US" sz="4400" dirty="0" smtClean="0"/>
              <a:t>Threads</a:t>
            </a:r>
            <a:endParaRPr lang="en-US" sz="4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72310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the Loader to the Kernel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7355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Once a program is loaded, the kernel must manage this new process</a:t>
            </a:r>
          </a:p>
          <a:p>
            <a:r>
              <a:rPr lang="en-US" dirty="0" smtClean="0"/>
              <a:t>Program Control Block (PCB): kernel data structure representing a process</a:t>
            </a:r>
          </a:p>
          <a:p>
            <a:pPr lvl="1"/>
            <a:r>
              <a:rPr lang="en-US" dirty="0" smtClean="0"/>
              <a:t>Has at least one thread (possibly more…)</a:t>
            </a:r>
          </a:p>
          <a:p>
            <a:pPr lvl="1"/>
            <a:r>
              <a:rPr lang="en-US" dirty="0" smtClean="0"/>
              <a:t>Keeps track of the memory used by the process</a:t>
            </a:r>
          </a:p>
          <a:p>
            <a:pPr lvl="2"/>
            <a:r>
              <a:rPr lang="en-US" dirty="0" smtClean="0"/>
              <a:t>Code segments</a:t>
            </a:r>
          </a:p>
          <a:p>
            <a:pPr lvl="2"/>
            <a:r>
              <a:rPr lang="en-US" dirty="0" smtClean="0"/>
              <a:t>Data segments (stack and heap)</a:t>
            </a:r>
          </a:p>
          <a:p>
            <a:pPr lvl="1"/>
            <a:r>
              <a:rPr lang="en-US" dirty="0" smtClean="0"/>
              <a:t>Keeps runtime state of the process</a:t>
            </a:r>
          </a:p>
          <a:p>
            <a:pPr lvl="2"/>
            <a:r>
              <a:rPr lang="en-US" dirty="0" smtClean="0"/>
              <a:t>CPU register values</a:t>
            </a:r>
          </a:p>
          <a:p>
            <a:pPr lvl="2"/>
            <a:r>
              <a:rPr lang="en-US" dirty="0" smtClean="0"/>
              <a:t>EIP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7558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Programs and Processes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5" name="Picture 2" descr="D:\Classes\5600\assets\prog_proc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832" y="1523266"/>
            <a:ext cx="8918671" cy="4768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ular Callout 5"/>
          <p:cNvSpPr/>
          <p:nvPr/>
        </p:nvSpPr>
        <p:spPr>
          <a:xfrm>
            <a:off x="235839" y="3807726"/>
            <a:ext cx="2357235" cy="1801504"/>
          </a:xfrm>
          <a:prstGeom prst="wedgeRectCallout">
            <a:avLst>
              <a:gd name="adj1" fmla="val -24302"/>
              <a:gd name="adj2" fmla="val -83786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u="sng" dirty="0" smtClean="0"/>
              <a:t>Program</a:t>
            </a:r>
          </a:p>
          <a:p>
            <a:pPr algn="ctr"/>
            <a:r>
              <a:rPr lang="en-US" sz="2400" dirty="0" smtClean="0"/>
              <a:t>An executable file in long-term storage</a:t>
            </a:r>
            <a:endParaRPr lang="en-US" sz="2400" dirty="0"/>
          </a:p>
        </p:txBody>
      </p:sp>
      <p:sp>
        <p:nvSpPr>
          <p:cNvPr id="7" name="Rectangular Callout 6"/>
          <p:cNvSpPr/>
          <p:nvPr/>
        </p:nvSpPr>
        <p:spPr>
          <a:xfrm>
            <a:off x="5895833" y="1605153"/>
            <a:ext cx="2804476" cy="1945540"/>
          </a:xfrm>
          <a:prstGeom prst="wedgeRectCallout">
            <a:avLst>
              <a:gd name="adj1" fmla="val -71778"/>
              <a:gd name="adj2" fmla="val 8638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u="sng" dirty="0" smtClean="0"/>
              <a:t>Process</a:t>
            </a:r>
          </a:p>
          <a:p>
            <a:pPr algn="ctr"/>
            <a:r>
              <a:rPr lang="en-US" sz="2400" dirty="0" smtClean="0"/>
              <a:t>The running instantiation of a program, stored in RAM</a:t>
            </a:r>
            <a:endParaRPr lang="en-US" sz="2400" dirty="0"/>
          </a:p>
        </p:txBody>
      </p:sp>
      <p:sp>
        <p:nvSpPr>
          <p:cNvPr id="8" name="Rectangular Callout 7"/>
          <p:cNvSpPr/>
          <p:nvPr/>
        </p:nvSpPr>
        <p:spPr>
          <a:xfrm>
            <a:off x="6157414" y="4468909"/>
            <a:ext cx="2804476" cy="1945540"/>
          </a:xfrm>
          <a:prstGeom prst="wedgeRectCallout">
            <a:avLst>
              <a:gd name="adj1" fmla="val -70318"/>
              <a:gd name="adj2" fmla="val -20825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One-to-many relationship between program and processes</a:t>
            </a:r>
            <a:endParaRPr lang="en-US" sz="2400" dirty="0"/>
          </a:p>
        </p:txBody>
      </p:sp>
      <p:sp>
        <p:nvSpPr>
          <p:cNvPr id="9" name="Right Brace 8"/>
          <p:cNvSpPr/>
          <p:nvPr/>
        </p:nvSpPr>
        <p:spPr>
          <a:xfrm>
            <a:off x="5008728" y="2770496"/>
            <a:ext cx="423081" cy="2934268"/>
          </a:xfrm>
          <a:prstGeom prst="rightBrace">
            <a:avLst>
              <a:gd name="adj1" fmla="val 8333"/>
              <a:gd name="adj2" fmla="val 76977"/>
            </a:avLst>
          </a:prstGeom>
          <a:ln w="762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5344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Control Block (PCB)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50322" cy="45259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OS structure that represents a process in memory</a:t>
            </a:r>
          </a:p>
          <a:p>
            <a:r>
              <a:rPr lang="en-US" dirty="0" smtClean="0"/>
              <a:t>Created for each process by the loader</a:t>
            </a:r>
          </a:p>
          <a:p>
            <a:r>
              <a:rPr lang="en-US" dirty="0" smtClean="0"/>
              <a:t>Managed by the kerne</a:t>
            </a:r>
            <a:r>
              <a:rPr lang="en-US" dirty="0"/>
              <a:t>l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>
                <a:solidFill>
                  <a:schemeClr val="accent1"/>
                </a:solidFill>
              </a:rPr>
              <a:t>struct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err="1" smtClean="0"/>
              <a:t>task_struct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{			</a:t>
            </a:r>
            <a:r>
              <a:rPr lang="en-US" dirty="0" smtClean="0">
                <a:solidFill>
                  <a:schemeClr val="accent3"/>
                </a:solidFill>
              </a:rPr>
              <a:t>// </a:t>
            </a:r>
            <a:r>
              <a:rPr lang="en-US" dirty="0">
                <a:solidFill>
                  <a:schemeClr val="accent3"/>
                </a:solidFill>
              </a:rPr>
              <a:t>Typical Unix </a:t>
            </a:r>
            <a:r>
              <a:rPr lang="en-US" dirty="0" smtClean="0">
                <a:solidFill>
                  <a:schemeClr val="accent3"/>
                </a:solidFill>
              </a:rPr>
              <a:t>PCB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pid</a:t>
            </a:r>
            <a:r>
              <a:rPr lang="en-US" dirty="0" smtClean="0"/>
              <a:t> </a:t>
            </a:r>
            <a:r>
              <a:rPr lang="en-US" dirty="0" err="1"/>
              <a:t>t_pid</a:t>
            </a:r>
            <a:r>
              <a:rPr lang="en-US" dirty="0" smtClean="0"/>
              <a:t>;			</a:t>
            </a:r>
            <a:r>
              <a:rPr lang="en-US" dirty="0" smtClean="0">
                <a:solidFill>
                  <a:schemeClr val="accent3"/>
                </a:solidFill>
              </a:rPr>
              <a:t>// </a:t>
            </a:r>
            <a:r>
              <a:rPr lang="en-US" dirty="0">
                <a:solidFill>
                  <a:schemeClr val="accent3"/>
                </a:solidFill>
              </a:rPr>
              <a:t>process </a:t>
            </a:r>
            <a:r>
              <a:rPr lang="en-US" dirty="0" smtClean="0">
                <a:solidFill>
                  <a:schemeClr val="accent3"/>
                </a:solidFill>
              </a:rPr>
              <a:t>identifier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	</a:t>
            </a:r>
            <a:r>
              <a:rPr lang="en-US" dirty="0" smtClean="0">
                <a:solidFill>
                  <a:schemeClr val="accent1"/>
                </a:solidFill>
              </a:rPr>
              <a:t>long</a:t>
            </a:r>
            <a:r>
              <a:rPr lang="en-US" dirty="0" smtClean="0"/>
              <a:t> </a:t>
            </a:r>
            <a:r>
              <a:rPr lang="en-US" dirty="0"/>
              <a:t>state</a:t>
            </a:r>
            <a:r>
              <a:rPr lang="en-US" dirty="0" smtClean="0"/>
              <a:t>;			</a:t>
            </a:r>
            <a:r>
              <a:rPr lang="en-US" dirty="0" smtClean="0">
                <a:solidFill>
                  <a:schemeClr val="accent3"/>
                </a:solidFill>
              </a:rPr>
              <a:t>// </a:t>
            </a:r>
            <a:r>
              <a:rPr lang="en-US" dirty="0">
                <a:solidFill>
                  <a:schemeClr val="accent3"/>
                </a:solidFill>
              </a:rPr>
              <a:t>state of the </a:t>
            </a:r>
            <a:r>
              <a:rPr lang="en-US" dirty="0" smtClean="0">
                <a:solidFill>
                  <a:schemeClr val="accent3"/>
                </a:solidFill>
              </a:rPr>
              <a:t>process </a:t>
            </a:r>
            <a:r>
              <a:rPr lang="en-US" dirty="0">
                <a:solidFill>
                  <a:schemeClr val="accent3"/>
                </a:solidFill>
              </a:rPr>
              <a:t/>
            </a:r>
            <a:br>
              <a:rPr lang="en-US" dirty="0">
                <a:solidFill>
                  <a:schemeClr val="accent3"/>
                </a:solidFill>
              </a:rPr>
            </a:br>
            <a:r>
              <a:rPr lang="en-US" dirty="0" smtClean="0"/>
              <a:t>	</a:t>
            </a:r>
            <a:r>
              <a:rPr lang="en-US" dirty="0" smtClean="0">
                <a:solidFill>
                  <a:schemeClr val="accent1"/>
                </a:solidFill>
              </a:rPr>
              <a:t>unsigned </a:t>
            </a:r>
            <a:r>
              <a:rPr lang="en-US" dirty="0" err="1">
                <a:solidFill>
                  <a:schemeClr val="accent1"/>
                </a:solidFill>
              </a:rPr>
              <a:t>int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 smtClean="0"/>
              <a:t>time_slice</a:t>
            </a:r>
            <a:r>
              <a:rPr lang="en-US" dirty="0" smtClean="0"/>
              <a:t>; 	</a:t>
            </a:r>
            <a:r>
              <a:rPr lang="en-US" dirty="0" smtClean="0">
                <a:solidFill>
                  <a:schemeClr val="accent3"/>
                </a:solidFill>
              </a:rPr>
              <a:t>//scheduling information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	</a:t>
            </a:r>
            <a:r>
              <a:rPr lang="en-US" dirty="0" err="1" smtClean="0">
                <a:solidFill>
                  <a:schemeClr val="accent1"/>
                </a:solidFill>
              </a:rPr>
              <a:t>struct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err="1"/>
              <a:t>task_struct</a:t>
            </a:r>
            <a:r>
              <a:rPr lang="en-US" dirty="0"/>
              <a:t> *</a:t>
            </a:r>
            <a:r>
              <a:rPr lang="en-US" dirty="0" smtClean="0"/>
              <a:t>parent;	</a:t>
            </a:r>
            <a:r>
              <a:rPr lang="en-US" dirty="0" smtClean="0">
                <a:solidFill>
                  <a:schemeClr val="accent3"/>
                </a:solidFill>
              </a:rPr>
              <a:t>// this </a:t>
            </a:r>
            <a:r>
              <a:rPr lang="en-US" dirty="0">
                <a:solidFill>
                  <a:schemeClr val="accent3"/>
                </a:solidFill>
              </a:rPr>
              <a:t>process’s </a:t>
            </a:r>
            <a:r>
              <a:rPr lang="en-US" dirty="0" smtClean="0">
                <a:solidFill>
                  <a:schemeClr val="accent3"/>
                </a:solidFill>
              </a:rPr>
              <a:t>parent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	</a:t>
            </a:r>
            <a:r>
              <a:rPr lang="en-US" dirty="0" err="1" smtClean="0">
                <a:solidFill>
                  <a:schemeClr val="accent1"/>
                </a:solidFill>
              </a:rPr>
              <a:t>struct</a:t>
            </a:r>
            <a:r>
              <a:rPr lang="en-US" dirty="0" smtClean="0"/>
              <a:t> </a:t>
            </a:r>
            <a:r>
              <a:rPr lang="en-US" dirty="0" err="1"/>
              <a:t>list_head</a:t>
            </a:r>
            <a:r>
              <a:rPr lang="en-US" dirty="0"/>
              <a:t> children</a:t>
            </a:r>
            <a:r>
              <a:rPr lang="en-US" dirty="0" smtClean="0"/>
              <a:t>;	</a:t>
            </a:r>
            <a:r>
              <a:rPr lang="en-US" dirty="0" smtClean="0">
                <a:solidFill>
                  <a:schemeClr val="accent3"/>
                </a:solidFill>
              </a:rPr>
              <a:t>// this </a:t>
            </a:r>
            <a:r>
              <a:rPr lang="en-US" dirty="0">
                <a:solidFill>
                  <a:schemeClr val="accent3"/>
                </a:solidFill>
              </a:rPr>
              <a:t>process’s </a:t>
            </a:r>
            <a:r>
              <a:rPr lang="en-US" dirty="0" smtClean="0">
                <a:solidFill>
                  <a:schemeClr val="accent3"/>
                </a:solidFill>
              </a:rPr>
              <a:t>children </a:t>
            </a:r>
            <a:r>
              <a:rPr lang="en-US" dirty="0">
                <a:solidFill>
                  <a:schemeClr val="accent3"/>
                </a:solidFill>
              </a:rPr>
              <a:t/>
            </a:r>
            <a:br>
              <a:rPr lang="en-US" dirty="0">
                <a:solidFill>
                  <a:schemeClr val="accent3"/>
                </a:solidFill>
              </a:rPr>
            </a:br>
            <a:r>
              <a:rPr lang="en-US" dirty="0" smtClean="0"/>
              <a:t>	</a:t>
            </a:r>
            <a:r>
              <a:rPr lang="en-US" dirty="0" err="1" smtClean="0">
                <a:solidFill>
                  <a:schemeClr val="accent1"/>
                </a:solidFill>
              </a:rPr>
              <a:t>struct</a:t>
            </a:r>
            <a:r>
              <a:rPr lang="en-US" dirty="0" smtClean="0"/>
              <a:t> </a:t>
            </a:r>
            <a:r>
              <a:rPr lang="en-US" dirty="0" err="1"/>
              <a:t>files_struct</a:t>
            </a:r>
            <a:r>
              <a:rPr lang="en-US" dirty="0"/>
              <a:t> *files; </a:t>
            </a:r>
            <a:r>
              <a:rPr lang="en-US" dirty="0" smtClean="0"/>
              <a:t>	</a:t>
            </a:r>
            <a:r>
              <a:rPr lang="en-US" dirty="0" smtClean="0">
                <a:solidFill>
                  <a:schemeClr val="accent3"/>
                </a:solidFill>
              </a:rPr>
              <a:t>// list </a:t>
            </a:r>
            <a:r>
              <a:rPr lang="en-US" dirty="0">
                <a:solidFill>
                  <a:schemeClr val="accent3"/>
                </a:solidFill>
              </a:rPr>
              <a:t>of open </a:t>
            </a:r>
            <a:r>
              <a:rPr lang="en-US" dirty="0" smtClean="0">
                <a:solidFill>
                  <a:schemeClr val="accent3"/>
                </a:solidFill>
              </a:rPr>
              <a:t>files</a:t>
            </a:r>
            <a:r>
              <a:rPr lang="en-US" dirty="0">
                <a:solidFill>
                  <a:schemeClr val="accent3"/>
                </a:solidFill>
              </a:rPr>
              <a:t/>
            </a:r>
            <a:br>
              <a:rPr lang="en-US" dirty="0">
                <a:solidFill>
                  <a:schemeClr val="accent3"/>
                </a:solidFill>
              </a:rPr>
            </a:br>
            <a:r>
              <a:rPr lang="en-US" dirty="0" smtClean="0"/>
              <a:t>	</a:t>
            </a:r>
            <a:r>
              <a:rPr lang="en-US" dirty="0" err="1" smtClean="0">
                <a:solidFill>
                  <a:schemeClr val="accent1"/>
                </a:solidFill>
              </a:rPr>
              <a:t>struct</a:t>
            </a:r>
            <a:r>
              <a:rPr lang="en-US" dirty="0" smtClean="0"/>
              <a:t> </a:t>
            </a:r>
            <a:r>
              <a:rPr lang="en-US" dirty="0" err="1"/>
              <a:t>mm_struct</a:t>
            </a:r>
            <a:r>
              <a:rPr lang="en-US" dirty="0"/>
              <a:t> *mm; </a:t>
            </a:r>
            <a:r>
              <a:rPr lang="en-US" dirty="0" smtClean="0">
                <a:solidFill>
                  <a:schemeClr val="accent3"/>
                </a:solidFill>
              </a:rPr>
              <a:t>// address </a:t>
            </a:r>
            <a:r>
              <a:rPr lang="en-US" dirty="0">
                <a:solidFill>
                  <a:schemeClr val="accent3"/>
                </a:solidFill>
              </a:rPr>
              <a:t>space of this </a:t>
            </a:r>
            <a:r>
              <a:rPr lang="en-US" dirty="0" smtClean="0">
                <a:solidFill>
                  <a:schemeClr val="accent3"/>
                </a:solidFill>
              </a:rPr>
              <a:t>process</a:t>
            </a:r>
          </a:p>
          <a:p>
            <a:pPr marL="0" indent="0">
              <a:buNone/>
            </a:pPr>
            <a:r>
              <a:rPr lang="en-US" dirty="0" smtClean="0"/>
              <a:t>};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11635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States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182" y="1340893"/>
            <a:ext cx="8857397" cy="2616958"/>
          </a:xfrm>
        </p:spPr>
        <p:txBody>
          <a:bodyPr>
            <a:normAutofit fontScale="85000" lnSpcReduction="10000"/>
          </a:bodyPr>
          <a:lstStyle/>
          <a:p>
            <a:r>
              <a:rPr lang="en-US" altLang="en-US" dirty="0"/>
              <a:t>As a process executes, it changes </a:t>
            </a:r>
            <a:r>
              <a:rPr lang="en-US" altLang="en-US" b="1" dirty="0">
                <a:solidFill>
                  <a:schemeClr val="accent1"/>
                </a:solidFill>
              </a:rPr>
              <a:t>state</a:t>
            </a:r>
          </a:p>
          <a:p>
            <a:pPr lvl="1"/>
            <a:r>
              <a:rPr lang="en-US" altLang="en-US" b="1" dirty="0"/>
              <a:t>new</a:t>
            </a:r>
            <a:r>
              <a:rPr lang="en-US" altLang="en-US" dirty="0"/>
              <a:t>:  The process is being created</a:t>
            </a:r>
          </a:p>
          <a:p>
            <a:pPr lvl="1"/>
            <a:r>
              <a:rPr lang="en-US" altLang="en-US" b="1" dirty="0"/>
              <a:t>running</a:t>
            </a:r>
            <a:r>
              <a:rPr lang="en-US" altLang="en-US" dirty="0"/>
              <a:t>:  Instructions are being executed</a:t>
            </a:r>
          </a:p>
          <a:p>
            <a:pPr lvl="1"/>
            <a:r>
              <a:rPr lang="en-US" altLang="en-US" b="1" dirty="0"/>
              <a:t>waiting</a:t>
            </a:r>
            <a:r>
              <a:rPr lang="en-US" altLang="en-US" dirty="0"/>
              <a:t>:  The process is waiting for some event to occur</a:t>
            </a:r>
          </a:p>
          <a:p>
            <a:pPr lvl="1"/>
            <a:r>
              <a:rPr lang="en-US" altLang="en-US" b="1" dirty="0"/>
              <a:t>ready</a:t>
            </a:r>
            <a:r>
              <a:rPr lang="en-US" altLang="en-US" dirty="0"/>
              <a:t>:  The process is waiting to be assigned to a processor</a:t>
            </a:r>
          </a:p>
          <a:p>
            <a:pPr lvl="1"/>
            <a:r>
              <a:rPr lang="en-US" altLang="en-US" b="1" dirty="0"/>
              <a:t>terminated</a:t>
            </a:r>
            <a:r>
              <a:rPr lang="en-US" altLang="en-US" dirty="0"/>
              <a:t>:  The process has finished execution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41</a:t>
            </a:fld>
            <a:endParaRPr lang="en-US" dirty="0"/>
          </a:p>
        </p:txBody>
      </p:sp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1977" y="4105891"/>
            <a:ext cx="6635750" cy="264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1527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Parents and Children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On Unix/Linux, all processes have </a:t>
            </a:r>
            <a:r>
              <a:rPr lang="en-US" dirty="0" smtClean="0">
                <a:solidFill>
                  <a:schemeClr val="accent1"/>
                </a:solidFill>
              </a:rPr>
              <a:t>parents</a:t>
            </a:r>
          </a:p>
          <a:p>
            <a:pPr lvl="1"/>
            <a:r>
              <a:rPr lang="en-US" dirty="0" smtClean="0"/>
              <a:t>i.e. which process executed this new process?</a:t>
            </a:r>
          </a:p>
          <a:p>
            <a:r>
              <a:rPr lang="en-US" dirty="0" smtClean="0"/>
              <a:t>If a process spawns other processes, they become it’s </a:t>
            </a:r>
            <a:r>
              <a:rPr lang="en-US" dirty="0" smtClean="0">
                <a:solidFill>
                  <a:schemeClr val="accent1"/>
                </a:solidFill>
              </a:rPr>
              <a:t>children</a:t>
            </a:r>
          </a:p>
          <a:p>
            <a:pPr lvl="1"/>
            <a:r>
              <a:rPr lang="en-US" dirty="0" smtClean="0"/>
              <a:t>This creates a tree of processes</a:t>
            </a:r>
          </a:p>
          <a:p>
            <a:r>
              <a:rPr lang="en-US" dirty="0" smtClean="0"/>
              <a:t>If a parent exits before its children, the children become </a:t>
            </a:r>
            <a:r>
              <a:rPr lang="en-US" dirty="0" smtClean="0">
                <a:solidFill>
                  <a:schemeClr val="accent1"/>
                </a:solidFill>
              </a:rPr>
              <a:t>orphans</a:t>
            </a:r>
          </a:p>
          <a:p>
            <a:r>
              <a:rPr lang="en-US" dirty="0" smtClean="0"/>
              <a:t>If a child exits before the parent calls wait(), the child becomes a </a:t>
            </a:r>
            <a:r>
              <a:rPr lang="en-US" dirty="0" smtClean="0">
                <a:solidFill>
                  <a:schemeClr val="accent1"/>
                </a:solidFill>
              </a:rPr>
              <a:t>zombie</a:t>
            </a:r>
          </a:p>
          <a:p>
            <a:endParaRPr lang="en-US" dirty="0" smtClean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42</a:t>
            </a:fld>
            <a:endParaRPr lang="en-US" dirty="0"/>
          </a:p>
        </p:txBody>
      </p:sp>
      <p:pic>
        <p:nvPicPr>
          <p:cNvPr id="3074" name="Picture 2" descr="D:\Classes\5600\assets\090712_zombi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56979">
            <a:off x="5523301" y="5507249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91429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904" y="1381836"/>
            <a:ext cx="8229600" cy="1484194"/>
          </a:xfrm>
        </p:spPr>
        <p:txBody>
          <a:bodyPr/>
          <a:lstStyle/>
          <a:p>
            <a:r>
              <a:rPr lang="en-US" dirty="0" err="1" smtClean="0">
                <a:solidFill>
                  <a:schemeClr val="accent1"/>
                </a:solidFill>
              </a:rPr>
              <a:t>init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is a special process started by the kernel</a:t>
            </a:r>
          </a:p>
          <a:p>
            <a:pPr lvl="1"/>
            <a:r>
              <a:rPr lang="en-US" dirty="0" smtClean="0"/>
              <a:t>Always roots the process tree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43</a:t>
            </a:fld>
            <a:endParaRPr lang="en-US" dirty="0"/>
          </a:p>
        </p:txBody>
      </p:sp>
      <p:pic>
        <p:nvPicPr>
          <p:cNvPr id="6" name="Picture 1" descr="3_08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493" y="2674961"/>
            <a:ext cx="7553233" cy="40024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Multiply 6"/>
          <p:cNvSpPr/>
          <p:nvPr/>
        </p:nvSpPr>
        <p:spPr>
          <a:xfrm>
            <a:off x="8270543" y="4749752"/>
            <a:ext cx="873457" cy="873457"/>
          </a:xfrm>
          <a:prstGeom prst="mathMultiply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Multiply 7"/>
          <p:cNvSpPr/>
          <p:nvPr/>
        </p:nvSpPr>
        <p:spPr>
          <a:xfrm>
            <a:off x="8270543" y="5823643"/>
            <a:ext cx="873457" cy="873457"/>
          </a:xfrm>
          <a:prstGeom prst="mathMultiply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4491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Execution Context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2" y="1600200"/>
            <a:ext cx="4155743" cy="5128146"/>
          </a:xfrm>
        </p:spPr>
        <p:txBody>
          <a:bodyPr/>
          <a:lstStyle/>
          <a:p>
            <a:r>
              <a:rPr lang="en-US" dirty="0" smtClean="0"/>
              <a:t>File descriptors</a:t>
            </a:r>
          </a:p>
          <a:p>
            <a:pPr lvl="1"/>
            <a:r>
              <a:rPr lang="en-US" dirty="0" err="1" smtClean="0"/>
              <a:t>stdin</a:t>
            </a:r>
            <a:r>
              <a:rPr lang="en-US" dirty="0" smtClean="0"/>
              <a:t>, </a:t>
            </a:r>
            <a:r>
              <a:rPr lang="en-US" dirty="0" err="1" smtClean="0"/>
              <a:t>stdout</a:t>
            </a:r>
            <a:r>
              <a:rPr lang="en-US" dirty="0" smtClean="0"/>
              <a:t>, </a:t>
            </a:r>
            <a:r>
              <a:rPr lang="en-US" dirty="0" err="1" smtClean="0"/>
              <a:t>stderr</a:t>
            </a:r>
            <a:endParaRPr lang="en-US" dirty="0" smtClean="0"/>
          </a:p>
          <a:p>
            <a:pPr lvl="1"/>
            <a:r>
              <a:rPr lang="en-US" dirty="0" smtClean="0"/>
              <a:t>Files on </a:t>
            </a:r>
            <a:r>
              <a:rPr lang="en-US" dirty="0" err="1" smtClean="0"/>
              <a:t>disck</a:t>
            </a:r>
            <a:endParaRPr lang="en-US" dirty="0" smtClean="0"/>
          </a:p>
          <a:p>
            <a:pPr lvl="1"/>
            <a:r>
              <a:rPr lang="en-US" dirty="0" smtClean="0"/>
              <a:t>Sockets</a:t>
            </a:r>
          </a:p>
          <a:p>
            <a:pPr lvl="1"/>
            <a:r>
              <a:rPr lang="en-US" dirty="0" smtClean="0"/>
              <a:t>Pipes</a:t>
            </a:r>
          </a:p>
          <a:p>
            <a:r>
              <a:rPr lang="en-US" dirty="0" smtClean="0"/>
              <a:t>Permissions</a:t>
            </a:r>
          </a:p>
          <a:p>
            <a:pPr lvl="1"/>
            <a:r>
              <a:rPr lang="en-US" dirty="0" smtClean="0"/>
              <a:t>User and group</a:t>
            </a:r>
          </a:p>
          <a:p>
            <a:pPr lvl="1"/>
            <a:r>
              <a:rPr lang="en-US" dirty="0" smtClean="0"/>
              <a:t>Access to specific APIs</a:t>
            </a:r>
          </a:p>
          <a:p>
            <a:pPr lvl="1"/>
            <a:r>
              <a:rPr lang="en-US" dirty="0" smtClean="0"/>
              <a:t>Memory protection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44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772167" y="1506940"/>
            <a:ext cx="4155743" cy="51281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Environment</a:t>
            </a:r>
          </a:p>
          <a:p>
            <a:pPr lvl="1"/>
            <a:r>
              <a:rPr lang="en-US" dirty="0" smtClean="0"/>
              <a:t>$PATH</a:t>
            </a:r>
          </a:p>
          <a:p>
            <a:r>
              <a:rPr lang="en-US" dirty="0" smtClean="0"/>
              <a:t>Shared Resources</a:t>
            </a:r>
          </a:p>
          <a:p>
            <a:pPr lvl="1"/>
            <a:r>
              <a:rPr lang="en-US" dirty="0" smtClean="0"/>
              <a:t>Locks</a:t>
            </a:r>
          </a:p>
          <a:p>
            <a:pPr lvl="1"/>
            <a:r>
              <a:rPr lang="en-US" dirty="0" err="1" smtClean="0"/>
              <a:t>Mutexes</a:t>
            </a:r>
            <a:endParaRPr lang="en-US" dirty="0" smtClean="0"/>
          </a:p>
          <a:p>
            <a:pPr lvl="1"/>
            <a:r>
              <a:rPr lang="en-US" dirty="0" smtClean="0"/>
              <a:t>Shared Memory</a:t>
            </a:r>
          </a:p>
        </p:txBody>
      </p:sp>
    </p:spTree>
    <p:extLst>
      <p:ext uri="{BB962C8B-B14F-4D97-AF65-F5344CB8AC3E}">
        <p14:creationId xmlns:p14="http://schemas.microsoft.com/office/powerpoint/2010/main" val="26396203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UNIX Process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 </a:t>
            </a:r>
            <a:r>
              <a:rPr lang="en-US" dirty="0" smtClean="0">
                <a:solidFill>
                  <a:schemeClr val="accent1"/>
                </a:solidFill>
              </a:rPr>
              <a:t>fork() </a:t>
            </a:r>
            <a:r>
              <a:rPr lang="en-US" dirty="0" smtClean="0"/>
              <a:t>– system call to create a copy of the current process, and start it running</a:t>
            </a:r>
          </a:p>
          <a:p>
            <a:pPr lvl="1"/>
            <a:r>
              <a:rPr lang="en-US" dirty="0" smtClean="0"/>
              <a:t>No arguments!</a:t>
            </a:r>
          </a:p>
          <a:p>
            <a:r>
              <a:rPr lang="en-US" dirty="0" smtClean="0"/>
              <a:t> </a:t>
            </a:r>
            <a:r>
              <a:rPr lang="en-US" dirty="0" smtClean="0">
                <a:solidFill>
                  <a:schemeClr val="accent1"/>
                </a:solidFill>
              </a:rPr>
              <a:t>exec() </a:t>
            </a:r>
            <a:r>
              <a:rPr lang="en-US" dirty="0" smtClean="0"/>
              <a:t>– system call to change the program being run by the current process</a:t>
            </a:r>
          </a:p>
          <a:p>
            <a:r>
              <a:rPr lang="en-US" dirty="0" smtClean="0"/>
              <a:t> </a:t>
            </a:r>
            <a:r>
              <a:rPr lang="en-US" dirty="0" smtClean="0">
                <a:solidFill>
                  <a:schemeClr val="accent1"/>
                </a:solidFill>
              </a:rPr>
              <a:t>wait() </a:t>
            </a:r>
            <a:r>
              <a:rPr lang="en-US" dirty="0" smtClean="0"/>
              <a:t>– system call to wait for a process to finish</a:t>
            </a:r>
          </a:p>
          <a:p>
            <a:r>
              <a:rPr lang="en-US" dirty="0" smtClean="0"/>
              <a:t> </a:t>
            </a:r>
            <a:r>
              <a:rPr lang="en-US" dirty="0" smtClean="0">
                <a:solidFill>
                  <a:schemeClr val="accent1"/>
                </a:solidFill>
              </a:rPr>
              <a:t>signal()</a:t>
            </a:r>
            <a:r>
              <a:rPr lang="en-US" dirty="0" smtClean="0"/>
              <a:t> – system call to send a notification to another process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49526"/>
            <a:ext cx="2133600" cy="365125"/>
          </a:xfrm>
        </p:spPr>
        <p:txBody>
          <a:bodyPr/>
          <a:lstStyle/>
          <a:p>
            <a:fld id="{283B9EA5-CE9A-4950-A80C-5ADF06B45BB8}" type="slidenum">
              <a:rPr lang="en-US" smtClean="0"/>
              <a:pPr/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80249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Straight Arrow Connector 29"/>
          <p:cNvCxnSpPr>
            <a:stCxn id="6" idx="3"/>
          </p:cNvCxnSpPr>
          <p:nvPr/>
        </p:nvCxnSpPr>
        <p:spPr>
          <a:xfrm>
            <a:off x="5563737" y="5136105"/>
            <a:ext cx="3211773" cy="0"/>
          </a:xfrm>
          <a:prstGeom prst="straightConnector1">
            <a:avLst/>
          </a:prstGeom>
          <a:ln w="76200">
            <a:solidFill>
              <a:schemeClr val="accent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238836" y="3998798"/>
            <a:ext cx="8639033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3" idx="3"/>
          </p:cNvCxnSpPr>
          <p:nvPr/>
        </p:nvCxnSpPr>
        <p:spPr>
          <a:xfrm flipV="1">
            <a:off x="2238233" y="3309587"/>
            <a:ext cx="1528549" cy="1826518"/>
          </a:xfrm>
          <a:prstGeom prst="straightConnector1">
            <a:avLst/>
          </a:prstGeom>
          <a:ln w="76200">
            <a:solidFill>
              <a:schemeClr val="accent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3" idx="3"/>
          </p:cNvCxnSpPr>
          <p:nvPr/>
        </p:nvCxnSpPr>
        <p:spPr>
          <a:xfrm>
            <a:off x="2238233" y="5136105"/>
            <a:ext cx="1528549" cy="0"/>
          </a:xfrm>
          <a:prstGeom prst="straightConnector1">
            <a:avLst/>
          </a:prstGeom>
          <a:ln w="76200">
            <a:solidFill>
              <a:schemeClr val="accent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3"/>
            <a:endCxn id="7" idx="1"/>
          </p:cNvCxnSpPr>
          <p:nvPr/>
        </p:nvCxnSpPr>
        <p:spPr>
          <a:xfrm>
            <a:off x="5563737" y="2861485"/>
            <a:ext cx="1271516" cy="0"/>
          </a:xfrm>
          <a:prstGeom prst="straightConnector1">
            <a:avLst/>
          </a:prstGeom>
          <a:ln w="76200">
            <a:solidFill>
              <a:schemeClr val="accent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UNIX Process Management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504967" y="4153466"/>
            <a:ext cx="1733266" cy="19652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err="1" smtClean="0"/>
              <a:t>pid</a:t>
            </a:r>
            <a:r>
              <a:rPr lang="en-US" sz="2000" dirty="0"/>
              <a:t> </a:t>
            </a:r>
            <a:r>
              <a:rPr lang="en-US" sz="2000" dirty="0" smtClean="0"/>
              <a:t>= fork();</a:t>
            </a:r>
          </a:p>
          <a:p>
            <a:r>
              <a:rPr lang="en-US" sz="2000" dirty="0" smtClean="0"/>
              <a:t>if (</a:t>
            </a:r>
            <a:r>
              <a:rPr lang="en-US" sz="2000" dirty="0" err="1" smtClean="0"/>
              <a:t>pid</a:t>
            </a:r>
            <a:r>
              <a:rPr lang="en-US" sz="2000" dirty="0" smtClean="0"/>
              <a:t> == 0)</a:t>
            </a:r>
          </a:p>
          <a:p>
            <a:r>
              <a:rPr lang="en-US" sz="2000" dirty="0" smtClean="0"/>
              <a:t>        exec(…);</a:t>
            </a:r>
          </a:p>
          <a:p>
            <a:r>
              <a:rPr lang="en-US" sz="2000" dirty="0" smtClean="0"/>
              <a:t>else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     wait(</a:t>
            </a:r>
            <a:r>
              <a:rPr lang="en-US" sz="2000" dirty="0" err="1" smtClean="0"/>
              <a:t>pid</a:t>
            </a:r>
            <a:r>
              <a:rPr lang="en-US" sz="2000" dirty="0" smtClean="0"/>
              <a:t>);</a:t>
            </a:r>
            <a:endParaRPr lang="en-US" sz="2000" dirty="0"/>
          </a:p>
        </p:txBody>
      </p:sp>
      <p:sp>
        <p:nvSpPr>
          <p:cNvPr id="5" name="Rectangle 4"/>
          <p:cNvSpPr/>
          <p:nvPr/>
        </p:nvSpPr>
        <p:spPr>
          <a:xfrm>
            <a:off x="3830471" y="1878846"/>
            <a:ext cx="1733266" cy="19652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err="1" smtClean="0"/>
              <a:t>pid</a:t>
            </a:r>
            <a:r>
              <a:rPr lang="en-US" sz="2000" dirty="0"/>
              <a:t> </a:t>
            </a:r>
            <a:r>
              <a:rPr lang="en-US" sz="2000" dirty="0" smtClean="0"/>
              <a:t>= fork();</a:t>
            </a:r>
          </a:p>
          <a:p>
            <a:r>
              <a:rPr lang="en-US" sz="2000" dirty="0" smtClean="0"/>
              <a:t>if (</a:t>
            </a:r>
            <a:r>
              <a:rPr lang="en-US" sz="2000" dirty="0" err="1" smtClean="0"/>
              <a:t>pid</a:t>
            </a:r>
            <a:r>
              <a:rPr lang="en-US" sz="2000" dirty="0" smtClean="0"/>
              <a:t> == 0)</a:t>
            </a:r>
          </a:p>
          <a:p>
            <a:r>
              <a:rPr lang="en-US" sz="2000" dirty="0" smtClean="0"/>
              <a:t>        exec(…);</a:t>
            </a:r>
          </a:p>
          <a:p>
            <a:r>
              <a:rPr lang="en-US" sz="2000" dirty="0" smtClean="0"/>
              <a:t>else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     wait(</a:t>
            </a:r>
            <a:r>
              <a:rPr lang="en-US" sz="2000" dirty="0" err="1" smtClean="0"/>
              <a:t>pid</a:t>
            </a:r>
            <a:r>
              <a:rPr lang="en-US" sz="2000" dirty="0" smtClean="0"/>
              <a:t>);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3830471" y="4153466"/>
            <a:ext cx="1733266" cy="19652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err="1" smtClean="0"/>
              <a:t>pid</a:t>
            </a:r>
            <a:r>
              <a:rPr lang="en-US" sz="2000" dirty="0"/>
              <a:t> </a:t>
            </a:r>
            <a:r>
              <a:rPr lang="en-US" sz="2000" dirty="0" smtClean="0"/>
              <a:t>= fork();</a:t>
            </a:r>
          </a:p>
          <a:p>
            <a:r>
              <a:rPr lang="en-US" sz="2000" dirty="0" smtClean="0"/>
              <a:t>if (</a:t>
            </a:r>
            <a:r>
              <a:rPr lang="en-US" sz="2000" dirty="0" err="1" smtClean="0"/>
              <a:t>pid</a:t>
            </a:r>
            <a:r>
              <a:rPr lang="en-US" sz="2000" dirty="0" smtClean="0"/>
              <a:t> == 0)</a:t>
            </a:r>
          </a:p>
          <a:p>
            <a:r>
              <a:rPr lang="en-US" sz="2000" dirty="0" smtClean="0"/>
              <a:t>        exec(…);</a:t>
            </a:r>
          </a:p>
          <a:p>
            <a:r>
              <a:rPr lang="en-US" sz="2000" dirty="0" smtClean="0"/>
              <a:t>else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     wait(</a:t>
            </a:r>
            <a:r>
              <a:rPr lang="en-US" sz="2000" dirty="0" err="1" smtClean="0"/>
              <a:t>pid</a:t>
            </a:r>
            <a:r>
              <a:rPr lang="en-US" sz="2000" dirty="0" smtClean="0"/>
              <a:t>);</a:t>
            </a:r>
            <a:endParaRPr lang="en-US" sz="2000" dirty="0"/>
          </a:p>
        </p:txBody>
      </p:sp>
      <p:sp>
        <p:nvSpPr>
          <p:cNvPr id="7" name="Rectangle 6"/>
          <p:cNvSpPr/>
          <p:nvPr/>
        </p:nvSpPr>
        <p:spPr>
          <a:xfrm>
            <a:off x="6835253" y="1878846"/>
            <a:ext cx="1733266" cy="1965278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/>
              <a:t>main() {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      …</a:t>
            </a:r>
          </a:p>
          <a:p>
            <a:r>
              <a:rPr lang="en-US" sz="2000" dirty="0"/>
              <a:t>}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395182" y="3493831"/>
            <a:ext cx="8963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/>
              <a:t>pid</a:t>
            </a:r>
            <a:r>
              <a:rPr lang="en-US" sz="2000" b="1" dirty="0" smtClean="0"/>
              <a:t> = 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329972" y="5220491"/>
            <a:ext cx="12859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/>
              <a:t>pid</a:t>
            </a:r>
            <a:r>
              <a:rPr lang="en-US" sz="2000" b="1" dirty="0" smtClean="0"/>
              <a:t> = 9418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59244" y="6207460"/>
            <a:ext cx="22247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Original Process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765887" y="1282893"/>
            <a:ext cx="18624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Child Process</a:t>
            </a:r>
          </a:p>
        </p:txBody>
      </p:sp>
      <p:sp>
        <p:nvSpPr>
          <p:cNvPr id="3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283B9EA5-CE9A-4950-A80C-5ADF06B45BB8}" type="slidenum">
              <a:rPr lang="en-US" smtClean="0"/>
              <a:pPr/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53610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Question: What does this code print?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err="1" smtClean="0">
                <a:solidFill>
                  <a:schemeClr val="accent1"/>
                </a:solidFill>
              </a:rPr>
              <a:t>int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err="1" smtClean="0"/>
              <a:t>child_pid</a:t>
            </a:r>
            <a:r>
              <a:rPr lang="en-US" dirty="0" smtClean="0"/>
              <a:t> = fork();</a:t>
            </a:r>
          </a:p>
          <a:p>
            <a:pPr>
              <a:buNone/>
            </a:pPr>
            <a:r>
              <a:rPr lang="en-US" dirty="0" smtClean="0">
                <a:solidFill>
                  <a:schemeClr val="accent1"/>
                </a:solidFill>
              </a:rPr>
              <a:t>if</a:t>
            </a:r>
            <a:r>
              <a:rPr lang="en-US" dirty="0" smtClean="0"/>
              <a:t> (</a:t>
            </a:r>
            <a:r>
              <a:rPr lang="en-US" dirty="0" err="1" smtClean="0"/>
              <a:t>child_pid</a:t>
            </a:r>
            <a:r>
              <a:rPr lang="en-US" dirty="0" smtClean="0"/>
              <a:t> == </a:t>
            </a:r>
            <a:r>
              <a:rPr lang="en-US" dirty="0" smtClean="0">
                <a:solidFill>
                  <a:schemeClr val="accent4"/>
                </a:solidFill>
              </a:rPr>
              <a:t>0</a:t>
            </a:r>
            <a:r>
              <a:rPr lang="en-US" dirty="0" smtClean="0"/>
              <a:t>) {           </a:t>
            </a:r>
            <a:r>
              <a:rPr lang="en-US" dirty="0" smtClean="0">
                <a:solidFill>
                  <a:schemeClr val="accent3"/>
                </a:solidFill>
              </a:rPr>
              <a:t>// I'm the child process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printf(</a:t>
            </a:r>
            <a:r>
              <a:rPr lang="en-US" dirty="0" err="1" smtClean="0">
                <a:solidFill>
                  <a:schemeClr val="accent2"/>
                </a:solidFill>
              </a:rPr>
              <a:t>"I</a:t>
            </a:r>
            <a:r>
              <a:rPr lang="en-US" dirty="0" smtClean="0">
                <a:solidFill>
                  <a:schemeClr val="accent2"/>
                </a:solidFill>
              </a:rPr>
              <a:t> am process #%</a:t>
            </a:r>
            <a:r>
              <a:rPr lang="en-US" dirty="0" err="1" smtClean="0">
                <a:solidFill>
                  <a:schemeClr val="accent2"/>
                </a:solidFill>
              </a:rPr>
              <a:t>d\n</a:t>
            </a:r>
            <a:r>
              <a:rPr lang="en-US" dirty="0" smtClean="0">
                <a:solidFill>
                  <a:schemeClr val="accent2"/>
                </a:solidFill>
              </a:rPr>
              <a:t>"</a:t>
            </a:r>
            <a:r>
              <a:rPr lang="en-US" dirty="0" smtClean="0"/>
              <a:t>, </a:t>
            </a:r>
            <a:r>
              <a:rPr lang="en-US" dirty="0" err="1" smtClean="0"/>
              <a:t>getpid</a:t>
            </a:r>
            <a:r>
              <a:rPr lang="en-US" dirty="0" smtClean="0"/>
              <a:t>());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smtClean="0">
                <a:solidFill>
                  <a:schemeClr val="accent1"/>
                </a:solidFill>
              </a:rPr>
              <a:t>return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4"/>
                </a:solidFill>
              </a:rPr>
              <a:t>0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} </a:t>
            </a:r>
            <a:r>
              <a:rPr lang="en-US" dirty="0" smtClean="0">
                <a:solidFill>
                  <a:schemeClr val="accent1"/>
                </a:solidFill>
              </a:rPr>
              <a:t>else</a:t>
            </a:r>
            <a:r>
              <a:rPr lang="en-US" dirty="0" smtClean="0"/>
              <a:t> {                        </a:t>
            </a:r>
            <a:r>
              <a:rPr lang="en-US" dirty="0" smtClean="0">
                <a:solidFill>
                  <a:schemeClr val="accent3"/>
                </a:solidFill>
              </a:rPr>
              <a:t>// I'm the parent process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printf(</a:t>
            </a:r>
            <a:r>
              <a:rPr lang="en-US" dirty="0" err="1" smtClean="0">
                <a:solidFill>
                  <a:schemeClr val="accent2"/>
                </a:solidFill>
              </a:rPr>
              <a:t>"I</a:t>
            </a:r>
            <a:r>
              <a:rPr lang="en-US" dirty="0" smtClean="0">
                <a:solidFill>
                  <a:schemeClr val="accent2"/>
                </a:solidFill>
              </a:rPr>
              <a:t> am parent of process #%</a:t>
            </a:r>
            <a:r>
              <a:rPr lang="en-US" dirty="0" err="1" smtClean="0">
                <a:solidFill>
                  <a:schemeClr val="accent2"/>
                </a:solidFill>
              </a:rPr>
              <a:t>d\n</a:t>
            </a:r>
            <a:r>
              <a:rPr lang="en-US" dirty="0" smtClean="0">
                <a:solidFill>
                  <a:schemeClr val="accent2"/>
                </a:solidFill>
              </a:rPr>
              <a:t>"</a:t>
            </a:r>
            <a:r>
              <a:rPr lang="en-US" dirty="0" smtClean="0"/>
              <a:t>, </a:t>
            </a:r>
            <a:r>
              <a:rPr lang="en-US" dirty="0" err="1" smtClean="0"/>
              <a:t>child_pid</a:t>
            </a:r>
            <a:r>
              <a:rPr lang="en-US" dirty="0" smtClean="0"/>
              <a:t>);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smtClean="0">
                <a:solidFill>
                  <a:schemeClr val="accent1"/>
                </a:solidFill>
              </a:rPr>
              <a:t>return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4"/>
                </a:solidFill>
              </a:rPr>
              <a:t>0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}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283B9EA5-CE9A-4950-A80C-5ADF06B45BB8}" type="slidenum">
              <a:rPr lang="en-US" smtClean="0"/>
              <a:pPr/>
              <a:t>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0132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UNIX fork() return an error?  Why?</a:t>
            </a:r>
          </a:p>
          <a:p>
            <a:endParaRPr lang="en-US" dirty="0" smtClean="0"/>
          </a:p>
          <a:p>
            <a:r>
              <a:rPr lang="en-US" dirty="0" smtClean="0"/>
              <a:t>Can UNIX exec() return an error?  Why?</a:t>
            </a:r>
          </a:p>
          <a:p>
            <a:endParaRPr lang="en-US" dirty="0" smtClean="0"/>
          </a:p>
          <a:p>
            <a:r>
              <a:rPr lang="en-US" dirty="0" smtClean="0"/>
              <a:t>Can UNIX wait() ever return immediately?  Why?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283B9EA5-CE9A-4950-A80C-5ADF06B45BB8}" type="slidenum">
              <a:rPr lang="en-US" smtClean="0"/>
              <a:pPr/>
              <a:t>48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53617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Implementing UNIX fork()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Steps to implement UNIX fork()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Create and initialize the process control block (PCB) in the kernel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Create a new address space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Initialize the address space with a copy of the entire contents of the address space of the parent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Inherit the execution context of the parent (e.g., any open files)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Inform the scheduler that the new process is ready to run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283B9EA5-CE9A-4950-A80C-5ADF06B45BB8}" type="slidenum">
              <a:rPr lang="en-US" smtClean="0"/>
              <a:pPr/>
              <a:t>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36235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Run a Program?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you double-click on an .exe, how does the OS turn the file on disk into a process?</a:t>
            </a:r>
          </a:p>
          <a:p>
            <a:endParaRPr lang="en-US" dirty="0" smtClean="0"/>
          </a:p>
          <a:p>
            <a:r>
              <a:rPr lang="en-US" dirty="0" smtClean="0"/>
              <a:t>What information must the .exe file contain in order to run as a program?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302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Implementing UNIX exec()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Steps to implement UNIX exec()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Load the new program into the current address space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Copy command line arguments into memory in the new address space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Initialize the hardware context to start execution</a:t>
            </a:r>
          </a:p>
          <a:p>
            <a:pPr lvl="2"/>
            <a:r>
              <a:rPr lang="en-US" dirty="0" smtClean="0"/>
              <a:t>EIP = Entry point in the ELF header</a:t>
            </a:r>
          </a:p>
          <a:p>
            <a:pPr lvl="2"/>
            <a:r>
              <a:rPr lang="en-US" dirty="0" smtClean="0"/>
              <a:t>ESP = A newly allocated stack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283B9EA5-CE9A-4950-A80C-5ADF06B45BB8}" type="slidenum">
              <a:rPr lang="en-US" smtClean="0"/>
              <a:pPr/>
              <a:t>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37631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Termination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Typically, a process will </a:t>
            </a:r>
            <a:r>
              <a:rPr lang="en-US" dirty="0" smtClean="0">
                <a:solidFill>
                  <a:schemeClr val="accent1"/>
                </a:solidFill>
              </a:rPr>
              <a:t>wait(</a:t>
            </a:r>
            <a:r>
              <a:rPr lang="en-US" dirty="0" err="1" smtClean="0">
                <a:solidFill>
                  <a:schemeClr val="accent1"/>
                </a:solidFill>
              </a:rPr>
              <a:t>pid</a:t>
            </a:r>
            <a:r>
              <a:rPr lang="en-US" dirty="0" smtClean="0">
                <a:solidFill>
                  <a:schemeClr val="accent1"/>
                </a:solidFill>
              </a:rPr>
              <a:t>) </a:t>
            </a:r>
            <a:r>
              <a:rPr lang="en-US" dirty="0" smtClean="0"/>
              <a:t>until its child process(</a:t>
            </a:r>
            <a:r>
              <a:rPr lang="en-US" dirty="0" err="1" smtClean="0"/>
              <a:t>es</a:t>
            </a:r>
            <a:r>
              <a:rPr lang="en-US" dirty="0" smtClean="0"/>
              <a:t>) complete</a:t>
            </a:r>
          </a:p>
          <a:p>
            <a:r>
              <a:rPr lang="en-US" dirty="0" smtClean="0">
                <a:solidFill>
                  <a:schemeClr val="accent1"/>
                </a:solidFill>
              </a:rPr>
              <a:t>abort(</a:t>
            </a:r>
            <a:r>
              <a:rPr lang="en-US" dirty="0" err="1" smtClean="0">
                <a:solidFill>
                  <a:schemeClr val="accent1"/>
                </a:solidFill>
              </a:rPr>
              <a:t>pid</a:t>
            </a:r>
            <a:r>
              <a:rPr lang="en-US" dirty="0" smtClean="0">
                <a:solidFill>
                  <a:schemeClr val="accent1"/>
                </a:solidFill>
              </a:rPr>
              <a:t>) </a:t>
            </a:r>
            <a:r>
              <a:rPr lang="en-US" dirty="0" smtClean="0"/>
              <a:t>can be used to immediately end a child process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2531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3772"/>
            <a:ext cx="8229600" cy="5342392"/>
          </a:xfrm>
        </p:spPr>
        <p:txBody>
          <a:bodyPr anchor="ctr">
            <a:normAutofit/>
          </a:bodyPr>
          <a:lstStyle/>
          <a:p>
            <a:r>
              <a:rPr lang="en-US" sz="4400" dirty="0" smtClean="0">
                <a:solidFill>
                  <a:schemeClr val="bg1">
                    <a:lumMod val="65000"/>
                  </a:schemeClr>
                </a:solidFill>
              </a:rPr>
              <a:t>Programs</a:t>
            </a:r>
          </a:p>
          <a:p>
            <a:r>
              <a:rPr lang="en-US" sz="4400" dirty="0" smtClean="0">
                <a:solidFill>
                  <a:schemeClr val="bg1">
                    <a:lumMod val="65000"/>
                  </a:schemeClr>
                </a:solidFill>
              </a:rPr>
              <a:t>Processes</a:t>
            </a:r>
          </a:p>
          <a:p>
            <a:r>
              <a:rPr lang="en-US" sz="4400" dirty="0" smtClean="0"/>
              <a:t>Context Switching</a:t>
            </a:r>
          </a:p>
          <a:p>
            <a:r>
              <a:rPr lang="en-US" sz="4400" dirty="0"/>
              <a:t>Protected Mode </a:t>
            </a:r>
            <a:r>
              <a:rPr lang="en-US" sz="4400" dirty="0" smtClean="0"/>
              <a:t>Execution</a:t>
            </a:r>
          </a:p>
          <a:p>
            <a:r>
              <a:rPr lang="en-US" sz="4400" dirty="0" smtClean="0"/>
              <a:t>Inter-process Communication</a:t>
            </a:r>
          </a:p>
          <a:p>
            <a:r>
              <a:rPr lang="en-US" sz="4400" dirty="0" smtClean="0"/>
              <a:t>Threads</a:t>
            </a:r>
            <a:endParaRPr lang="en-US" sz="4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42856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Story So Far…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 this point, we have gone over how the OS: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urns programs into processes</a:t>
            </a:r>
          </a:p>
          <a:p>
            <a:pPr lvl="1"/>
            <a:r>
              <a:rPr lang="en-US" dirty="0" smtClean="0"/>
              <a:t>Represents and manages running process</a:t>
            </a:r>
          </a:p>
          <a:p>
            <a:r>
              <a:rPr lang="en-US" dirty="0" smtClean="0"/>
              <a:t>Next step: context switching</a:t>
            </a:r>
          </a:p>
          <a:p>
            <a:pPr lvl="1"/>
            <a:r>
              <a:rPr lang="en-US" dirty="0" smtClean="0"/>
              <a:t>How does a process access OS APIs?</a:t>
            </a:r>
          </a:p>
          <a:p>
            <a:pPr lvl="2"/>
            <a:r>
              <a:rPr lang="en-US" dirty="0" smtClean="0"/>
              <a:t>i.e. System calls</a:t>
            </a:r>
          </a:p>
          <a:p>
            <a:pPr lvl="1"/>
            <a:r>
              <a:rPr lang="en-US" dirty="0" smtClean="0"/>
              <a:t>How does the OS share the CPU between several programs?</a:t>
            </a:r>
          </a:p>
          <a:p>
            <a:pPr lvl="2"/>
            <a:r>
              <a:rPr lang="en-US" dirty="0" smtClean="0"/>
              <a:t>Multiprocessing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3302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Context Switching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60818"/>
          </a:xfrm>
        </p:spPr>
        <p:txBody>
          <a:bodyPr>
            <a:normAutofit/>
          </a:bodyPr>
          <a:lstStyle/>
          <a:p>
            <a:r>
              <a:rPr lang="en-US" dirty="0" smtClean="0"/>
              <a:t>Context switching</a:t>
            </a:r>
          </a:p>
          <a:p>
            <a:pPr lvl="1"/>
            <a:r>
              <a:rPr lang="en-US" dirty="0" smtClean="0"/>
              <a:t>Saves state of a process before a switching to another process</a:t>
            </a:r>
          </a:p>
          <a:p>
            <a:pPr lvl="1"/>
            <a:r>
              <a:rPr lang="en-US" dirty="0" smtClean="0"/>
              <a:t>Restores original process state when switching back</a:t>
            </a:r>
          </a:p>
          <a:p>
            <a:r>
              <a:rPr lang="en-US" dirty="0" smtClean="0"/>
              <a:t>Simple concept, but:</a:t>
            </a:r>
          </a:p>
          <a:p>
            <a:pPr lvl="1"/>
            <a:r>
              <a:rPr lang="en-US" dirty="0" smtClean="0"/>
              <a:t>How do you save the state of a process?</a:t>
            </a:r>
          </a:p>
          <a:p>
            <a:pPr lvl="1"/>
            <a:r>
              <a:rPr lang="en-US" dirty="0" smtClean="0"/>
              <a:t>How do you stop execution of a process?</a:t>
            </a:r>
          </a:p>
          <a:p>
            <a:pPr lvl="1"/>
            <a:r>
              <a:rPr lang="en-US" dirty="0" smtClean="0"/>
              <a:t>How do you restart the execution of process that has been switched out?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283B9EA5-CE9A-4950-A80C-5ADF06B45BB8}" type="slidenum">
              <a:rPr lang="en-US" smtClean="0"/>
              <a:pPr/>
              <a:t>54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55418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The Process Stack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338" y="1213658"/>
            <a:ext cx="8509462" cy="529797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Each process has a stack in memory that stores:</a:t>
            </a:r>
          </a:p>
          <a:p>
            <a:pPr lvl="1"/>
            <a:r>
              <a:rPr lang="en-US" dirty="0" smtClean="0"/>
              <a:t>Local variables</a:t>
            </a:r>
          </a:p>
          <a:p>
            <a:pPr lvl="1"/>
            <a:r>
              <a:rPr lang="en-US" dirty="0" smtClean="0"/>
              <a:t>Arguments to functions</a:t>
            </a:r>
          </a:p>
          <a:p>
            <a:pPr lvl="1"/>
            <a:r>
              <a:rPr lang="en-US" dirty="0" smtClean="0"/>
              <a:t>Return addresses from functions</a:t>
            </a:r>
          </a:p>
          <a:p>
            <a:r>
              <a:rPr lang="en-US" dirty="0" smtClean="0"/>
              <a:t>On x86:</a:t>
            </a:r>
          </a:p>
          <a:p>
            <a:pPr lvl="1"/>
            <a:r>
              <a:rPr lang="en-US" dirty="0" smtClean="0"/>
              <a:t>The stack grows downwards</a:t>
            </a:r>
          </a:p>
          <a:p>
            <a:pPr lvl="1"/>
            <a:r>
              <a:rPr lang="en-US" dirty="0" smtClean="0"/>
              <a:t>ESP (</a:t>
            </a:r>
            <a:r>
              <a:rPr lang="en-US" dirty="0" smtClean="0">
                <a:solidFill>
                  <a:schemeClr val="accent1"/>
                </a:solidFill>
              </a:rPr>
              <a:t>S</a:t>
            </a:r>
            <a:r>
              <a:rPr lang="en-US" dirty="0" smtClean="0"/>
              <a:t>tack </a:t>
            </a:r>
            <a:r>
              <a:rPr lang="en-US" dirty="0" smtClean="0">
                <a:solidFill>
                  <a:schemeClr val="accent1"/>
                </a:solidFill>
              </a:rPr>
              <a:t>P</a:t>
            </a:r>
            <a:r>
              <a:rPr lang="en-US" dirty="0" smtClean="0"/>
              <a:t>ointer register) points to the bottom of the stack (i.e. the newest data)</a:t>
            </a:r>
          </a:p>
          <a:p>
            <a:pPr lvl="2"/>
            <a:r>
              <a:rPr lang="en-US" dirty="0" smtClean="0"/>
              <a:t>EBP (</a:t>
            </a:r>
            <a:r>
              <a:rPr lang="en-US" dirty="0" smtClean="0">
                <a:solidFill>
                  <a:schemeClr val="accent1"/>
                </a:solidFill>
              </a:rPr>
              <a:t>B</a:t>
            </a:r>
            <a:r>
              <a:rPr lang="en-US" dirty="0" smtClean="0"/>
              <a:t>ase </a:t>
            </a:r>
            <a:r>
              <a:rPr lang="en-US" dirty="0" smtClean="0">
                <a:solidFill>
                  <a:schemeClr val="accent1"/>
                </a:solidFill>
              </a:rPr>
              <a:t>P</a:t>
            </a:r>
            <a:r>
              <a:rPr lang="en-US" dirty="0" smtClean="0"/>
              <a:t>ointer) points to the base of the current frame</a:t>
            </a:r>
          </a:p>
          <a:p>
            <a:pPr lvl="1"/>
            <a:r>
              <a:rPr lang="en-US" dirty="0" smtClean="0"/>
              <a:t>Instructions like 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push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pop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call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ret</a:t>
            </a:r>
            <a:r>
              <a:rPr lang="en-US" dirty="0" smtClean="0"/>
              <a:t>,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int</a:t>
            </a:r>
            <a:r>
              <a:rPr lang="en-US" dirty="0" smtClean="0"/>
              <a:t>, and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iret</a:t>
            </a:r>
            <a:r>
              <a:rPr lang="en-US" dirty="0" smtClean="0"/>
              <a:t> all modify the stack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7481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23607" y="1272165"/>
            <a:ext cx="4763193" cy="1143000"/>
          </a:xfrm>
        </p:spPr>
        <p:txBody>
          <a:bodyPr/>
          <a:lstStyle/>
          <a:p>
            <a:r>
              <a:rPr lang="en-US" dirty="0" err="1" smtClean="0"/>
              <a:t>stack_exam.c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240" y="529128"/>
            <a:ext cx="3931920" cy="600978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err="1">
                <a:solidFill>
                  <a:schemeClr val="accent1"/>
                </a:solidFill>
              </a:rPr>
              <a:t>int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/>
              <a:t>bar(</a:t>
            </a:r>
            <a:r>
              <a:rPr lang="en-US" dirty="0" err="1">
                <a:solidFill>
                  <a:schemeClr val="accent1"/>
                </a:solidFill>
              </a:rPr>
              <a:t>int</a:t>
            </a:r>
            <a:r>
              <a:rPr lang="en-US" dirty="0"/>
              <a:t> a, </a:t>
            </a:r>
            <a:r>
              <a:rPr lang="en-US" dirty="0" err="1">
                <a:solidFill>
                  <a:schemeClr val="accent1"/>
                </a:solidFill>
              </a:rPr>
              <a:t>int</a:t>
            </a:r>
            <a:r>
              <a:rPr lang="en-US" dirty="0"/>
              <a:t> b) {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>
                <a:solidFill>
                  <a:schemeClr val="accent1"/>
                </a:solidFill>
              </a:rPr>
              <a:t>int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/>
              <a:t>r = rand();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>
                <a:solidFill>
                  <a:schemeClr val="accent1"/>
                </a:solidFill>
              </a:rPr>
              <a:t>return</a:t>
            </a:r>
            <a:r>
              <a:rPr lang="en-US" dirty="0"/>
              <a:t> a + b - r;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>
                <a:solidFill>
                  <a:schemeClr val="accent1"/>
                </a:solidFill>
              </a:rPr>
              <a:t>int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/>
              <a:t>foo(</a:t>
            </a:r>
            <a:r>
              <a:rPr lang="en-US" dirty="0" err="1">
                <a:solidFill>
                  <a:schemeClr val="accent1"/>
                </a:solidFill>
              </a:rPr>
              <a:t>int</a:t>
            </a:r>
            <a:r>
              <a:rPr lang="en-US" dirty="0"/>
              <a:t> a) {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>
                <a:solidFill>
                  <a:schemeClr val="accent1"/>
                </a:solidFill>
              </a:rPr>
              <a:t>int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/>
              <a:t>x, y;</a:t>
            </a:r>
          </a:p>
          <a:p>
            <a:pPr marL="0" indent="0">
              <a:buNone/>
            </a:pPr>
            <a:r>
              <a:rPr lang="en-US" dirty="0"/>
              <a:t>  x = a * </a:t>
            </a:r>
            <a:r>
              <a:rPr lang="en-US" dirty="0">
                <a:solidFill>
                  <a:schemeClr val="accent4"/>
                </a:solidFill>
              </a:rPr>
              <a:t>2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y = a - 7;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>
                <a:solidFill>
                  <a:schemeClr val="accent1"/>
                </a:solidFill>
              </a:rPr>
              <a:t>return</a:t>
            </a:r>
            <a:r>
              <a:rPr lang="en-US" dirty="0"/>
              <a:t> bar(x, y);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>
                <a:solidFill>
                  <a:schemeClr val="accent1"/>
                </a:solidFill>
              </a:rPr>
              <a:t>int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/>
              <a:t>main(</a:t>
            </a:r>
            <a:r>
              <a:rPr lang="en-US" dirty="0">
                <a:solidFill>
                  <a:schemeClr val="accent1"/>
                </a:solidFill>
              </a:rPr>
              <a:t>void</a:t>
            </a:r>
            <a:r>
              <a:rPr lang="en-US" dirty="0"/>
              <a:t>) {</a:t>
            </a:r>
          </a:p>
          <a:p>
            <a:pPr marL="0" indent="0">
              <a:buNone/>
            </a:pPr>
            <a:r>
              <a:rPr lang="en-US" dirty="0" smtClean="0"/>
              <a:t>  …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foo(</a:t>
            </a:r>
            <a:r>
              <a:rPr lang="en-US" dirty="0">
                <a:solidFill>
                  <a:schemeClr val="accent4"/>
                </a:solidFill>
              </a:rPr>
              <a:t>12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 smtClean="0"/>
              <a:t>  …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00150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Left Brace 44"/>
          <p:cNvSpPr/>
          <p:nvPr/>
        </p:nvSpPr>
        <p:spPr>
          <a:xfrm>
            <a:off x="5549700" y="2297084"/>
            <a:ext cx="282633" cy="3878262"/>
          </a:xfrm>
          <a:prstGeom prst="lef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/>
          <p:cNvSpPr txBox="1"/>
          <p:nvPr/>
        </p:nvSpPr>
        <p:spPr>
          <a:xfrm>
            <a:off x="4826547" y="4023004"/>
            <a:ext cx="7762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foo()’s</a:t>
            </a:r>
          </a:p>
          <a:p>
            <a:pPr algn="ctr"/>
            <a:r>
              <a:rPr lang="en-US" dirty="0" smtClean="0"/>
              <a:t>Frame</a:t>
            </a:r>
            <a:endParaRPr lang="en-US" dirty="0"/>
          </a:p>
        </p:txBody>
      </p:sp>
      <p:sp>
        <p:nvSpPr>
          <p:cNvPr id="43" name="Left Brace 42"/>
          <p:cNvSpPr/>
          <p:nvPr/>
        </p:nvSpPr>
        <p:spPr>
          <a:xfrm>
            <a:off x="5558446" y="626225"/>
            <a:ext cx="282633" cy="1091739"/>
          </a:xfrm>
          <a:prstGeom prst="lef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4294967295"/>
          </p:nvPr>
        </p:nvSpPr>
        <p:spPr>
          <a:xfrm>
            <a:off x="648394" y="157076"/>
            <a:ext cx="4127500" cy="6570692"/>
          </a:xfrm>
          <a:solidFill>
            <a:schemeClr val="tx1"/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dirty="0">
                <a:solidFill>
                  <a:schemeClr val="accent5"/>
                </a:solidFill>
              </a:rPr>
              <a:t>$ </a:t>
            </a:r>
            <a:r>
              <a:rPr lang="en-US" sz="1400" dirty="0" err="1" smtClean="0">
                <a:solidFill>
                  <a:schemeClr val="bg1"/>
                </a:solidFill>
              </a:rPr>
              <a:t>gcc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smtClean="0">
                <a:solidFill>
                  <a:schemeClr val="bg1"/>
                </a:solidFill>
              </a:rPr>
              <a:t>-</a:t>
            </a:r>
            <a:r>
              <a:rPr lang="en-US" sz="1400" dirty="0">
                <a:solidFill>
                  <a:schemeClr val="bg1"/>
                </a:solidFill>
              </a:rPr>
              <a:t>g -</a:t>
            </a:r>
            <a:r>
              <a:rPr lang="en-US" sz="1400" dirty="0" err="1">
                <a:solidFill>
                  <a:schemeClr val="bg1"/>
                </a:solidFill>
              </a:rPr>
              <a:t>fno</a:t>
            </a:r>
            <a:r>
              <a:rPr lang="en-US" sz="1400" dirty="0">
                <a:solidFill>
                  <a:schemeClr val="bg1"/>
                </a:solidFill>
              </a:rPr>
              <a:t>-stack-protector -m32 -o </a:t>
            </a:r>
            <a:r>
              <a:rPr lang="en-US" sz="1400" dirty="0" err="1" smtClean="0">
                <a:solidFill>
                  <a:schemeClr val="bg1"/>
                </a:solidFill>
              </a:rPr>
              <a:t>stack_exam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stack_exam.c</a:t>
            </a:r>
            <a:endParaRPr lang="en-US" sz="14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1400" dirty="0" smtClean="0">
                <a:solidFill>
                  <a:schemeClr val="accent5"/>
                </a:solidFill>
              </a:rPr>
              <a:t>$ </a:t>
            </a:r>
            <a:r>
              <a:rPr lang="en-US" sz="1400" dirty="0" err="1" smtClean="0">
                <a:solidFill>
                  <a:schemeClr val="bg1"/>
                </a:solidFill>
              </a:rPr>
              <a:t>objdump</a:t>
            </a:r>
            <a:r>
              <a:rPr lang="en-US" sz="1400" dirty="0" smtClean="0">
                <a:solidFill>
                  <a:schemeClr val="bg1"/>
                </a:solidFill>
              </a:rPr>
              <a:t> --disassemble –M intel ./</a:t>
            </a:r>
            <a:r>
              <a:rPr lang="en-US" sz="1400" dirty="0" err="1" smtClean="0">
                <a:solidFill>
                  <a:schemeClr val="bg1"/>
                </a:solidFill>
              </a:rPr>
              <a:t>stack_exam</a:t>
            </a:r>
            <a:endParaRPr lang="en-US" sz="14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…</a:t>
            </a:r>
          </a:p>
          <a:p>
            <a:pPr marL="0" indent="0">
              <a:buNone/>
              <a:tabLst>
                <a:tab pos="858838" algn="l"/>
                <a:tab pos="2055813" algn="l"/>
              </a:tabLst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804842a:	e8 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c0 </a:t>
            </a:r>
            <a:r>
              <a:rPr lang="en-US" sz="1400" dirty="0" err="1">
                <a:solidFill>
                  <a:schemeClr val="bg1">
                    <a:lumMod val="65000"/>
                  </a:schemeClr>
                </a:solidFill>
              </a:rPr>
              <a:t>ff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bg1">
                    <a:lumMod val="65000"/>
                  </a:schemeClr>
                </a:solidFill>
              </a:rPr>
              <a:t>ff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bg1">
                    <a:lumMod val="65000"/>
                  </a:schemeClr>
                </a:solidFill>
              </a:rPr>
              <a:t>ff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call   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80483ef &lt;foo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&gt;</a:t>
            </a:r>
          </a:p>
          <a:p>
            <a:pPr marL="0" indent="0">
              <a:buNone/>
              <a:tabLst>
                <a:tab pos="858838" algn="l"/>
                <a:tab pos="2055813" algn="l"/>
              </a:tabLst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804842f:	b8 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00 00 00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00	</a:t>
            </a:r>
            <a:r>
              <a:rPr lang="en-US" sz="1400" dirty="0" err="1" smtClean="0">
                <a:solidFill>
                  <a:schemeClr val="bg1">
                    <a:lumMod val="65000"/>
                  </a:schemeClr>
                </a:solidFill>
              </a:rPr>
              <a:t>mov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    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eax,0x0</a:t>
            </a:r>
          </a:p>
          <a:p>
            <a:pPr marL="0" indent="0">
              <a:buNone/>
            </a:pP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…</a:t>
            </a:r>
          </a:p>
          <a:p>
            <a:pPr marL="0" indent="0">
              <a:buNone/>
              <a:tabLst>
                <a:tab pos="858838" algn="l"/>
                <a:tab pos="1828800" algn="l"/>
              </a:tabLst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080483ef &lt;foo&gt;:</a:t>
            </a:r>
          </a:p>
          <a:p>
            <a:pPr marL="0" indent="0">
              <a:buNone/>
              <a:tabLst>
                <a:tab pos="858838" algn="l"/>
                <a:tab pos="1828800" algn="l"/>
              </a:tabLst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80483ef:	55      	push   </a:t>
            </a:r>
            <a:r>
              <a:rPr lang="en-US" sz="1400" dirty="0" err="1">
                <a:solidFill>
                  <a:schemeClr val="bg1">
                    <a:lumMod val="65000"/>
                  </a:schemeClr>
                </a:solidFill>
              </a:rPr>
              <a:t>ebp</a:t>
            </a: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  <a:tabLst>
                <a:tab pos="858838" algn="l"/>
                <a:tab pos="1828800" algn="l"/>
              </a:tabLst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80483f0:	89 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e5  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</a:t>
            </a:r>
            <a:r>
              <a:rPr lang="en-US" sz="1400" dirty="0" err="1" smtClean="0">
                <a:solidFill>
                  <a:schemeClr val="bg1">
                    <a:lumMod val="65000"/>
                  </a:schemeClr>
                </a:solidFill>
              </a:rPr>
              <a:t>mov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    </a:t>
            </a:r>
            <a:r>
              <a:rPr lang="en-US" sz="1400" dirty="0" err="1">
                <a:solidFill>
                  <a:schemeClr val="bg1">
                    <a:lumMod val="65000"/>
                  </a:schemeClr>
                </a:solidFill>
              </a:rPr>
              <a:t>ebp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sz="1400" dirty="0" err="1" smtClean="0">
                <a:solidFill>
                  <a:schemeClr val="bg1">
                    <a:lumMod val="65000"/>
                  </a:schemeClr>
                </a:solidFill>
              </a:rPr>
              <a:t>esp</a:t>
            </a: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  <a:tabLst>
                <a:tab pos="858838" algn="l"/>
                <a:tab pos="1828800" algn="l"/>
              </a:tabLst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80483f2:	83 </a:t>
            </a:r>
            <a:r>
              <a:rPr lang="en-US" sz="1400" dirty="0" err="1">
                <a:solidFill>
                  <a:schemeClr val="bg1">
                    <a:lumMod val="65000"/>
                  </a:schemeClr>
                </a:solidFill>
              </a:rPr>
              <a:t>ec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28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sub    </a:t>
            </a:r>
            <a:r>
              <a:rPr lang="en-US" sz="1400" dirty="0" err="1">
                <a:solidFill>
                  <a:schemeClr val="bg1">
                    <a:lumMod val="65000"/>
                  </a:schemeClr>
                </a:solidFill>
              </a:rPr>
              <a:t>esp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, 0x28</a:t>
            </a: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  <a:tabLst>
                <a:tab pos="858838" algn="l"/>
                <a:tab pos="1828800" algn="l"/>
              </a:tabLst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80483f5:	8b 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45 08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</a:t>
            </a:r>
            <a:r>
              <a:rPr lang="en-US" sz="1400" dirty="0" err="1" smtClean="0">
                <a:solidFill>
                  <a:schemeClr val="bg1">
                    <a:lumMod val="65000"/>
                  </a:schemeClr>
                </a:solidFill>
              </a:rPr>
              <a:t>mov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    </a:t>
            </a:r>
            <a:r>
              <a:rPr lang="en-US" sz="1400" dirty="0" err="1" smtClean="0">
                <a:solidFill>
                  <a:schemeClr val="bg1">
                    <a:lumMod val="65000"/>
                  </a:schemeClr>
                </a:solidFill>
              </a:rPr>
              <a:t>eax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, [ebp+0x8]</a:t>
            </a:r>
          </a:p>
          <a:p>
            <a:pPr marL="0" indent="0">
              <a:buNone/>
              <a:tabLst>
                <a:tab pos="858838" algn="l"/>
                <a:tab pos="1828800" algn="l"/>
              </a:tabLst>
            </a:pP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 80483f8:	01 c0  	add    </a:t>
            </a:r>
            <a:r>
              <a:rPr lang="en-US" sz="1400" dirty="0" err="1" smtClean="0">
                <a:solidFill>
                  <a:schemeClr val="bg1">
                    <a:lumMod val="65000"/>
                  </a:schemeClr>
                </a:solidFill>
              </a:rPr>
              <a:t>eax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sz="1400" dirty="0" err="1" smtClean="0">
                <a:solidFill>
                  <a:schemeClr val="bg1">
                    <a:lumMod val="65000"/>
                  </a:schemeClr>
                </a:solidFill>
              </a:rPr>
              <a:t>eax</a:t>
            </a:r>
            <a:endParaRPr lang="en-US" sz="1400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  <a:tabLst>
                <a:tab pos="858838" algn="l"/>
                <a:tab pos="1828800" algn="l"/>
              </a:tabLst>
            </a:pP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 80483fa:	89 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45 f4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</a:t>
            </a:r>
            <a:r>
              <a:rPr lang="en-US" sz="1400" dirty="0" err="1" smtClean="0">
                <a:solidFill>
                  <a:schemeClr val="bg1">
                    <a:lumMod val="65000"/>
                  </a:schemeClr>
                </a:solidFill>
              </a:rPr>
              <a:t>mov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    [ebp-0xc], </a:t>
            </a:r>
            <a:r>
              <a:rPr lang="en-US" sz="1400" dirty="0" err="1" smtClean="0">
                <a:solidFill>
                  <a:schemeClr val="bg1">
                    <a:lumMod val="65000"/>
                  </a:schemeClr>
                </a:solidFill>
              </a:rPr>
              <a:t>eax</a:t>
            </a: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  <a:tabLst>
                <a:tab pos="858838" algn="l"/>
                <a:tab pos="1828800" algn="l"/>
              </a:tabLst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80483fd:	8b 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45 08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</a:t>
            </a:r>
            <a:r>
              <a:rPr lang="en-US" sz="1400" dirty="0" err="1" smtClean="0">
                <a:solidFill>
                  <a:schemeClr val="bg1">
                    <a:lumMod val="65000"/>
                  </a:schemeClr>
                </a:solidFill>
              </a:rPr>
              <a:t>mov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    </a:t>
            </a:r>
            <a:r>
              <a:rPr lang="en-US" sz="1400" dirty="0" err="1" smtClean="0">
                <a:solidFill>
                  <a:schemeClr val="bg1">
                    <a:lumMod val="65000"/>
                  </a:schemeClr>
                </a:solidFill>
              </a:rPr>
              <a:t>eax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[ebp+0x8]</a:t>
            </a:r>
          </a:p>
          <a:p>
            <a:pPr marL="0" indent="0">
              <a:buNone/>
              <a:tabLst>
                <a:tab pos="858838" algn="l"/>
                <a:tab pos="1828800" algn="l"/>
              </a:tabLst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8048400:	83 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e8 07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sub    </a:t>
            </a:r>
            <a:r>
              <a:rPr lang="en-US" sz="1400" dirty="0" err="1">
                <a:solidFill>
                  <a:schemeClr val="bg1">
                    <a:lumMod val="65000"/>
                  </a:schemeClr>
                </a:solidFill>
              </a:rPr>
              <a:t>eax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, 0x7</a:t>
            </a: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  <a:tabLst>
                <a:tab pos="858838" algn="l"/>
                <a:tab pos="1828800" algn="l"/>
              </a:tabLst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8048403:	89 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45 f0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</a:t>
            </a:r>
            <a:r>
              <a:rPr lang="en-US" sz="1400" dirty="0" err="1" smtClean="0">
                <a:solidFill>
                  <a:schemeClr val="bg1">
                    <a:lumMod val="65000"/>
                  </a:schemeClr>
                </a:solidFill>
              </a:rPr>
              <a:t>mov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    [ebp-0x10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],</a:t>
            </a:r>
            <a:r>
              <a:rPr lang="en-US" sz="1400" dirty="0" err="1">
                <a:solidFill>
                  <a:schemeClr val="bg1">
                    <a:lumMod val="65000"/>
                  </a:schemeClr>
                </a:solidFill>
              </a:rPr>
              <a:t>eax</a:t>
            </a: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  <a:tabLst>
                <a:tab pos="858838" algn="l"/>
                <a:tab pos="1828800" algn="l"/>
              </a:tabLst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8048406:	8b 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45 f0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</a:t>
            </a:r>
            <a:r>
              <a:rPr lang="en-US" sz="1400" dirty="0" err="1" smtClean="0">
                <a:solidFill>
                  <a:schemeClr val="bg1">
                    <a:lumMod val="65000"/>
                  </a:schemeClr>
                </a:solidFill>
              </a:rPr>
              <a:t>mov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    </a:t>
            </a:r>
            <a:r>
              <a:rPr lang="en-US" sz="1400" dirty="0" err="1" smtClean="0">
                <a:solidFill>
                  <a:schemeClr val="bg1">
                    <a:lumMod val="65000"/>
                  </a:schemeClr>
                </a:solidFill>
              </a:rPr>
              <a:t>eax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[ebp-0x10]</a:t>
            </a:r>
          </a:p>
          <a:p>
            <a:pPr marL="0" indent="0">
              <a:buNone/>
              <a:tabLst>
                <a:tab pos="858838" algn="l"/>
                <a:tab pos="1828800" algn="l"/>
              </a:tabLst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8048409:	89 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44 24 04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</a:t>
            </a:r>
            <a:r>
              <a:rPr lang="en-US" sz="1400" dirty="0" err="1" smtClean="0">
                <a:solidFill>
                  <a:schemeClr val="bg1">
                    <a:lumMod val="65000"/>
                  </a:schemeClr>
                </a:solidFill>
              </a:rPr>
              <a:t>mov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    [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esp+0x4],</a:t>
            </a:r>
            <a:r>
              <a:rPr lang="en-US" sz="1400" dirty="0" err="1">
                <a:solidFill>
                  <a:schemeClr val="bg1">
                    <a:lumMod val="65000"/>
                  </a:schemeClr>
                </a:solidFill>
              </a:rPr>
              <a:t>eax</a:t>
            </a: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  <a:tabLst>
                <a:tab pos="858838" algn="l"/>
                <a:tab pos="1828800" algn="l"/>
              </a:tabLst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804840d:	8b 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45 f4  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</a:t>
            </a:r>
            <a:r>
              <a:rPr lang="en-US" sz="1400" dirty="0" err="1" smtClean="0">
                <a:solidFill>
                  <a:schemeClr val="bg1">
                    <a:lumMod val="65000"/>
                  </a:schemeClr>
                </a:solidFill>
              </a:rPr>
              <a:t>mov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    </a:t>
            </a:r>
            <a:r>
              <a:rPr lang="en-US" sz="1400" dirty="0" err="1" smtClean="0">
                <a:solidFill>
                  <a:schemeClr val="bg1">
                    <a:lumMod val="65000"/>
                  </a:schemeClr>
                </a:solidFill>
              </a:rPr>
              <a:t>eax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[ebp-0xc]</a:t>
            </a:r>
          </a:p>
          <a:p>
            <a:pPr marL="0" indent="0">
              <a:buNone/>
              <a:tabLst>
                <a:tab pos="858838" algn="l"/>
                <a:tab pos="1828800" algn="l"/>
              </a:tabLst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8048410:	89 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04 24  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</a:t>
            </a:r>
            <a:r>
              <a:rPr lang="en-US" sz="1400" dirty="0" err="1" smtClean="0">
                <a:solidFill>
                  <a:schemeClr val="bg1">
                    <a:lumMod val="65000"/>
                  </a:schemeClr>
                </a:solidFill>
              </a:rPr>
              <a:t>mov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    [</a:t>
            </a:r>
            <a:r>
              <a:rPr lang="en-US" sz="1400" dirty="0" err="1">
                <a:solidFill>
                  <a:schemeClr val="bg1">
                    <a:lumMod val="65000"/>
                  </a:schemeClr>
                </a:solidFill>
              </a:rPr>
              <a:t>esp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], </a:t>
            </a:r>
            <a:r>
              <a:rPr lang="en-US" sz="1400" dirty="0" err="1" smtClean="0">
                <a:solidFill>
                  <a:schemeClr val="bg1">
                    <a:lumMod val="65000"/>
                  </a:schemeClr>
                </a:solidFill>
              </a:rPr>
              <a:t>eax</a:t>
            </a: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  <a:tabLst>
                <a:tab pos="858838" algn="l"/>
                <a:tab pos="1828800" algn="l"/>
              </a:tabLst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8048413:	e8 </a:t>
            </a:r>
            <a:r>
              <a:rPr lang="en-US" sz="1400" dirty="0" err="1">
                <a:solidFill>
                  <a:schemeClr val="bg1">
                    <a:lumMod val="65000"/>
                  </a:schemeClr>
                </a:solidFill>
              </a:rPr>
              <a:t>bc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bg1">
                    <a:lumMod val="65000"/>
                  </a:schemeClr>
                </a:solidFill>
              </a:rPr>
              <a:t>ff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bg1">
                    <a:lumMod val="65000"/>
                  </a:schemeClr>
                </a:solidFill>
              </a:rPr>
              <a:t>ff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65000"/>
                  </a:schemeClr>
                </a:solidFill>
              </a:rPr>
              <a:t>ff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call   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80483d4 &lt;bar&gt;</a:t>
            </a:r>
          </a:p>
          <a:p>
            <a:pPr marL="0" indent="0">
              <a:buNone/>
              <a:tabLst>
                <a:tab pos="858838" algn="l"/>
                <a:tab pos="1828800" algn="l"/>
              </a:tabLst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8048418:	c9         	leave</a:t>
            </a: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  <a:tabLst>
                <a:tab pos="858838" algn="l"/>
                <a:tab pos="1828800" algn="l"/>
              </a:tabLst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8048419:	c3       	ret</a:t>
            </a: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  <a:tabLst>
                <a:tab pos="858838" algn="l"/>
                <a:tab pos="1828800" algn="l"/>
              </a:tabLst>
            </a:pP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…</a:t>
            </a: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230437"/>
              </p:ext>
            </p:extLst>
          </p:nvPr>
        </p:nvGraphicFramePr>
        <p:xfrm>
          <a:off x="5884591" y="623432"/>
          <a:ext cx="3159506" cy="5969967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141730"/>
                <a:gridCol w="2017776"/>
              </a:tblGrid>
              <a:tr h="762023"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main()’s local</a:t>
                      </a:r>
                      <a:r>
                        <a:rPr lang="en-US" sz="1600" baseline="0" dirty="0" smtClean="0"/>
                        <a:t> variables</a:t>
                      </a:r>
                      <a:endParaRPr lang="en-US" sz="16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</a:tr>
              <a:tr h="37199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Argument to foo()</a:t>
                      </a:r>
                      <a:endParaRPr lang="en-US" sz="1600" dirty="0"/>
                    </a:p>
                  </a:txBody>
                  <a:tcPr/>
                </a:tc>
              </a:tr>
              <a:tr h="37199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0x804842f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Return </a:t>
                      </a:r>
                      <a:r>
                        <a:rPr lang="en-US" sz="1600" dirty="0" err="1" smtClean="0"/>
                        <a:t>addr</a:t>
                      </a:r>
                      <a:r>
                        <a:rPr lang="en-US" sz="1600" dirty="0" smtClean="0"/>
                        <a:t> to main()</a:t>
                      </a:r>
                    </a:p>
                  </a:txBody>
                  <a:tcPr/>
                </a:tc>
              </a:tr>
              <a:tr h="37199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Saved EBP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71996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71996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7199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x = a * 2</a:t>
                      </a:r>
                      <a:endParaRPr lang="en-US" sz="1600" dirty="0"/>
                    </a:p>
                  </a:txBody>
                  <a:tcPr/>
                </a:tc>
              </a:tr>
              <a:tr h="37199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y = a - 7</a:t>
                      </a:r>
                      <a:endParaRPr lang="en-US" sz="1600" dirty="0"/>
                    </a:p>
                  </a:txBody>
                  <a:tcPr/>
                </a:tc>
              </a:tr>
              <a:tr h="371996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71996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71996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71996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7199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</a:t>
                      </a:r>
                      <a:r>
                        <a:rPr lang="en-US" sz="1600" baseline="30000" dirty="0" smtClean="0"/>
                        <a:t>nd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arg</a:t>
                      </a:r>
                      <a:r>
                        <a:rPr lang="en-US" sz="1600" baseline="0" dirty="0" smtClean="0"/>
                        <a:t> for bar()</a:t>
                      </a:r>
                      <a:endParaRPr lang="en-US" sz="1600" dirty="0"/>
                    </a:p>
                  </a:txBody>
                  <a:tcPr/>
                </a:tc>
              </a:tr>
              <a:tr h="37199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  <a:r>
                        <a:rPr lang="en-US" sz="1600" baseline="30000" dirty="0" smtClean="0"/>
                        <a:t>st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baseline="0" dirty="0" err="1" smtClean="0"/>
                        <a:t>arg</a:t>
                      </a:r>
                      <a:r>
                        <a:rPr lang="en-US" sz="1600" baseline="0" dirty="0" smtClean="0"/>
                        <a:t> for bar()</a:t>
                      </a:r>
                      <a:endParaRPr lang="en-US" sz="1600" dirty="0"/>
                    </a:p>
                  </a:txBody>
                  <a:tcPr/>
                </a:tc>
              </a:tr>
              <a:tr h="37199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0x8048418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Return </a:t>
                      </a:r>
                      <a:r>
                        <a:rPr lang="en-US" sz="1600" dirty="0" err="1" smtClean="0"/>
                        <a:t>addr</a:t>
                      </a:r>
                      <a:r>
                        <a:rPr lang="en-US" sz="1600" baseline="0" dirty="0" smtClean="0"/>
                        <a:t> to foo()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823913" y="102504"/>
            <a:ext cx="12808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Memory</a:t>
            </a:r>
            <a:endParaRPr lang="en-US" sz="2400" b="1" dirty="0"/>
          </a:p>
        </p:txBody>
      </p:sp>
      <p:sp>
        <p:nvSpPr>
          <p:cNvPr id="10" name="Line 8"/>
          <p:cNvSpPr>
            <a:spLocks noChangeShapeType="1"/>
          </p:cNvSpPr>
          <p:nvPr/>
        </p:nvSpPr>
        <p:spPr bwMode="auto">
          <a:xfrm>
            <a:off x="5882451" y="387908"/>
            <a:ext cx="0" cy="633986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>
            <a:off x="9046237" y="387908"/>
            <a:ext cx="0" cy="633986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12" name="Right Arrow 11"/>
          <p:cNvSpPr/>
          <p:nvPr/>
        </p:nvSpPr>
        <p:spPr>
          <a:xfrm>
            <a:off x="5101055" y="333337"/>
            <a:ext cx="742604" cy="604059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EBP</a:t>
            </a:r>
            <a:endParaRPr lang="en-US" dirty="0"/>
          </a:p>
        </p:txBody>
      </p:sp>
      <p:sp>
        <p:nvSpPr>
          <p:cNvPr id="13" name="Right Arrow 12"/>
          <p:cNvSpPr/>
          <p:nvPr/>
        </p:nvSpPr>
        <p:spPr>
          <a:xfrm>
            <a:off x="5101055" y="1272675"/>
            <a:ext cx="742604" cy="604059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ESP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5929747" y="1801091"/>
            <a:ext cx="991986" cy="277091"/>
          </a:xfrm>
          <a:prstGeom prst="rect">
            <a:avLst/>
          </a:prstGeom>
          <a:solidFill>
            <a:srgbClr val="D0D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7051542" y="1801091"/>
            <a:ext cx="1929166" cy="277091"/>
          </a:xfrm>
          <a:prstGeom prst="rect">
            <a:avLst/>
          </a:prstGeom>
          <a:solidFill>
            <a:srgbClr val="D0D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921244" y="3292937"/>
            <a:ext cx="1085359" cy="277091"/>
          </a:xfrm>
          <a:prstGeom prst="rect">
            <a:avLst/>
          </a:prstGeom>
          <a:solidFill>
            <a:srgbClr val="D0D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7043040" y="3292937"/>
            <a:ext cx="1929166" cy="277091"/>
          </a:xfrm>
          <a:prstGeom prst="rect">
            <a:avLst/>
          </a:prstGeom>
          <a:solidFill>
            <a:srgbClr val="D0D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5929746" y="5529062"/>
            <a:ext cx="1085359" cy="277091"/>
          </a:xfrm>
          <a:prstGeom prst="rect">
            <a:avLst/>
          </a:prstGeom>
          <a:solidFill>
            <a:srgbClr val="D0D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051542" y="5529062"/>
            <a:ext cx="1929166" cy="277091"/>
          </a:xfrm>
          <a:prstGeom prst="rect">
            <a:avLst/>
          </a:prstGeom>
          <a:solidFill>
            <a:srgbClr val="D0D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5929746" y="6265544"/>
            <a:ext cx="1085359" cy="277091"/>
          </a:xfrm>
          <a:prstGeom prst="rect">
            <a:avLst/>
          </a:prstGeom>
          <a:solidFill>
            <a:srgbClr val="D0D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7051542" y="6265544"/>
            <a:ext cx="1929166" cy="277091"/>
          </a:xfrm>
          <a:prstGeom prst="rect">
            <a:avLst/>
          </a:prstGeom>
          <a:solidFill>
            <a:srgbClr val="D0D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5962510" y="2169332"/>
            <a:ext cx="1026499" cy="277091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5929746" y="3655635"/>
            <a:ext cx="1085359" cy="277091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7051542" y="3655635"/>
            <a:ext cx="1929166" cy="277091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5921244" y="5898254"/>
            <a:ext cx="1085359" cy="277091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7043040" y="5898254"/>
            <a:ext cx="1929166" cy="277091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692730" y="1119448"/>
            <a:ext cx="3552306" cy="598516"/>
          </a:xfrm>
          <a:prstGeom prst="rect">
            <a:avLst/>
          </a:prstGeom>
          <a:noFill/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673143" y="2180415"/>
            <a:ext cx="3552306" cy="277091"/>
          </a:xfrm>
          <a:prstGeom prst="rect">
            <a:avLst/>
          </a:prstGeom>
          <a:noFill/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673143" y="2457506"/>
            <a:ext cx="3552306" cy="507367"/>
          </a:xfrm>
          <a:prstGeom prst="rect">
            <a:avLst/>
          </a:prstGeom>
          <a:noFill/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673143" y="2964873"/>
            <a:ext cx="3552306" cy="770312"/>
          </a:xfrm>
          <a:prstGeom prst="rect">
            <a:avLst/>
          </a:prstGeom>
          <a:noFill/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673143" y="3735185"/>
            <a:ext cx="3552306" cy="770312"/>
          </a:xfrm>
          <a:prstGeom prst="rect">
            <a:avLst/>
          </a:prstGeom>
          <a:noFill/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673143" y="4505497"/>
            <a:ext cx="3552306" cy="520932"/>
          </a:xfrm>
          <a:prstGeom prst="rect">
            <a:avLst/>
          </a:prstGeom>
          <a:noFill/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673143" y="5026429"/>
            <a:ext cx="3552306" cy="502633"/>
          </a:xfrm>
          <a:prstGeom prst="rect">
            <a:avLst/>
          </a:prstGeom>
          <a:noFill/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673143" y="5529062"/>
            <a:ext cx="3552306" cy="267679"/>
          </a:xfrm>
          <a:prstGeom prst="rect">
            <a:avLst/>
          </a:prstGeom>
          <a:noFill/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4722107" y="848928"/>
            <a:ext cx="9287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main()’s</a:t>
            </a:r>
          </a:p>
          <a:p>
            <a:pPr algn="ctr"/>
            <a:r>
              <a:rPr lang="en-US" dirty="0" smtClean="0"/>
              <a:t>Frame</a:t>
            </a:r>
            <a:endParaRPr lang="en-US" dirty="0"/>
          </a:p>
        </p:txBody>
      </p:sp>
      <p:sp>
        <p:nvSpPr>
          <p:cNvPr id="36" name="Right Arrow 35"/>
          <p:cNvSpPr/>
          <p:nvPr/>
        </p:nvSpPr>
        <p:spPr>
          <a:xfrm>
            <a:off x="77585" y="992813"/>
            <a:ext cx="668180" cy="604059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EIP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94465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3.7037E-7 L 2.5E-6 0.05648 " pathEditMode="relative" rAng="0" ptsTypes="AA">
                                      <p:cBhvr>
                                        <p:cTn id="23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8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50"/>
                            </p:stCondLst>
                            <p:childTnLst>
                              <p:par>
                                <p:cTn id="25" presetID="22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2.59259E-6 L 4.72222E-6 0.14907 " pathEditMode="relative" rAng="0" ptsTypes="AA">
                                      <p:cBhvr>
                                        <p:cTn id="38" dur="7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4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250"/>
                            </p:stCondLst>
                            <p:childTnLst>
                              <p:par>
                                <p:cTn id="40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0.05648 L 2.5E-6 0.11065 " pathEditMode="relative" rAng="0" ptsTypes="AA">
                                      <p:cBhvr>
                                        <p:cTn id="46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7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750"/>
                            </p:stCondLst>
                            <p:childTnLst>
                              <p:par>
                                <p:cTn id="48" presetID="22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5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0.14907 L 4.72222E-6 0.18958 " pathEditMode="relative" rAng="0" ptsTypes="AA">
                                      <p:cBhvr>
                                        <p:cTn id="58" dur="7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0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250"/>
                            </p:stCondLst>
                            <p:childTnLst>
                              <p:par>
                                <p:cTn id="60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66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750"/>
                            </p:stCondLst>
                            <p:childTnLst>
                              <p:par>
                                <p:cTn id="68" presetID="42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0.11065 L 2.5E-6 0.6537 " pathEditMode="relative" rAng="0" ptsTypes="AA">
                                      <p:cBhvr>
                                        <p:cTn id="69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71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500"/>
                            </p:stCondLst>
                            <p:childTnLst>
                              <p:par>
                                <p:cTn id="7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8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42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0.18959 L 4.72222E-6 0.26227 " pathEditMode="relative" rAng="0" ptsTypes="AA">
                                      <p:cBhvr>
                                        <p:cTn id="88" dur="7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6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250"/>
                            </p:stCondLst>
                            <p:childTnLst>
                              <p:par>
                                <p:cTn id="90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0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00"/>
                            </p:stCondLst>
                            <p:childTnLst>
                              <p:par>
                                <p:cTn id="107" presetID="42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0.26227 L -0.0007 0.37453 " pathEditMode="relative" rAng="0" ptsTypes="AA">
                                      <p:cBhvr>
                                        <p:cTn id="108" dur="7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8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250"/>
                            </p:stCondLst>
                            <p:childTnLst>
                              <p:par>
                                <p:cTn id="110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2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42" presetClass="path" presetSubtype="0" accel="50000" decel="5000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69 0.37454 L 4.72222E-6 0.48611 " pathEditMode="relative" rAng="0" ptsTypes="AA">
                                      <p:cBhvr>
                                        <p:cTn id="129" dur="7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0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750"/>
                            </p:stCondLst>
                            <p:childTnLst>
                              <p:par>
                                <p:cTn id="13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4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500"/>
                            </p:stCondLst>
                            <p:childTnLst>
                              <p:par>
                                <p:cTn id="148" presetID="42" presetClass="path" presetSubtype="0" accel="50000" decel="5000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0.48611 L 4.72222E-6 0.56203 " pathEditMode="relative" rAng="0" ptsTypes="AA">
                                      <p:cBhvr>
                                        <p:cTn id="149" dur="7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9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1250"/>
                            </p:stCondLst>
                            <p:childTnLst>
                              <p:par>
                                <p:cTn id="15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6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6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500"/>
                            </p:stCondLst>
                            <p:childTnLst>
                              <p:par>
                                <p:cTn id="168" presetID="42" presetClass="path" presetSubtype="0" accel="50000" decel="5000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0.56204 L 4.72222E-6 0.63727 " pathEditMode="relative" rAng="0" ptsTypes="AA">
                                      <p:cBhvr>
                                        <p:cTn id="169" dur="7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1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1250"/>
                            </p:stCondLst>
                            <p:childTnLst>
                              <p:par>
                                <p:cTn id="17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42" presetClass="path" presetSubtype="0" accel="50000" decel="5000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0.6537 L 2.5E-6 0.70602 " pathEditMode="relative" rAng="0" ptsTypes="AA">
                                      <p:cBhvr>
                                        <p:cTn id="177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6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750"/>
                            </p:stCondLst>
                            <p:childTnLst>
                              <p:par>
                                <p:cTn id="179" presetID="22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8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8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" presetClass="exit" presetSubtype="4" fill="hold" grpId="8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8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46" grpId="0"/>
      <p:bldP spid="12" grpId="0" animBg="1"/>
      <p:bldP spid="12" grpId="1" animBg="1"/>
      <p:bldP spid="13" grpId="0" animBg="1"/>
      <p:bldP spid="13" grpId="1" animBg="1"/>
      <p:bldP spid="13" grpId="2" animBg="1"/>
      <p:bldP spid="13" grpId="3" animBg="1"/>
      <p:bldP spid="13" grpId="4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8" grpId="1" animBg="1"/>
      <p:bldP spid="29" grpId="0" animBg="1"/>
      <p:bldP spid="29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36" grpId="0" animBg="1"/>
      <p:bldP spid="36" grpId="1" animBg="1"/>
      <p:bldP spid="36" grpId="2" animBg="1"/>
      <p:bldP spid="36" grpId="3" animBg="1"/>
      <p:bldP spid="36" grpId="4" animBg="1"/>
      <p:bldP spid="36" grpId="5" animBg="1"/>
      <p:bldP spid="36" grpId="6" animBg="1"/>
      <p:bldP spid="36" grpId="7" animBg="1"/>
      <p:bldP spid="36" grpId="8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58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75183" y="892550"/>
            <a:ext cx="4128654" cy="3730566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  <a:tabLst>
                <a:tab pos="914400" algn="l"/>
                <a:tab pos="1944688" algn="l"/>
              </a:tabLst>
            </a:pP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…</a:t>
            </a:r>
          </a:p>
          <a:p>
            <a:pPr marL="0" indent="0">
              <a:buNone/>
              <a:tabLst>
                <a:tab pos="914400" algn="l"/>
                <a:tab pos="1944688" algn="l"/>
              </a:tabLst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080483d4 &lt;bar&gt;:</a:t>
            </a:r>
          </a:p>
          <a:p>
            <a:pPr marL="0" indent="0">
              <a:buNone/>
              <a:tabLst>
                <a:tab pos="914400" algn="l"/>
                <a:tab pos="1944688" algn="l"/>
              </a:tabLst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80483d4: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55        	push   </a:t>
            </a:r>
            <a:r>
              <a:rPr lang="en-US" sz="1400" dirty="0" err="1">
                <a:solidFill>
                  <a:schemeClr val="bg1">
                    <a:lumMod val="65000"/>
                  </a:schemeClr>
                </a:solidFill>
              </a:rPr>
              <a:t>ebp</a:t>
            </a: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  <a:tabLst>
                <a:tab pos="914400" algn="l"/>
                <a:tab pos="1944688" algn="l"/>
              </a:tabLst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80483d5: 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89 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e5   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</a:t>
            </a:r>
            <a:r>
              <a:rPr lang="en-US" sz="1400" dirty="0" err="1" smtClean="0">
                <a:solidFill>
                  <a:schemeClr val="bg1">
                    <a:lumMod val="65000"/>
                  </a:schemeClr>
                </a:solidFill>
              </a:rPr>
              <a:t>mov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    </a:t>
            </a:r>
            <a:r>
              <a:rPr lang="en-US" sz="1400" dirty="0" err="1">
                <a:solidFill>
                  <a:schemeClr val="bg1">
                    <a:lumMod val="65000"/>
                  </a:schemeClr>
                </a:solidFill>
              </a:rPr>
              <a:t>ebp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sz="1400" dirty="0" err="1" smtClean="0">
                <a:solidFill>
                  <a:schemeClr val="bg1">
                    <a:lumMod val="65000"/>
                  </a:schemeClr>
                </a:solidFill>
              </a:rPr>
              <a:t>esp</a:t>
            </a: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  <a:tabLst>
                <a:tab pos="914400" algn="l"/>
                <a:tab pos="1944688" algn="l"/>
              </a:tabLst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80483d7: 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83 </a:t>
            </a:r>
            <a:r>
              <a:rPr lang="en-US" sz="1400" dirty="0" err="1">
                <a:solidFill>
                  <a:schemeClr val="bg1">
                    <a:lumMod val="65000"/>
                  </a:schemeClr>
                </a:solidFill>
              </a:rPr>
              <a:t>ec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18  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sub    </a:t>
            </a:r>
            <a:r>
              <a:rPr lang="en-US" sz="1400" dirty="0" err="1">
                <a:solidFill>
                  <a:schemeClr val="bg1">
                    <a:lumMod val="65000"/>
                  </a:schemeClr>
                </a:solidFill>
              </a:rPr>
              <a:t>esp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, 0x18</a:t>
            </a: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  <a:tabLst>
                <a:tab pos="914400" algn="l"/>
                <a:tab pos="1944688" algn="l"/>
              </a:tabLst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80483da: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e8 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31 </a:t>
            </a:r>
            <a:r>
              <a:rPr lang="en-US" sz="1400" dirty="0" err="1">
                <a:solidFill>
                  <a:schemeClr val="bg1">
                    <a:lumMod val="65000"/>
                  </a:schemeClr>
                </a:solidFill>
              </a:rPr>
              <a:t>ff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bg1">
                    <a:lumMod val="65000"/>
                  </a:schemeClr>
                </a:solidFill>
              </a:rPr>
              <a:t>ff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65000"/>
                  </a:schemeClr>
                </a:solidFill>
              </a:rPr>
              <a:t>ff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call   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8048310 &lt;</a:t>
            </a:r>
            <a:r>
              <a:rPr lang="en-US" sz="1400" dirty="0" err="1">
                <a:solidFill>
                  <a:schemeClr val="bg1">
                    <a:lumMod val="65000"/>
                  </a:schemeClr>
                </a:solidFill>
              </a:rPr>
              <a:t>rand@plt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&gt;</a:t>
            </a:r>
          </a:p>
          <a:p>
            <a:pPr marL="0" indent="0">
              <a:buNone/>
              <a:tabLst>
                <a:tab pos="914400" algn="l"/>
                <a:tab pos="1944688" algn="l"/>
              </a:tabLst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80483df: 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89 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45 f4 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</a:t>
            </a:r>
            <a:r>
              <a:rPr lang="en-US" sz="1400" dirty="0" err="1" smtClean="0">
                <a:solidFill>
                  <a:schemeClr val="bg1">
                    <a:lumMod val="65000"/>
                  </a:schemeClr>
                </a:solidFill>
              </a:rPr>
              <a:t>mov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    [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ebp-0xc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], </a:t>
            </a:r>
            <a:r>
              <a:rPr lang="en-US" sz="1400" dirty="0" err="1" smtClean="0">
                <a:solidFill>
                  <a:schemeClr val="bg1">
                    <a:lumMod val="65000"/>
                  </a:schemeClr>
                </a:solidFill>
              </a:rPr>
              <a:t>eax</a:t>
            </a: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  <a:tabLst>
                <a:tab pos="914400" algn="l"/>
                <a:tab pos="1944688" algn="l"/>
              </a:tabLst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80483e2: 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8b 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45 0c  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</a:t>
            </a:r>
            <a:r>
              <a:rPr lang="en-US" sz="1400" dirty="0" err="1" smtClean="0">
                <a:solidFill>
                  <a:schemeClr val="bg1">
                    <a:lumMod val="65000"/>
                  </a:schemeClr>
                </a:solidFill>
              </a:rPr>
              <a:t>mov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    </a:t>
            </a:r>
            <a:r>
              <a:rPr lang="en-US" sz="1400" dirty="0" err="1" smtClean="0">
                <a:solidFill>
                  <a:schemeClr val="bg1">
                    <a:lumMod val="65000"/>
                  </a:schemeClr>
                </a:solidFill>
              </a:rPr>
              <a:t>eax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[ebp+0xc]</a:t>
            </a:r>
          </a:p>
          <a:p>
            <a:pPr marL="0" indent="0">
              <a:buNone/>
              <a:tabLst>
                <a:tab pos="914400" algn="l"/>
                <a:tab pos="1944688" algn="l"/>
              </a:tabLst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80483e5: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8b 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55 08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</a:t>
            </a:r>
            <a:r>
              <a:rPr lang="en-US" sz="1400" dirty="0" err="1" smtClean="0">
                <a:solidFill>
                  <a:schemeClr val="bg1">
                    <a:lumMod val="65000"/>
                  </a:schemeClr>
                </a:solidFill>
              </a:rPr>
              <a:t>mov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    </a:t>
            </a:r>
            <a:r>
              <a:rPr lang="en-US" sz="1400" dirty="0" err="1" smtClean="0">
                <a:solidFill>
                  <a:schemeClr val="bg1">
                    <a:lumMod val="65000"/>
                  </a:schemeClr>
                </a:solidFill>
              </a:rPr>
              <a:t>edx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[ebp+0x8]</a:t>
            </a:r>
          </a:p>
          <a:p>
            <a:pPr marL="0" indent="0">
              <a:buNone/>
              <a:tabLst>
                <a:tab pos="914400" algn="l"/>
                <a:tab pos="1944688" algn="l"/>
              </a:tabLst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80483e8: 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01 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d0   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add    </a:t>
            </a:r>
            <a:r>
              <a:rPr lang="en-US" sz="1400" dirty="0" err="1">
                <a:solidFill>
                  <a:schemeClr val="bg1">
                    <a:lumMod val="65000"/>
                  </a:schemeClr>
                </a:solidFill>
              </a:rPr>
              <a:t>eax,edx</a:t>
            </a: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  <a:tabLst>
                <a:tab pos="914400" algn="l"/>
                <a:tab pos="1944688" algn="l"/>
              </a:tabLst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80483ea: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2b 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45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f4	sub    </a:t>
            </a:r>
            <a:r>
              <a:rPr lang="en-US" sz="1400" dirty="0" err="1" smtClean="0">
                <a:solidFill>
                  <a:schemeClr val="bg1">
                    <a:lumMod val="65000"/>
                  </a:schemeClr>
                </a:solidFill>
              </a:rPr>
              <a:t>eax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[ebp-0xc]</a:t>
            </a:r>
          </a:p>
          <a:p>
            <a:pPr marL="0" indent="0">
              <a:buNone/>
              <a:tabLst>
                <a:tab pos="914400" algn="l"/>
                <a:tab pos="1944688" algn="l"/>
              </a:tabLst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80483ed: 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c9 	leave</a:t>
            </a: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  <a:tabLst>
                <a:tab pos="914400" algn="l"/>
                <a:tab pos="1944688" algn="l"/>
              </a:tabLst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80483ee: 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c3    	ret</a:t>
            </a: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Font typeface="Arial" panose="020B0604020202020204" pitchFamily="34" charset="0"/>
              <a:buNone/>
              <a:tabLst>
                <a:tab pos="914400" algn="l"/>
                <a:tab pos="1944688" algn="l"/>
              </a:tabLst>
            </a:pP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…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Left Brace 5"/>
          <p:cNvSpPr/>
          <p:nvPr/>
        </p:nvSpPr>
        <p:spPr>
          <a:xfrm>
            <a:off x="5646254" y="2504661"/>
            <a:ext cx="282633" cy="2209328"/>
          </a:xfrm>
          <a:prstGeom prst="lef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973219" y="3252476"/>
            <a:ext cx="7762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bar()’s</a:t>
            </a:r>
          </a:p>
          <a:p>
            <a:pPr algn="ctr"/>
            <a:r>
              <a:rPr lang="en-US" dirty="0" smtClean="0"/>
              <a:t>Frame</a:t>
            </a:r>
            <a:endParaRPr lang="en-US" dirty="0"/>
          </a:p>
        </p:txBody>
      </p:sp>
      <p:sp>
        <p:nvSpPr>
          <p:cNvPr id="8" name="Left Brace 7"/>
          <p:cNvSpPr/>
          <p:nvPr/>
        </p:nvSpPr>
        <p:spPr>
          <a:xfrm>
            <a:off x="5655000" y="626225"/>
            <a:ext cx="282633" cy="1446416"/>
          </a:xfrm>
          <a:prstGeom prst="lef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157852"/>
              </p:ext>
            </p:extLst>
          </p:nvPr>
        </p:nvGraphicFramePr>
        <p:xfrm>
          <a:off x="5981145" y="623432"/>
          <a:ext cx="3021902" cy="4481983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141730"/>
                <a:gridCol w="1880172"/>
              </a:tblGrid>
              <a:tr h="762023"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foo()’s local</a:t>
                      </a:r>
                      <a:r>
                        <a:rPr lang="en-US" sz="1600" baseline="0" dirty="0" smtClean="0"/>
                        <a:t> variables</a:t>
                      </a:r>
                      <a:endParaRPr lang="en-US" sz="16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</a:tr>
              <a:tr h="37199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2</a:t>
                      </a:r>
                      <a:r>
                        <a:rPr lang="en-US" sz="1600" baseline="30000" dirty="0" smtClean="0"/>
                        <a:t>nd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arg</a:t>
                      </a:r>
                      <a:r>
                        <a:rPr lang="en-US" sz="1600" baseline="0" dirty="0" smtClean="0"/>
                        <a:t> for bar()</a:t>
                      </a:r>
                      <a:endParaRPr lang="en-US" sz="1600" dirty="0" smtClean="0"/>
                    </a:p>
                  </a:txBody>
                  <a:tcPr/>
                </a:tc>
              </a:tr>
              <a:tr h="37199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1</a:t>
                      </a:r>
                      <a:r>
                        <a:rPr lang="en-US" sz="1600" baseline="30000" dirty="0" smtClean="0"/>
                        <a:t>st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baseline="0" dirty="0" err="1" smtClean="0"/>
                        <a:t>arg</a:t>
                      </a:r>
                      <a:r>
                        <a:rPr lang="en-US" sz="1600" baseline="0" dirty="0" smtClean="0"/>
                        <a:t> for bar()</a:t>
                      </a:r>
                      <a:endParaRPr lang="en-US" sz="1600" dirty="0" smtClean="0"/>
                    </a:p>
                  </a:txBody>
                  <a:tcPr/>
                </a:tc>
              </a:tr>
              <a:tr h="37199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0x8048418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Return </a:t>
                      </a:r>
                      <a:r>
                        <a:rPr lang="en-US" sz="1600" dirty="0" err="1" smtClean="0"/>
                        <a:t>addr</a:t>
                      </a:r>
                      <a:r>
                        <a:rPr lang="en-US" sz="1600" baseline="0" dirty="0" smtClean="0"/>
                        <a:t> to foo()</a:t>
                      </a:r>
                      <a:endParaRPr lang="en-US" sz="1600" dirty="0" smtClean="0"/>
                    </a:p>
                  </a:txBody>
                  <a:tcPr/>
                </a:tc>
              </a:tr>
              <a:tr h="37199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Saved EBP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71996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71996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7199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Some</a:t>
                      </a:r>
                      <a:r>
                        <a:rPr lang="en-US" sz="1600" baseline="0" dirty="0" smtClean="0"/>
                        <a:t> #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Result of rand()</a:t>
                      </a:r>
                      <a:endParaRPr lang="en-US" sz="1600" dirty="0"/>
                    </a:p>
                  </a:txBody>
                  <a:tcPr/>
                </a:tc>
              </a:tr>
              <a:tr h="371996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71996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71996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920467" y="102504"/>
            <a:ext cx="12808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Memory</a:t>
            </a:r>
            <a:endParaRPr lang="en-US" sz="2400" b="1" dirty="0"/>
          </a:p>
        </p:txBody>
      </p:sp>
      <p:sp>
        <p:nvSpPr>
          <p:cNvPr id="11" name="Line 8"/>
          <p:cNvSpPr>
            <a:spLocks noChangeShapeType="1"/>
          </p:cNvSpPr>
          <p:nvPr/>
        </p:nvSpPr>
        <p:spPr bwMode="auto">
          <a:xfrm>
            <a:off x="5979005" y="387908"/>
            <a:ext cx="0" cy="4876991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>
            <a:off x="8995124" y="387908"/>
            <a:ext cx="0" cy="4876991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6057207" y="2571403"/>
            <a:ext cx="991986" cy="277091"/>
          </a:xfrm>
          <a:prstGeom prst="rect">
            <a:avLst/>
          </a:prstGeom>
          <a:solidFill>
            <a:srgbClr val="D0D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037188" y="3652677"/>
            <a:ext cx="1026499" cy="277091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7182916" y="3666610"/>
            <a:ext cx="1762089" cy="277091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674879" y="1424247"/>
            <a:ext cx="3550030" cy="270241"/>
          </a:xfrm>
          <a:prstGeom prst="rect">
            <a:avLst/>
          </a:prstGeom>
          <a:noFill/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674879" y="1711114"/>
            <a:ext cx="3550030" cy="474843"/>
          </a:xfrm>
          <a:prstGeom prst="rect">
            <a:avLst/>
          </a:prstGeom>
          <a:noFill/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675183" y="2194260"/>
            <a:ext cx="4023970" cy="515689"/>
          </a:xfrm>
          <a:prstGeom prst="rect">
            <a:avLst/>
          </a:prstGeom>
          <a:noFill/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675183" y="2709949"/>
            <a:ext cx="4023970" cy="1030778"/>
          </a:xfrm>
          <a:prstGeom prst="rect">
            <a:avLst/>
          </a:prstGeom>
          <a:noFill/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675183" y="3730911"/>
            <a:ext cx="4023970" cy="264122"/>
          </a:xfrm>
          <a:prstGeom prst="rect">
            <a:avLst/>
          </a:prstGeom>
          <a:noFill/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675183" y="3995033"/>
            <a:ext cx="4023970" cy="264122"/>
          </a:xfrm>
          <a:prstGeom prst="rect">
            <a:avLst/>
          </a:prstGeom>
          <a:noFill/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4963040" y="995970"/>
            <a:ext cx="7762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foo()’s</a:t>
            </a:r>
          </a:p>
          <a:p>
            <a:pPr algn="ctr"/>
            <a:r>
              <a:rPr lang="en-US" dirty="0" smtClean="0"/>
              <a:t>Frame</a:t>
            </a:r>
            <a:endParaRPr lang="en-US" dirty="0"/>
          </a:p>
        </p:txBody>
      </p:sp>
      <p:sp>
        <p:nvSpPr>
          <p:cNvPr id="29" name="Right Arrow 28"/>
          <p:cNvSpPr/>
          <p:nvPr/>
        </p:nvSpPr>
        <p:spPr>
          <a:xfrm>
            <a:off x="64005" y="1257337"/>
            <a:ext cx="668180" cy="604059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EIP</a:t>
            </a:r>
            <a:endParaRPr lang="en-US" dirty="0"/>
          </a:p>
        </p:txBody>
      </p:sp>
      <p:sp>
        <p:nvSpPr>
          <p:cNvPr id="13" name="Right Arrow 12"/>
          <p:cNvSpPr/>
          <p:nvPr/>
        </p:nvSpPr>
        <p:spPr>
          <a:xfrm>
            <a:off x="5236401" y="342589"/>
            <a:ext cx="742604" cy="604059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EBP</a:t>
            </a:r>
            <a:endParaRPr lang="en-US" dirty="0"/>
          </a:p>
        </p:txBody>
      </p:sp>
      <p:sp>
        <p:nvSpPr>
          <p:cNvPr id="14" name="Right Arrow 13"/>
          <p:cNvSpPr/>
          <p:nvPr/>
        </p:nvSpPr>
        <p:spPr>
          <a:xfrm>
            <a:off x="5236401" y="1995054"/>
            <a:ext cx="742604" cy="604059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ESP</a:t>
            </a:r>
            <a:endParaRPr lang="en-US" dirty="0"/>
          </a:p>
        </p:txBody>
      </p:sp>
      <p:sp>
        <p:nvSpPr>
          <p:cNvPr id="37" name="Content Placeholder 2"/>
          <p:cNvSpPr txBox="1">
            <a:spLocks/>
          </p:cNvSpPr>
          <p:nvPr/>
        </p:nvSpPr>
        <p:spPr>
          <a:xfrm>
            <a:off x="398095" y="5298995"/>
            <a:ext cx="7888778" cy="140996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 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leave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err="1" smtClean="0">
                <a:sym typeface="Wingdings" panose="05000000000000000000" pitchFamily="2" charset="2"/>
              </a:rPr>
              <a:t>mov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esp</a:t>
            </a:r>
            <a:r>
              <a:rPr lang="en-US" dirty="0" smtClean="0">
                <a:sym typeface="Wingdings" panose="05000000000000000000" pitchFamily="2" charset="2"/>
              </a:rPr>
              <a:t>, </a:t>
            </a:r>
            <a:r>
              <a:rPr lang="en-US" dirty="0" err="1" smtClean="0">
                <a:sym typeface="Wingdings" panose="05000000000000000000" pitchFamily="2" charset="2"/>
              </a:rPr>
              <a:t>ebp</a:t>
            </a:r>
            <a:r>
              <a:rPr lang="en-US" dirty="0" smtClean="0">
                <a:sym typeface="Wingdings" panose="05000000000000000000" pitchFamily="2" charset="2"/>
              </a:rPr>
              <a:t>; pop </a:t>
            </a:r>
            <a:r>
              <a:rPr lang="en-US" dirty="0" err="1" smtClean="0">
                <a:sym typeface="Wingdings" panose="05000000000000000000" pitchFamily="2" charset="2"/>
              </a:rPr>
              <a:t>ebp</a:t>
            </a:r>
            <a:r>
              <a:rPr lang="en-US" dirty="0" smtClean="0">
                <a:sym typeface="Wingdings" panose="05000000000000000000" pitchFamily="2" charset="2"/>
              </a:rPr>
              <a:t>;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 Return value is placed in EAX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356808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3.7037E-6 L -4.44444E-6 0.06019 " pathEditMode="relative" rAng="0" ptsTypes="AA">
                                      <p:cBhvr>
                                        <p:cTn id="16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0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750"/>
                            </p:stCondLst>
                            <p:childTnLst>
                              <p:par>
                                <p:cTn id="18" presetID="22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4.81481E-6 L -2.77778E-6 0.04422 " pathEditMode="relative" rAng="0" ptsTypes="AA">
                                      <p:cBhvr>
                                        <p:cTn id="28" dur="7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1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250"/>
                            </p:stCondLst>
                            <p:childTnLst>
                              <p:par>
                                <p:cTn id="30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1.48148E-6 L -4.44444E-6 0.30116 " pathEditMode="relative" rAng="0" ptsTypes="AA">
                                      <p:cBhvr>
                                        <p:cTn id="36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50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750"/>
                            </p:stCondLst>
                            <p:childTnLst>
                              <p:par>
                                <p:cTn id="38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0.06019 L -4.44444E-6 0.32778 " pathEditMode="relative" rAng="0" ptsTypes="AA">
                                      <p:cBhvr>
                                        <p:cTn id="39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33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5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42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0.04422 L -2.77778E-6 0.11204 " pathEditMode="relative" rAng="0" ptsTypes="AA">
                                      <p:cBhvr>
                                        <p:cTn id="58" dur="7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3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250"/>
                            </p:stCondLst>
                            <p:childTnLst>
                              <p:par>
                                <p:cTn id="60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7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42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0.11204 L -2.77778E-6 0.18797 " pathEditMode="relative" rAng="0" ptsTypes="AA">
                                      <p:cBhvr>
                                        <p:cTn id="78" dur="7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7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250"/>
                            </p:stCondLst>
                            <p:childTnLst>
                              <p:par>
                                <p:cTn id="80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8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42" presetClass="path" presetSubtype="0" accel="50000" decel="5000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0.18797 L -2.77778E-6 0.33519 " pathEditMode="relative" rAng="0" ptsTypes="AA">
                                      <p:cBhvr>
                                        <p:cTn id="90" dur="7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3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250"/>
                            </p:stCondLst>
                            <p:childTnLst>
                              <p:par>
                                <p:cTn id="9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0.32778 L -4.44444E-6 0.06018 " pathEditMode="relative" rAng="0" ptsTypes="AA">
                                      <p:cBhvr>
                                        <p:cTn id="105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35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750"/>
                            </p:stCondLst>
                            <p:childTnLst>
                              <p:par>
                                <p:cTn id="107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0.30116 L -4.44444E-6 -1.48148E-6 " pathEditMode="relative" rAng="0" ptsTypes="AA">
                                      <p:cBhvr>
                                        <p:cTn id="108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069"/>
                                    </p:animMotion>
                                  </p:childTnLst>
                                </p:cTn>
                              </p:par>
                              <p:par>
                                <p:cTn id="109" presetID="42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0.06019 L -4.44444E-6 3.33333E-6 " pathEditMode="relative" rAng="0" ptsTypes="AA">
                                      <p:cBhvr>
                                        <p:cTn id="110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9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2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500"/>
                            </p:stCondLst>
                            <p:childTnLst>
                              <p:par>
                                <p:cTn id="129" presetID="42" presetClass="path" presetSubtype="0" accel="50000" decel="5000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0.33519 L -2.77778E-6 0.37639 " pathEditMode="relative" rAng="0" ptsTypes="AA">
                                      <p:cBhvr>
                                        <p:cTn id="130" dur="7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0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1250"/>
                            </p:stCondLst>
                            <p:childTnLst>
                              <p:par>
                                <p:cTn id="13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42" presetClass="path" presetSubtype="0" accel="50000" decel="5000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3.7037E-6 L -4.44444E-6 -0.05694 " pathEditMode="relative" rAng="0" ptsTypes="AA">
                                      <p:cBhvr>
                                        <p:cTn id="145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8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750"/>
                            </p:stCondLst>
                            <p:childTnLst>
                              <p:par>
                                <p:cTn id="147" presetID="16" presetClass="exit" presetSubtype="2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4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1250"/>
                            </p:stCondLst>
                            <p:childTnLst>
                              <p:par>
                                <p:cTn id="151" presetID="2" presetClass="exit" presetSubtype="1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/>
      <p:bldP spid="7" grpId="1"/>
      <p:bldP spid="15" grpId="0" animBg="1"/>
      <p:bldP spid="23" grpId="0" animBg="1"/>
      <p:bldP spid="25" grpId="0" animBg="1"/>
      <p:bldP spid="28" grpId="0" animBg="1"/>
      <p:bldP spid="28" grpId="1" animBg="1"/>
      <p:bldP spid="30" grpId="0" animBg="1"/>
      <p:bldP spid="30" grpId="1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34" grpId="0" animBg="1"/>
      <p:bldP spid="34" grpId="1" animBg="1"/>
      <p:bldP spid="29" grpId="0" animBg="1"/>
      <p:bldP spid="29" grpId="1" animBg="1"/>
      <p:bldP spid="29" grpId="2" animBg="1"/>
      <p:bldP spid="29" grpId="3" animBg="1"/>
      <p:bldP spid="29" grpId="4" animBg="1"/>
      <p:bldP spid="29" grpId="5" animBg="1"/>
      <p:bldP spid="29" grpId="6" animBg="1"/>
      <p:bldP spid="13" grpId="0" animBg="1"/>
      <p:bldP spid="13" grpId="1" animBg="1"/>
      <p:bldP spid="14" grpId="0" animBg="1"/>
      <p:bldP spid="14" grpId="1" animBg="1"/>
      <p:bldP spid="14" grpId="2" animBg="1"/>
      <p:bldP spid="14" grpId="3" animBg="1"/>
      <p:bldP spid="14" grpId="4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965"/>
            <a:ext cx="8229600" cy="972271"/>
          </a:xfrm>
        </p:spPr>
        <p:txBody>
          <a:bodyPr>
            <a:normAutofit/>
          </a:bodyPr>
          <a:lstStyle/>
          <a:p>
            <a:r>
              <a:rPr lang="en-US" dirty="0" smtClean="0"/>
              <a:t>Stack Switching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3658"/>
            <a:ext cx="8229600" cy="5342313"/>
          </a:xfrm>
        </p:spPr>
        <p:txBody>
          <a:bodyPr>
            <a:normAutofit/>
          </a:bodyPr>
          <a:lstStyle/>
          <a:p>
            <a:r>
              <a:rPr lang="en-US" dirty="0" smtClean="0"/>
              <a:t>We’ve seen that the stack holds</a:t>
            </a:r>
          </a:p>
          <a:p>
            <a:pPr lvl="1"/>
            <a:r>
              <a:rPr lang="en-US" dirty="0" smtClean="0"/>
              <a:t>Local variables</a:t>
            </a:r>
          </a:p>
          <a:p>
            <a:pPr lvl="1"/>
            <a:r>
              <a:rPr lang="en-US" dirty="0" smtClean="0"/>
              <a:t>Arguments to functions</a:t>
            </a:r>
            <a:endParaRPr lang="en-US" dirty="0"/>
          </a:p>
          <a:p>
            <a:pPr lvl="1"/>
            <a:r>
              <a:rPr lang="en-US" dirty="0" smtClean="0"/>
              <a:t>Return </a:t>
            </a:r>
            <a:r>
              <a:rPr lang="en-US" dirty="0"/>
              <a:t>addresses</a:t>
            </a:r>
          </a:p>
          <a:p>
            <a:pPr lvl="1"/>
            <a:r>
              <a:rPr lang="en-US" dirty="0" smtClean="0"/>
              <a:t>… basically, the state of a running program</a:t>
            </a:r>
          </a:p>
          <a:p>
            <a:r>
              <a:rPr lang="en-US" dirty="0" smtClean="0"/>
              <a:t>Crucially, a process’ </a:t>
            </a:r>
            <a:r>
              <a:rPr lang="en-US" dirty="0" smtClean="0">
                <a:solidFill>
                  <a:schemeClr val="accent1"/>
                </a:solidFill>
              </a:rPr>
              <a:t>control flow </a:t>
            </a:r>
            <a:r>
              <a:rPr lang="en-US" dirty="0" smtClean="0"/>
              <a:t>is stored on the stack</a:t>
            </a:r>
          </a:p>
          <a:p>
            <a:r>
              <a:rPr lang="en-US" dirty="0" smtClean="0"/>
              <a:t>If you modify the stack, you also modify control flow</a:t>
            </a:r>
          </a:p>
          <a:p>
            <a:pPr lvl="1"/>
            <a:r>
              <a:rPr lang="en-US" dirty="0" smtClean="0"/>
              <a:t>Stack switching is effectively process switching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283B9EA5-CE9A-4950-A80C-5ADF06B45BB8}" type="slidenum">
              <a:rPr lang="en-US" smtClean="0"/>
              <a:pPr/>
              <a:t>59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8643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Formats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Programs obey specific file formats</a:t>
            </a:r>
          </a:p>
          <a:p>
            <a:pPr lvl="1"/>
            <a:r>
              <a:rPr lang="en-US" dirty="0" smtClean="0"/>
              <a:t>CP/M and DOS: COM executables (*.com)</a:t>
            </a:r>
          </a:p>
          <a:p>
            <a:pPr lvl="1"/>
            <a:r>
              <a:rPr lang="en-US" dirty="0" smtClean="0"/>
              <a:t>DOS: MZ executables (*.exe)</a:t>
            </a:r>
          </a:p>
          <a:p>
            <a:pPr lvl="2"/>
            <a:r>
              <a:rPr lang="en-US" dirty="0" smtClean="0"/>
              <a:t>Named after </a:t>
            </a:r>
            <a:r>
              <a:rPr lang="en-US" dirty="0"/>
              <a:t>Mark </a:t>
            </a:r>
            <a:r>
              <a:rPr lang="en-US" dirty="0" err="1" smtClean="0"/>
              <a:t>Zbikowski</a:t>
            </a:r>
            <a:r>
              <a:rPr lang="en-US" dirty="0" smtClean="0"/>
              <a:t>, a DOS developer</a:t>
            </a:r>
          </a:p>
          <a:p>
            <a:pPr lvl="1"/>
            <a:r>
              <a:rPr lang="en-US" dirty="0" smtClean="0"/>
              <a:t>Windows Portable Executable (PE, PE32+) (*.exe)</a:t>
            </a:r>
          </a:p>
          <a:p>
            <a:pPr lvl="2"/>
            <a:r>
              <a:rPr lang="en-US" dirty="0" smtClean="0"/>
              <a:t>Modified version of Unix COFF executable format</a:t>
            </a:r>
          </a:p>
          <a:p>
            <a:pPr lvl="2"/>
            <a:r>
              <a:rPr lang="en-US" dirty="0" smtClean="0"/>
              <a:t>PE files start with an MZ header. Why?</a:t>
            </a:r>
          </a:p>
          <a:p>
            <a:pPr lvl="1"/>
            <a:r>
              <a:rPr lang="en-US" dirty="0" smtClean="0"/>
              <a:t>Unix/Linux: Executable and Linkable Format (ELF)</a:t>
            </a:r>
          </a:p>
          <a:p>
            <a:pPr lvl="1"/>
            <a:r>
              <a:rPr lang="en-US" dirty="0" smtClean="0"/>
              <a:t>Mac OSX: Mach object file format (Mach-O)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3292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Switching </a:t>
            </a:r>
            <a:r>
              <a:rPr lang="en-US" dirty="0"/>
              <a:t>B</a:t>
            </a:r>
            <a:r>
              <a:rPr lang="en-US" dirty="0" smtClean="0"/>
              <a:t>etween </a:t>
            </a:r>
            <a:r>
              <a:rPr lang="en-US" dirty="0"/>
              <a:t>P</a:t>
            </a:r>
            <a:r>
              <a:rPr lang="en-US" dirty="0" smtClean="0"/>
              <a:t>rocesses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US" dirty="0" smtClean="0">
                <a:latin typeface="Helvetica LT Std Light"/>
                <a:cs typeface="Helvetica LT Std Light"/>
              </a:rPr>
              <a:t> Process 1 calls into </a:t>
            </a:r>
            <a:r>
              <a:rPr lang="en-US" dirty="0" smtClean="0">
                <a:latin typeface="Courier New"/>
                <a:cs typeface="Courier New"/>
              </a:rPr>
              <a:t>switch()</a:t>
            </a:r>
            <a:r>
              <a:rPr lang="en-US" dirty="0" smtClean="0">
                <a:latin typeface="Helvetica LT Std Light"/>
                <a:cs typeface="Helvetica LT Std Light"/>
              </a:rPr>
              <a:t> routine</a:t>
            </a:r>
          </a:p>
          <a:p>
            <a:pPr>
              <a:buFont typeface="+mj-lt"/>
              <a:buAutoNum type="arabicPeriod"/>
            </a:pPr>
            <a:r>
              <a:rPr lang="en-US" dirty="0" smtClean="0">
                <a:latin typeface="Helvetica LT Std Light"/>
                <a:cs typeface="Helvetica LT Std Light"/>
              </a:rPr>
              <a:t> CPU registers are pushed onto the stack</a:t>
            </a:r>
          </a:p>
          <a:p>
            <a:pPr>
              <a:buFont typeface="+mj-lt"/>
              <a:buAutoNum type="arabicPeriod"/>
            </a:pPr>
            <a:r>
              <a:rPr lang="en-US" dirty="0" smtClean="0">
                <a:latin typeface="Helvetica LT Std Light"/>
                <a:cs typeface="Helvetica LT Std Light"/>
              </a:rPr>
              <a:t> The stack pointer is saved into memory</a:t>
            </a:r>
          </a:p>
          <a:p>
            <a:pPr>
              <a:buFont typeface="+mj-lt"/>
              <a:buAutoNum type="arabicPeriod"/>
            </a:pPr>
            <a:r>
              <a:rPr lang="en-US" dirty="0" smtClean="0">
                <a:latin typeface="Helvetica LT Std Light"/>
                <a:cs typeface="Helvetica LT Std Light"/>
              </a:rPr>
              <a:t> The stack pointer for process 2 is loaded</a:t>
            </a:r>
          </a:p>
          <a:p>
            <a:pPr>
              <a:buFont typeface="+mj-lt"/>
              <a:buAutoNum type="arabicPeriod"/>
            </a:pPr>
            <a:r>
              <a:rPr lang="en-US" dirty="0" smtClean="0">
                <a:latin typeface="Helvetica LT Std Light"/>
                <a:cs typeface="Helvetica LT Std Light"/>
              </a:rPr>
              <a:t> CPU registers are restored</a:t>
            </a:r>
          </a:p>
          <a:p>
            <a:pPr>
              <a:buFont typeface="+mj-lt"/>
              <a:buAutoNum type="arabicPeriod"/>
            </a:pPr>
            <a:r>
              <a:rPr lang="en-US" dirty="0">
                <a:latin typeface="Helvetica LT Std Light"/>
                <a:cs typeface="Helvetica LT Std Light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switch()</a:t>
            </a:r>
            <a:r>
              <a:rPr lang="en-US" dirty="0" smtClean="0">
                <a:latin typeface="Helvetica LT Std Light"/>
                <a:cs typeface="Helvetica LT Std Light"/>
              </a:rPr>
              <a:t> returns back to process 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283B9EA5-CE9A-4950-A80C-5ADF06B45BB8}" type="slidenum">
              <a:rPr lang="en-US" smtClean="0"/>
              <a:pPr/>
              <a:t>60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61058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eft Brace 6"/>
          <p:cNvSpPr/>
          <p:nvPr/>
        </p:nvSpPr>
        <p:spPr>
          <a:xfrm>
            <a:off x="6142858" y="399538"/>
            <a:ext cx="282633" cy="513697"/>
          </a:xfrm>
          <a:prstGeom prst="lef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8456404"/>
              </p:ext>
            </p:extLst>
          </p:nvPr>
        </p:nvGraphicFramePr>
        <p:xfrm>
          <a:off x="6475609" y="398967"/>
          <a:ext cx="2141817" cy="2401956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141817"/>
              </a:tblGrid>
              <a:tr h="54197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Top</a:t>
                      </a:r>
                      <a:r>
                        <a:rPr lang="en-US" sz="1600" baseline="0" dirty="0" smtClean="0"/>
                        <a:t> Frame</a:t>
                      </a:r>
                      <a:endParaRPr lang="en-US" sz="1600" dirty="0"/>
                    </a:p>
                  </a:txBody>
                  <a:tcPr anchor="ctr"/>
                </a:tc>
              </a:tr>
              <a:tr h="37199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Return </a:t>
                      </a:r>
                      <a:r>
                        <a:rPr lang="en-US" sz="1600" dirty="0" err="1" smtClean="0"/>
                        <a:t>addr</a:t>
                      </a:r>
                      <a:endParaRPr lang="en-US" sz="1600" dirty="0"/>
                    </a:p>
                  </a:txBody>
                  <a:tcPr/>
                </a:tc>
              </a:tr>
              <a:tr h="37199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Saved</a:t>
                      </a:r>
                      <a:r>
                        <a:rPr lang="en-US" sz="1600" baseline="0" dirty="0" smtClean="0"/>
                        <a:t> EAX</a:t>
                      </a:r>
                      <a:endParaRPr lang="en-US" sz="1600" dirty="0"/>
                    </a:p>
                  </a:txBody>
                  <a:tcPr/>
                </a:tc>
              </a:tr>
              <a:tr h="37199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…</a:t>
                      </a:r>
                      <a:endParaRPr lang="en-US" sz="1600" dirty="0"/>
                    </a:p>
                  </a:txBody>
                  <a:tcPr/>
                </a:tc>
              </a:tr>
              <a:tr h="37199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Saved</a:t>
                      </a:r>
                      <a:r>
                        <a:rPr lang="en-US" sz="1600" baseline="0" dirty="0" smtClean="0"/>
                        <a:t> EDX</a:t>
                      </a:r>
                      <a:endParaRPr lang="en-US" sz="1600" dirty="0"/>
                    </a:p>
                  </a:txBody>
                  <a:tcPr/>
                </a:tc>
              </a:tr>
              <a:tr h="371996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566847" y="-572"/>
            <a:ext cx="19535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Process 1’s Stack</a:t>
            </a:r>
            <a:endParaRPr lang="en-US" sz="2000" b="1" dirty="0"/>
          </a:p>
        </p:txBody>
      </p:sp>
      <p:sp>
        <p:nvSpPr>
          <p:cNvPr id="12" name="Rectangle 11"/>
          <p:cNvSpPr/>
          <p:nvPr/>
        </p:nvSpPr>
        <p:spPr>
          <a:xfrm>
            <a:off x="6508236" y="1364004"/>
            <a:ext cx="991986" cy="277091"/>
          </a:xfrm>
          <a:prstGeom prst="rect">
            <a:avLst/>
          </a:prstGeom>
          <a:solidFill>
            <a:srgbClr val="D0D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537109" y="984525"/>
            <a:ext cx="1026499" cy="277091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508236" y="1743483"/>
            <a:ext cx="1116710" cy="277091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Left Brace 17"/>
          <p:cNvSpPr/>
          <p:nvPr/>
        </p:nvSpPr>
        <p:spPr>
          <a:xfrm>
            <a:off x="6138652" y="4362664"/>
            <a:ext cx="282633" cy="513697"/>
          </a:xfrm>
          <a:prstGeom prst="leftBrace">
            <a:avLst/>
          </a:prstGeom>
          <a:ln w="3810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242181"/>
              </p:ext>
            </p:extLst>
          </p:nvPr>
        </p:nvGraphicFramePr>
        <p:xfrm>
          <a:off x="6471403" y="4362093"/>
          <a:ext cx="2141817" cy="2401956"/>
        </p:xfrm>
        <a:graphic>
          <a:graphicData uri="http://schemas.openxmlformats.org/drawingml/2006/table">
            <a:tbl>
              <a:tblPr bandRow="1">
                <a:tableStyleId>{F5AB1C69-6EDB-4FF4-983F-18BD219EF322}</a:tableStyleId>
              </a:tblPr>
              <a:tblGrid>
                <a:gridCol w="2141817"/>
              </a:tblGrid>
              <a:tr h="54197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Top</a:t>
                      </a:r>
                      <a:r>
                        <a:rPr lang="en-US" sz="1600" baseline="0" dirty="0" smtClean="0"/>
                        <a:t> Frame</a:t>
                      </a:r>
                      <a:endParaRPr lang="en-US" sz="1600" dirty="0"/>
                    </a:p>
                  </a:txBody>
                  <a:tcPr anchor="ctr"/>
                </a:tc>
              </a:tr>
              <a:tr h="37199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Return </a:t>
                      </a:r>
                      <a:r>
                        <a:rPr lang="en-US" sz="1600" dirty="0" err="1" smtClean="0"/>
                        <a:t>addr</a:t>
                      </a:r>
                      <a:endParaRPr lang="en-US" sz="1600" dirty="0"/>
                    </a:p>
                  </a:txBody>
                  <a:tcPr/>
                </a:tc>
              </a:tr>
              <a:tr h="37199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Saved</a:t>
                      </a:r>
                      <a:r>
                        <a:rPr lang="en-US" sz="1600" baseline="0" dirty="0" smtClean="0"/>
                        <a:t> EAX</a:t>
                      </a:r>
                      <a:endParaRPr lang="en-US" sz="1600" dirty="0"/>
                    </a:p>
                  </a:txBody>
                  <a:tcPr/>
                </a:tc>
              </a:tr>
              <a:tr h="37199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…</a:t>
                      </a:r>
                      <a:endParaRPr lang="en-US" sz="1600" dirty="0"/>
                    </a:p>
                  </a:txBody>
                  <a:tcPr/>
                </a:tc>
              </a:tr>
              <a:tr h="37199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Saved</a:t>
                      </a:r>
                      <a:r>
                        <a:rPr lang="en-US" sz="1600" baseline="0" dirty="0" smtClean="0"/>
                        <a:t> EDX</a:t>
                      </a:r>
                      <a:endParaRPr lang="en-US" sz="1600" dirty="0"/>
                    </a:p>
                  </a:txBody>
                  <a:tcPr/>
                </a:tc>
              </a:tr>
              <a:tr h="371996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6562641" y="3962554"/>
            <a:ext cx="19535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Process 2’s Stack</a:t>
            </a:r>
            <a:endParaRPr lang="en-US" sz="2000" b="1" dirty="0"/>
          </a:p>
        </p:txBody>
      </p:sp>
      <p:sp>
        <p:nvSpPr>
          <p:cNvPr id="23" name="Content Placeholder 2"/>
          <p:cNvSpPr>
            <a:spLocks noGrp="1"/>
          </p:cNvSpPr>
          <p:nvPr>
            <p:ph idx="4294967295"/>
          </p:nvPr>
        </p:nvSpPr>
        <p:spPr>
          <a:xfrm>
            <a:off x="2734398" y="1502549"/>
            <a:ext cx="2589205" cy="3602505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0" indent="0">
              <a:buNone/>
              <a:tabLst>
                <a:tab pos="858838" algn="l"/>
                <a:tab pos="1828800" algn="l"/>
              </a:tabLst>
            </a:pPr>
            <a:r>
              <a:rPr lang="en-US" sz="1600" dirty="0" smtClean="0">
                <a:solidFill>
                  <a:schemeClr val="bg1"/>
                </a:solidFill>
              </a:rPr>
              <a:t>&lt;switch&gt;:</a:t>
            </a:r>
          </a:p>
          <a:p>
            <a:pPr marL="0" indent="0">
              <a:buNone/>
              <a:tabLst>
                <a:tab pos="171450" algn="l"/>
              </a:tabLst>
            </a:pPr>
            <a:r>
              <a:rPr lang="en-US" sz="1600" dirty="0" smtClean="0">
                <a:solidFill>
                  <a:schemeClr val="bg1"/>
                </a:solidFill>
              </a:rPr>
              <a:t>	push   </a:t>
            </a:r>
            <a:r>
              <a:rPr lang="en-US" sz="1600" dirty="0" err="1" smtClean="0">
                <a:solidFill>
                  <a:schemeClr val="bg1"/>
                </a:solidFill>
              </a:rPr>
              <a:t>eax</a:t>
            </a:r>
            <a:endParaRPr lang="en-US" sz="1600" dirty="0">
              <a:solidFill>
                <a:schemeClr val="bg1"/>
              </a:solidFill>
            </a:endParaRPr>
          </a:p>
          <a:p>
            <a:pPr marL="0" indent="0">
              <a:buNone/>
              <a:tabLst>
                <a:tab pos="171450" algn="l"/>
              </a:tabLst>
            </a:pPr>
            <a:r>
              <a:rPr lang="en-US" sz="1600" dirty="0" smtClean="0">
                <a:solidFill>
                  <a:schemeClr val="bg1"/>
                </a:solidFill>
              </a:rPr>
              <a:t>	push   </a:t>
            </a:r>
            <a:r>
              <a:rPr lang="en-US" sz="1600" dirty="0" err="1" smtClean="0">
                <a:solidFill>
                  <a:schemeClr val="bg1"/>
                </a:solidFill>
              </a:rPr>
              <a:t>ebx</a:t>
            </a:r>
            <a:endParaRPr lang="en-US" sz="1600" dirty="0" smtClean="0">
              <a:solidFill>
                <a:schemeClr val="bg1"/>
              </a:solidFill>
            </a:endParaRPr>
          </a:p>
          <a:p>
            <a:pPr marL="0" indent="0">
              <a:buNone/>
              <a:tabLst>
                <a:tab pos="171450" algn="l"/>
              </a:tabLst>
            </a:pPr>
            <a:r>
              <a:rPr lang="en-US" sz="1600" dirty="0" smtClean="0">
                <a:solidFill>
                  <a:schemeClr val="bg1"/>
                </a:solidFill>
              </a:rPr>
              <a:t>	…</a:t>
            </a:r>
            <a:endParaRPr lang="en-US" sz="1600" dirty="0">
              <a:solidFill>
                <a:schemeClr val="bg1"/>
              </a:solidFill>
            </a:endParaRPr>
          </a:p>
          <a:p>
            <a:pPr marL="0" indent="0">
              <a:buNone/>
              <a:tabLst>
                <a:tab pos="171450" algn="l"/>
              </a:tabLst>
            </a:pPr>
            <a:r>
              <a:rPr lang="en-US" sz="1600" dirty="0" smtClean="0">
                <a:solidFill>
                  <a:schemeClr val="bg1"/>
                </a:solidFill>
              </a:rPr>
              <a:t>	push   </a:t>
            </a:r>
            <a:r>
              <a:rPr lang="en-US" sz="1600" dirty="0" err="1" smtClean="0">
                <a:solidFill>
                  <a:schemeClr val="bg1"/>
                </a:solidFill>
              </a:rPr>
              <a:t>edx</a:t>
            </a:r>
            <a:endParaRPr lang="en-US" sz="1600" dirty="0">
              <a:solidFill>
                <a:schemeClr val="bg1"/>
              </a:solidFill>
            </a:endParaRPr>
          </a:p>
          <a:p>
            <a:pPr marL="0" indent="0">
              <a:buNone/>
              <a:tabLst>
                <a:tab pos="171450" algn="l"/>
              </a:tabLst>
            </a:pPr>
            <a:r>
              <a:rPr lang="en-US" sz="1600" dirty="0" smtClean="0">
                <a:solidFill>
                  <a:schemeClr val="bg1"/>
                </a:solidFill>
              </a:rPr>
              <a:t>	</a:t>
            </a:r>
            <a:r>
              <a:rPr lang="en-US" sz="1600" dirty="0" err="1" smtClean="0">
                <a:solidFill>
                  <a:schemeClr val="bg1"/>
                </a:solidFill>
              </a:rPr>
              <a:t>mov</a:t>
            </a:r>
            <a:r>
              <a:rPr lang="en-US" sz="1600" dirty="0" smtClean="0">
                <a:solidFill>
                  <a:schemeClr val="bg1"/>
                </a:solidFill>
              </a:rPr>
              <a:t>    [</a:t>
            </a:r>
            <a:r>
              <a:rPr lang="en-US" sz="1600" dirty="0" err="1" smtClean="0">
                <a:solidFill>
                  <a:schemeClr val="bg1"/>
                </a:solidFill>
              </a:rPr>
              <a:t>cur_esp</a:t>
            </a:r>
            <a:r>
              <a:rPr lang="en-US" sz="1600" dirty="0" smtClean="0">
                <a:solidFill>
                  <a:schemeClr val="bg1"/>
                </a:solidFill>
              </a:rPr>
              <a:t>], </a:t>
            </a:r>
            <a:r>
              <a:rPr lang="en-US" sz="1600" dirty="0" err="1" smtClean="0">
                <a:solidFill>
                  <a:schemeClr val="bg1"/>
                </a:solidFill>
              </a:rPr>
              <a:t>esp</a:t>
            </a:r>
            <a:endParaRPr lang="en-US" sz="1600" dirty="0" smtClean="0">
              <a:solidFill>
                <a:schemeClr val="bg1"/>
              </a:solidFill>
            </a:endParaRPr>
          </a:p>
          <a:p>
            <a:pPr marL="0" indent="0">
              <a:buNone/>
              <a:tabLst>
                <a:tab pos="171450" algn="l"/>
              </a:tabLst>
            </a:pPr>
            <a:r>
              <a:rPr lang="en-US" sz="1600" dirty="0">
                <a:solidFill>
                  <a:schemeClr val="bg1"/>
                </a:solidFill>
              </a:rPr>
              <a:t>	</a:t>
            </a:r>
            <a:r>
              <a:rPr lang="en-US" sz="1600" dirty="0" err="1" smtClean="0">
                <a:solidFill>
                  <a:schemeClr val="bg1"/>
                </a:solidFill>
              </a:rPr>
              <a:t>mov</a:t>
            </a:r>
            <a:r>
              <a:rPr lang="en-US" sz="1600" dirty="0" smtClean="0">
                <a:solidFill>
                  <a:schemeClr val="bg1"/>
                </a:solidFill>
              </a:rPr>
              <a:t>    </a:t>
            </a:r>
            <a:r>
              <a:rPr lang="en-US" sz="1600" dirty="0" err="1" smtClean="0">
                <a:solidFill>
                  <a:schemeClr val="bg1"/>
                </a:solidFill>
              </a:rPr>
              <a:t>esp</a:t>
            </a:r>
            <a:r>
              <a:rPr lang="en-US" sz="1600" dirty="0" smtClean="0">
                <a:solidFill>
                  <a:schemeClr val="bg1"/>
                </a:solidFill>
              </a:rPr>
              <a:t>, [</a:t>
            </a:r>
            <a:r>
              <a:rPr lang="en-US" sz="1600" dirty="0" err="1" smtClean="0">
                <a:solidFill>
                  <a:schemeClr val="bg1"/>
                </a:solidFill>
              </a:rPr>
              <a:t>saved_esp</a:t>
            </a:r>
            <a:r>
              <a:rPr lang="en-US" sz="1600" dirty="0" smtClean="0">
                <a:solidFill>
                  <a:schemeClr val="bg1"/>
                </a:solidFill>
              </a:rPr>
              <a:t>]</a:t>
            </a:r>
          </a:p>
          <a:p>
            <a:pPr marL="0" indent="0">
              <a:buNone/>
              <a:tabLst>
                <a:tab pos="171450" algn="l"/>
              </a:tabLst>
            </a:pPr>
            <a:r>
              <a:rPr lang="en-US" sz="1600" dirty="0">
                <a:solidFill>
                  <a:schemeClr val="bg1"/>
                </a:solidFill>
              </a:rPr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pop     </a:t>
            </a:r>
            <a:r>
              <a:rPr lang="en-US" sz="1600" dirty="0" err="1" smtClean="0">
                <a:solidFill>
                  <a:schemeClr val="bg1"/>
                </a:solidFill>
              </a:rPr>
              <a:t>edx</a:t>
            </a:r>
            <a:endParaRPr lang="en-US" sz="1600" dirty="0" smtClean="0">
              <a:solidFill>
                <a:schemeClr val="bg1"/>
              </a:solidFill>
            </a:endParaRPr>
          </a:p>
          <a:p>
            <a:pPr marL="0" indent="0">
              <a:buNone/>
              <a:tabLst>
                <a:tab pos="171450" algn="l"/>
              </a:tabLst>
            </a:pPr>
            <a:r>
              <a:rPr lang="en-US" sz="1600" dirty="0" smtClean="0">
                <a:solidFill>
                  <a:schemeClr val="bg1"/>
                </a:solidFill>
              </a:rPr>
              <a:t>	…</a:t>
            </a:r>
            <a:endParaRPr lang="en-US" sz="1600" dirty="0">
              <a:solidFill>
                <a:schemeClr val="bg1"/>
              </a:solidFill>
            </a:endParaRPr>
          </a:p>
          <a:p>
            <a:pPr marL="0" indent="0">
              <a:buNone/>
              <a:tabLst>
                <a:tab pos="171450" algn="l"/>
              </a:tabLst>
            </a:pPr>
            <a:r>
              <a:rPr lang="en-US" sz="1600" dirty="0" smtClean="0">
                <a:solidFill>
                  <a:schemeClr val="bg1"/>
                </a:solidFill>
              </a:rPr>
              <a:t>	pop     </a:t>
            </a:r>
            <a:r>
              <a:rPr lang="en-US" sz="1600" dirty="0" err="1" smtClean="0">
                <a:solidFill>
                  <a:schemeClr val="bg1"/>
                </a:solidFill>
              </a:rPr>
              <a:t>ebx</a:t>
            </a:r>
            <a:endParaRPr lang="en-US" sz="1600" dirty="0">
              <a:solidFill>
                <a:schemeClr val="bg1"/>
              </a:solidFill>
            </a:endParaRPr>
          </a:p>
          <a:p>
            <a:pPr marL="0" indent="0">
              <a:buNone/>
              <a:tabLst>
                <a:tab pos="171450" algn="l"/>
              </a:tabLst>
            </a:pPr>
            <a:r>
              <a:rPr lang="en-US" sz="1600" dirty="0" smtClean="0">
                <a:solidFill>
                  <a:schemeClr val="bg1"/>
                </a:solidFill>
              </a:rPr>
              <a:t>	pop     </a:t>
            </a:r>
            <a:r>
              <a:rPr lang="en-US" sz="1600" dirty="0" err="1" smtClean="0">
                <a:solidFill>
                  <a:schemeClr val="bg1"/>
                </a:solidFill>
              </a:rPr>
              <a:t>eax</a:t>
            </a:r>
            <a:endParaRPr lang="en-US" sz="1600" dirty="0">
              <a:solidFill>
                <a:schemeClr val="bg1"/>
              </a:solidFill>
            </a:endParaRPr>
          </a:p>
          <a:p>
            <a:pPr marL="0" indent="0">
              <a:buNone/>
              <a:tabLst>
                <a:tab pos="171450" algn="l"/>
              </a:tabLst>
            </a:pPr>
            <a:r>
              <a:rPr lang="en-US" sz="1600" dirty="0" smtClean="0">
                <a:solidFill>
                  <a:schemeClr val="bg1"/>
                </a:solidFill>
              </a:rPr>
              <a:t>	ret</a:t>
            </a:r>
            <a:endParaRPr lang="en-US" sz="1600" dirty="0">
              <a:solidFill>
                <a:schemeClr val="bg1"/>
              </a:solidFill>
            </a:endParaRPr>
          </a:p>
        </p:txBody>
      </p:sp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9237961"/>
              </p:ext>
            </p:extLst>
          </p:nvPr>
        </p:nvGraphicFramePr>
        <p:xfrm>
          <a:off x="6458460" y="3148677"/>
          <a:ext cx="2161921" cy="741680"/>
        </p:xfrm>
        <a:graphic>
          <a:graphicData uri="http://schemas.openxmlformats.org/drawingml/2006/table">
            <a:tbl>
              <a:tblPr bandRow="1">
                <a:tableStyleId>{00A15C55-8517-42AA-B614-E9B94910E393}</a:tableStyleId>
              </a:tblPr>
              <a:tblGrid>
                <a:gridCol w="216192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Saved ESP for Process 1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Saved ESP for</a:t>
                      </a:r>
                      <a:r>
                        <a:rPr lang="en-US" sz="1600" baseline="0" dirty="0" smtClean="0"/>
                        <a:t> Process 2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Line 8"/>
          <p:cNvSpPr>
            <a:spLocks noChangeShapeType="1"/>
          </p:cNvSpPr>
          <p:nvPr/>
        </p:nvSpPr>
        <p:spPr bwMode="auto">
          <a:xfrm>
            <a:off x="6466863" y="281448"/>
            <a:ext cx="0" cy="6518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>
            <a:off x="8620381" y="322665"/>
            <a:ext cx="0" cy="6477146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6795075" y="2779534"/>
            <a:ext cx="14521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OS Memory</a:t>
            </a:r>
            <a:endParaRPr lang="en-US" sz="2000" b="1" dirty="0"/>
          </a:p>
        </p:txBody>
      </p:sp>
      <p:sp>
        <p:nvSpPr>
          <p:cNvPr id="28" name="Content Placeholder 2"/>
          <p:cNvSpPr txBox="1">
            <a:spLocks/>
          </p:cNvSpPr>
          <p:nvPr/>
        </p:nvSpPr>
        <p:spPr>
          <a:xfrm>
            <a:off x="683164" y="427599"/>
            <a:ext cx="1666570" cy="11138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  <a:tabLst>
                <a:tab pos="858838" algn="l"/>
                <a:tab pos="1828800" algn="l"/>
              </a:tabLst>
            </a:pPr>
            <a:r>
              <a:rPr lang="en-US" sz="1800" dirty="0" smtClean="0">
                <a:solidFill>
                  <a:schemeClr val="bg1"/>
                </a:solidFill>
              </a:rPr>
              <a:t>a = b + 1;</a:t>
            </a:r>
          </a:p>
          <a:p>
            <a:pPr marL="0" indent="0">
              <a:buFont typeface="Arial" panose="020B0604020202020204" pitchFamily="34" charset="0"/>
              <a:buNone/>
              <a:tabLst>
                <a:tab pos="858838" algn="l"/>
                <a:tab pos="1828800" algn="l"/>
              </a:tabLst>
            </a:pPr>
            <a:r>
              <a:rPr lang="en-US" sz="1800" dirty="0" smtClean="0">
                <a:solidFill>
                  <a:schemeClr val="bg1"/>
                </a:solidFill>
              </a:rPr>
              <a:t>switch();</a:t>
            </a:r>
          </a:p>
          <a:p>
            <a:pPr marL="0" indent="0">
              <a:buFont typeface="Arial" panose="020B0604020202020204" pitchFamily="34" charset="0"/>
              <a:buNone/>
              <a:tabLst>
                <a:tab pos="858838" algn="l"/>
                <a:tab pos="1828800" algn="l"/>
              </a:tabLst>
            </a:pPr>
            <a:r>
              <a:rPr lang="en-US" sz="1800" dirty="0" smtClean="0">
                <a:solidFill>
                  <a:schemeClr val="bg1"/>
                </a:solidFill>
              </a:rPr>
              <a:t>b--;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51249" y="27489"/>
            <a:ext cx="19304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Process 1’s Code</a:t>
            </a:r>
            <a:endParaRPr lang="en-US" sz="2000" b="1" dirty="0"/>
          </a:p>
        </p:txBody>
      </p:sp>
      <p:sp>
        <p:nvSpPr>
          <p:cNvPr id="30" name="Content Placeholder 2"/>
          <p:cNvSpPr txBox="1">
            <a:spLocks/>
          </p:cNvSpPr>
          <p:nvPr/>
        </p:nvSpPr>
        <p:spPr>
          <a:xfrm>
            <a:off x="628837" y="5040892"/>
            <a:ext cx="1871628" cy="172858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  <a:tabLst>
                <a:tab pos="858838" algn="l"/>
                <a:tab pos="1828800" algn="l"/>
              </a:tabLst>
            </a:pPr>
            <a:r>
              <a:rPr lang="en-US" sz="1800" dirty="0" smtClean="0">
                <a:solidFill>
                  <a:schemeClr val="bg1"/>
                </a:solidFill>
              </a:rPr>
              <a:t>puts(</a:t>
            </a:r>
            <a:r>
              <a:rPr lang="en-US" sz="1800" dirty="0" err="1" smtClean="0">
                <a:solidFill>
                  <a:schemeClr val="bg1"/>
                </a:solidFill>
              </a:rPr>
              <a:t>my_str</a:t>
            </a:r>
            <a:r>
              <a:rPr lang="en-US" sz="1800" dirty="0" smtClean="0">
                <a:solidFill>
                  <a:schemeClr val="bg1"/>
                </a:solidFill>
              </a:rPr>
              <a:t>);</a:t>
            </a:r>
          </a:p>
          <a:p>
            <a:pPr marL="0" indent="0">
              <a:buFont typeface="Arial" panose="020B0604020202020204" pitchFamily="34" charset="0"/>
              <a:buNone/>
              <a:tabLst>
                <a:tab pos="858838" algn="l"/>
                <a:tab pos="1828800" algn="l"/>
              </a:tabLst>
            </a:pPr>
            <a:r>
              <a:rPr lang="en-US" sz="1800" dirty="0" smtClean="0">
                <a:solidFill>
                  <a:schemeClr val="bg1"/>
                </a:solidFill>
              </a:rPr>
              <a:t>switch();</a:t>
            </a:r>
          </a:p>
          <a:p>
            <a:pPr marL="0" indent="0">
              <a:buFont typeface="Arial" panose="020B0604020202020204" pitchFamily="34" charset="0"/>
              <a:buNone/>
              <a:tabLst>
                <a:tab pos="858838" algn="l"/>
                <a:tab pos="1828800" algn="l"/>
              </a:tabLst>
            </a:pPr>
            <a:r>
              <a:rPr lang="en-US" sz="1800" dirty="0" err="1" smtClean="0">
                <a:solidFill>
                  <a:schemeClr val="bg1"/>
                </a:solidFill>
              </a:rPr>
              <a:t>my_str</a:t>
            </a:r>
            <a:r>
              <a:rPr lang="en-US" sz="1800" dirty="0" smtClean="0">
                <a:solidFill>
                  <a:schemeClr val="bg1"/>
                </a:solidFill>
              </a:rPr>
              <a:t>[0] = ‘\n’;</a:t>
            </a:r>
          </a:p>
          <a:p>
            <a:pPr marL="0" indent="0">
              <a:buFont typeface="Arial" panose="020B0604020202020204" pitchFamily="34" charset="0"/>
              <a:buNone/>
              <a:tabLst>
                <a:tab pos="858838" algn="l"/>
                <a:tab pos="1828800" algn="l"/>
              </a:tabLst>
            </a:pPr>
            <a:r>
              <a:rPr lang="en-US" sz="1800" dirty="0" err="1" smtClean="0">
                <a:solidFill>
                  <a:schemeClr val="bg1"/>
                </a:solidFill>
              </a:rPr>
              <a:t>i</a:t>
            </a:r>
            <a:r>
              <a:rPr lang="en-US" sz="1800" dirty="0" smtClean="0">
                <a:solidFill>
                  <a:schemeClr val="bg1"/>
                </a:solidFill>
              </a:rPr>
              <a:t> = </a:t>
            </a:r>
            <a:r>
              <a:rPr lang="en-US" sz="1800" dirty="0" err="1" smtClean="0">
                <a:solidFill>
                  <a:schemeClr val="bg1"/>
                </a:solidFill>
              </a:rPr>
              <a:t>strlen</a:t>
            </a:r>
            <a:r>
              <a:rPr lang="en-US" sz="1800" dirty="0" smtClean="0">
                <a:solidFill>
                  <a:schemeClr val="bg1"/>
                </a:solidFill>
              </a:rPr>
              <a:t>(</a:t>
            </a:r>
            <a:r>
              <a:rPr lang="en-US" sz="1800" dirty="0" err="1" smtClean="0">
                <a:solidFill>
                  <a:schemeClr val="bg1"/>
                </a:solidFill>
              </a:rPr>
              <a:t>my_str</a:t>
            </a:r>
            <a:r>
              <a:rPr lang="en-US" sz="1800" dirty="0" smtClean="0">
                <a:solidFill>
                  <a:schemeClr val="bg1"/>
                </a:solidFill>
              </a:rPr>
              <a:t>);</a:t>
            </a:r>
          </a:p>
          <a:p>
            <a:pPr marL="0" indent="0">
              <a:buFont typeface="Arial" panose="020B0604020202020204" pitchFamily="34" charset="0"/>
              <a:buNone/>
              <a:tabLst>
                <a:tab pos="858838" algn="l"/>
                <a:tab pos="1828800" algn="l"/>
              </a:tabLst>
            </a:pPr>
            <a:r>
              <a:rPr lang="en-US" sz="1800" dirty="0" smtClean="0">
                <a:solidFill>
                  <a:schemeClr val="bg1"/>
                </a:solidFill>
              </a:rPr>
              <a:t>switch();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99451" y="4616988"/>
            <a:ext cx="19304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Process 2’s Code</a:t>
            </a:r>
            <a:endParaRPr lang="en-US" sz="2000" b="1" dirty="0"/>
          </a:p>
        </p:txBody>
      </p:sp>
      <p:sp>
        <p:nvSpPr>
          <p:cNvPr id="32" name="Rectangle 31"/>
          <p:cNvSpPr/>
          <p:nvPr/>
        </p:nvSpPr>
        <p:spPr>
          <a:xfrm>
            <a:off x="6508236" y="2103937"/>
            <a:ext cx="991986" cy="277091"/>
          </a:xfrm>
          <a:prstGeom prst="rect">
            <a:avLst/>
          </a:prstGeom>
          <a:solidFill>
            <a:srgbClr val="D0D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6537109" y="3190760"/>
            <a:ext cx="1979080" cy="277091"/>
          </a:xfrm>
          <a:prstGeom prst="rect">
            <a:avLst/>
          </a:prstGeom>
          <a:solidFill>
            <a:srgbClr val="D8D3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Arrow 16"/>
          <p:cNvSpPr/>
          <p:nvPr/>
        </p:nvSpPr>
        <p:spPr>
          <a:xfrm>
            <a:off x="5724259" y="564098"/>
            <a:ext cx="742604" cy="604059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ESP</a:t>
            </a:r>
            <a:endParaRPr lang="en-US" dirty="0"/>
          </a:p>
        </p:txBody>
      </p:sp>
      <p:sp>
        <p:nvSpPr>
          <p:cNvPr id="24" name="Right Arrow 23"/>
          <p:cNvSpPr/>
          <p:nvPr/>
        </p:nvSpPr>
        <p:spPr>
          <a:xfrm>
            <a:off x="41827" y="322665"/>
            <a:ext cx="668180" cy="604059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EIP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3489429" y="1102439"/>
            <a:ext cx="10791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OS Code</a:t>
            </a:r>
            <a:endParaRPr lang="en-US" sz="2000" b="1" dirty="0"/>
          </a:p>
        </p:txBody>
      </p:sp>
      <p:sp>
        <p:nvSpPr>
          <p:cNvPr id="35" name="Rectangle 34"/>
          <p:cNvSpPr/>
          <p:nvPr/>
        </p:nvSpPr>
        <p:spPr>
          <a:xfrm>
            <a:off x="2818886" y="1812175"/>
            <a:ext cx="2340548" cy="1208116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2818886" y="3020291"/>
            <a:ext cx="2440299" cy="283510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2839331" y="3303801"/>
            <a:ext cx="2420338" cy="283510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2839331" y="3586759"/>
            <a:ext cx="2340548" cy="1168121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2839331" y="4751232"/>
            <a:ext cx="2340548" cy="283510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6524429" y="3559911"/>
            <a:ext cx="1979080" cy="277091"/>
          </a:xfrm>
          <a:prstGeom prst="rect">
            <a:avLst/>
          </a:prstGeom>
          <a:solidFill>
            <a:srgbClr val="EDEA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6524429" y="4960966"/>
            <a:ext cx="1979080" cy="277091"/>
          </a:xfrm>
          <a:prstGeom prst="rect">
            <a:avLst/>
          </a:prstGeom>
          <a:solidFill>
            <a:srgbClr val="EFF3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6519859" y="5316839"/>
            <a:ext cx="1979080" cy="277091"/>
          </a:xfrm>
          <a:prstGeom prst="rect">
            <a:avLst/>
          </a:prstGeom>
          <a:solidFill>
            <a:srgbClr val="DEE7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6519859" y="5697813"/>
            <a:ext cx="1979080" cy="277091"/>
          </a:xfrm>
          <a:prstGeom prst="rect">
            <a:avLst/>
          </a:prstGeom>
          <a:solidFill>
            <a:srgbClr val="EFF3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6526089" y="6062161"/>
            <a:ext cx="1979080" cy="277091"/>
          </a:xfrm>
          <a:prstGeom prst="rect">
            <a:avLst/>
          </a:prstGeom>
          <a:solidFill>
            <a:srgbClr val="DEE7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reeform 47"/>
          <p:cNvSpPr/>
          <p:nvPr/>
        </p:nvSpPr>
        <p:spPr>
          <a:xfrm>
            <a:off x="8672941" y="2205644"/>
            <a:ext cx="328422" cy="1124989"/>
          </a:xfrm>
          <a:custGeom>
            <a:avLst/>
            <a:gdLst>
              <a:gd name="connsiteX0" fmla="*/ 0 w 221672"/>
              <a:gd name="connsiteY0" fmla="*/ 1136073 h 1136073"/>
              <a:gd name="connsiteX1" fmla="*/ 221672 w 221672"/>
              <a:gd name="connsiteY1" fmla="*/ 1136073 h 1136073"/>
              <a:gd name="connsiteX2" fmla="*/ 221672 w 221672"/>
              <a:gd name="connsiteY2" fmla="*/ 11084 h 1136073"/>
              <a:gd name="connsiteX3" fmla="*/ 72043 w 221672"/>
              <a:gd name="connsiteY3" fmla="*/ 11084 h 1136073"/>
              <a:gd name="connsiteX4" fmla="*/ 72043 w 221672"/>
              <a:gd name="connsiteY4" fmla="*/ 0 h 1136073"/>
              <a:gd name="connsiteX0" fmla="*/ 0 w 221672"/>
              <a:gd name="connsiteY0" fmla="*/ 1124989 h 1124989"/>
              <a:gd name="connsiteX1" fmla="*/ 221672 w 221672"/>
              <a:gd name="connsiteY1" fmla="*/ 1124989 h 1124989"/>
              <a:gd name="connsiteX2" fmla="*/ 221672 w 221672"/>
              <a:gd name="connsiteY2" fmla="*/ 0 h 1124989"/>
              <a:gd name="connsiteX3" fmla="*/ 72043 w 221672"/>
              <a:gd name="connsiteY3" fmla="*/ 0 h 1124989"/>
              <a:gd name="connsiteX4" fmla="*/ 26607 w 221672"/>
              <a:gd name="connsiteY4" fmla="*/ 5955 h 1124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672" h="1124989">
                <a:moveTo>
                  <a:pt x="0" y="1124989"/>
                </a:moveTo>
                <a:lnTo>
                  <a:pt x="221672" y="1124989"/>
                </a:lnTo>
                <a:lnTo>
                  <a:pt x="221672" y="0"/>
                </a:lnTo>
                <a:lnTo>
                  <a:pt x="72043" y="0"/>
                </a:lnTo>
                <a:lnTo>
                  <a:pt x="26607" y="5955"/>
                </a:lnTo>
              </a:path>
            </a:pathLst>
          </a:custGeom>
          <a:noFill/>
          <a:ln w="38100">
            <a:headEnd type="none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reeform 48"/>
          <p:cNvSpPr/>
          <p:nvPr/>
        </p:nvSpPr>
        <p:spPr>
          <a:xfrm flipV="1">
            <a:off x="8672940" y="3703036"/>
            <a:ext cx="320555" cy="2533058"/>
          </a:xfrm>
          <a:custGeom>
            <a:avLst/>
            <a:gdLst>
              <a:gd name="connsiteX0" fmla="*/ 0 w 221672"/>
              <a:gd name="connsiteY0" fmla="*/ 1136073 h 1136073"/>
              <a:gd name="connsiteX1" fmla="*/ 221672 w 221672"/>
              <a:gd name="connsiteY1" fmla="*/ 1136073 h 1136073"/>
              <a:gd name="connsiteX2" fmla="*/ 221672 w 221672"/>
              <a:gd name="connsiteY2" fmla="*/ 11084 h 1136073"/>
              <a:gd name="connsiteX3" fmla="*/ 72043 w 221672"/>
              <a:gd name="connsiteY3" fmla="*/ 11084 h 1136073"/>
              <a:gd name="connsiteX4" fmla="*/ 72043 w 221672"/>
              <a:gd name="connsiteY4" fmla="*/ 0 h 1136073"/>
              <a:gd name="connsiteX0" fmla="*/ 0 w 221672"/>
              <a:gd name="connsiteY0" fmla="*/ 1124989 h 1124989"/>
              <a:gd name="connsiteX1" fmla="*/ 221672 w 221672"/>
              <a:gd name="connsiteY1" fmla="*/ 1124989 h 1124989"/>
              <a:gd name="connsiteX2" fmla="*/ 221672 w 221672"/>
              <a:gd name="connsiteY2" fmla="*/ 0 h 1124989"/>
              <a:gd name="connsiteX3" fmla="*/ 72043 w 221672"/>
              <a:gd name="connsiteY3" fmla="*/ 0 h 1124989"/>
              <a:gd name="connsiteX4" fmla="*/ 26607 w 221672"/>
              <a:gd name="connsiteY4" fmla="*/ 5955 h 1124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672" h="1124989">
                <a:moveTo>
                  <a:pt x="0" y="1124989"/>
                </a:moveTo>
                <a:lnTo>
                  <a:pt x="221672" y="1124989"/>
                </a:lnTo>
                <a:lnTo>
                  <a:pt x="221672" y="0"/>
                </a:lnTo>
                <a:lnTo>
                  <a:pt x="72043" y="0"/>
                </a:lnTo>
                <a:lnTo>
                  <a:pt x="26607" y="5955"/>
                </a:lnTo>
              </a:path>
            </a:pathLst>
          </a:custGeom>
          <a:noFill/>
          <a:ln w="38100">
            <a:headEnd type="none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969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2.22222E-6 L -2.22222E-6 0.04422 " pathEditMode="relative" rAng="0" ptsTypes="AA">
                                      <p:cBhvr>
                                        <p:cTn id="6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1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750"/>
                            </p:stCondLst>
                            <p:childTnLst>
                              <p:par>
                                <p:cTn id="8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59259E-6 L 3.33333E-6 0.03449 " pathEditMode="relative" rAng="0" ptsTypes="AA">
                                      <p:cBhvr>
                                        <p:cTn id="9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7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22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0.04422 L 0.23177 0.20371 " pathEditMode="relative" rAng="0" ptsTypes="AA">
                                      <p:cBhvr>
                                        <p:cTn id="17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580" y="79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750"/>
                            </p:stCondLst>
                            <p:childTnLst>
                              <p:par>
                                <p:cTn id="1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.03449 L 3.33333E-6 0.20694 " pathEditMode="relative" rAng="0" ptsTypes="AA">
                                      <p:cBhvr>
                                        <p:cTn id="25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611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42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3177 0.20371 L 0.23038 0.36482 " pathEditMode="relative" rAng="0" ptsTypes="AA">
                                      <p:cBhvr>
                                        <p:cTn id="42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" y="80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250"/>
                            </p:stCondLst>
                            <p:childTnLst>
                              <p:par>
                                <p:cTn id="4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5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5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42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3038 0.36482 L 0.23038 0.41459 " pathEditMode="relative" rAng="0" ptsTypes="AA">
                                      <p:cBhvr>
                                        <p:cTn id="63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4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250"/>
                            </p:stCondLst>
                            <p:childTnLst>
                              <p:par>
                                <p:cTn id="6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.20694 L 3.33333E-6 0.77893 " pathEditMode="relative" rAng="0" ptsTypes="AA">
                                      <p:cBhvr>
                                        <p:cTn id="71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85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7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42" presetClass="path" presetSubtype="0" accel="50000" decel="5000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3038 0.41459 L 0.23038 0.45857 " pathEditMode="relative" rAng="0" ptsTypes="AA">
                                      <p:cBhvr>
                                        <p:cTn id="79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1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250"/>
                            </p:stCondLst>
                            <p:childTnLst>
                              <p:par>
                                <p:cTn id="8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2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.77893 L 3.33333E-6 0.61828 " pathEditMode="relative" rAng="0" ptsTypes="AA">
                                      <p:cBhvr>
                                        <p:cTn id="87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80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9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42" presetClass="path" presetSubtype="0" accel="50000" decel="5000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3038 0.45857 L 0.23038 0.6257 " pathEditMode="relative" rAng="0" ptsTypes="AA">
                                      <p:cBhvr>
                                        <p:cTn id="95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250"/>
                            </p:stCondLst>
                            <p:childTnLst>
                              <p:par>
                                <p:cTn id="9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2" presetClass="path" presetSubtype="0" accel="50000" decel="5000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.61828 L 3.33333E-6 0.57778 " pathEditMode="relative" rAng="0" ptsTypes="AA">
                                      <p:cBhvr>
                                        <p:cTn id="103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0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750"/>
                            </p:stCondLst>
                            <p:childTnLst>
                              <p:par>
                                <p:cTn id="105" presetID="16" presetClass="exit" presetSubtype="2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0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250"/>
                            </p:stCondLst>
                            <p:childTnLst>
                              <p:par>
                                <p:cTn id="109" presetID="42" presetClass="path" presetSubtype="0" accel="50000" decel="5000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3038 0.6257 L 0.00139 0.77199 " pathEditMode="relative" rAng="0" ptsTypes="AA">
                                      <p:cBhvr>
                                        <p:cTn id="110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458" y="7315"/>
                                    </p:animMotion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2" presetClass="path" presetSubtype="0" accel="50000" decel="50000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39 0.77199 L 0.00156 0.86898 " pathEditMode="relative" rAng="0" ptsTypes="AA">
                                      <p:cBhvr>
                                        <p:cTn id="132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8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42" presetClass="path" presetSubtype="0" accel="50000" decel="5000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.57778 L 3.33333E-6 0.61828 " pathEditMode="relative" rAng="0" ptsTypes="AA">
                                      <p:cBhvr>
                                        <p:cTn id="136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0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750"/>
                            </p:stCondLst>
                            <p:childTnLst>
                              <p:par>
                                <p:cTn id="138" presetID="2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3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1250"/>
                            </p:stCondLst>
                            <p:childTnLst>
                              <p:par>
                                <p:cTn id="142" presetID="42" presetClass="path" presetSubtype="0" accel="50000" decel="50000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56 0.86898 L 0.23177 0.20371 " pathEditMode="relative" rAng="0" ptsTypes="AA">
                                      <p:cBhvr>
                                        <p:cTn id="143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545" y="-332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42" presetClass="path" presetSubtype="0" accel="50000" decel="50000" fill="hold" grpId="9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3177 0.20371 L 0.23038 0.36482 " pathEditMode="relative" rAng="0" ptsTypes="AA">
                                      <p:cBhvr>
                                        <p:cTn id="147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" y="8125"/>
                                    </p:animMotion>
                                  </p:childTnLst>
                                </p:cTn>
                              </p:par>
                              <p:par>
                                <p:cTn id="148" presetID="42" presetClass="path" presetSubtype="0" accel="50000" decel="5000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.61828 L 3.33333E-6 0.77893 " pathEditMode="relative" rAng="0" ptsTypes="AA">
                                      <p:cBhvr>
                                        <p:cTn id="149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032"/>
                                    </p:animMotion>
                                  </p:childTnLst>
                                </p:cTn>
                              </p:par>
                              <p:par>
                                <p:cTn id="150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5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5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5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6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500"/>
                            </p:stCondLst>
                            <p:childTnLst>
                              <p:par>
                                <p:cTn id="165" presetID="22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1000"/>
                            </p:stCondLst>
                            <p:childTnLst>
                              <p:par>
                                <p:cTn id="169" presetID="42" presetClass="path" presetSubtype="0" accel="50000" decel="50000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3038 0.36482 L 0.23038 0.41459 " pathEditMode="relative" rAng="0" ptsTypes="AA">
                                      <p:cBhvr>
                                        <p:cTn id="170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" y="33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42" presetClass="path" presetSubtype="0" accel="50000" decel="50000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.77893 L 3.33333E-6 0.20694 " pathEditMode="relative" rAng="0" ptsTypes="AA">
                                      <p:cBhvr>
                                        <p:cTn id="174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8611"/>
                                    </p:animMotion>
                                  </p:childTnLst>
                                </p:cTn>
                              </p:par>
                              <p:par>
                                <p:cTn id="175" presetID="42" presetClass="path" presetSubtype="0" accel="50000" decel="50000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3038 0.41459 L 0.23038 0.45857 " pathEditMode="relative" rAng="0" ptsTypes="AA">
                                      <p:cBhvr>
                                        <p:cTn id="176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" y="31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42" presetClass="path" presetSubtype="0" accel="50000" decel="50000" fill="hold" grpId="8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.20694 L 3.33333E-6 0.03449 " pathEditMode="relative" rAng="0" ptsTypes="AA">
                                      <p:cBhvr>
                                        <p:cTn id="180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8634"/>
                                    </p:animMotion>
                                  </p:childTnLst>
                                </p:cTn>
                              </p:par>
                              <p:par>
                                <p:cTn id="181" presetID="42" presetClass="path" presetSubtype="0" accel="50000" decel="50000" fill="hold" grpId="1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3038 0.45857 L 0.23038 0.62569 " pathEditMode="relative" rAng="0" ptsTypes="AA">
                                      <p:cBhvr>
                                        <p:cTn id="182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" y="86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42" presetClass="path" presetSubtype="0" accel="50000" decel="50000" fill="hold" grpId="9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.03449 L 3.33333E-6 2.59259E-6 " pathEditMode="relative" rAng="0" ptsTypes="AA">
                                      <p:cBhvr>
                                        <p:cTn id="186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736"/>
                                    </p:animMotion>
                                  </p:childTnLst>
                                </p:cTn>
                              </p:par>
                              <p:par>
                                <p:cTn id="187" presetID="42" presetClass="path" presetSubtype="0" accel="50000" decel="50000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3038 0.6257 L 0.00226 0.10255 " pathEditMode="relative" rAng="0" ptsTypes="AA">
                                      <p:cBhvr>
                                        <p:cTn id="188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406" y="-26157"/>
                                    </p:animMotion>
                                  </p:childTnLst>
                                </p:cTn>
                              </p:par>
                              <p:par>
                                <p:cTn id="189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5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1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32" grpId="0" animBg="1"/>
      <p:bldP spid="32" grpId="1" animBg="1"/>
      <p:bldP spid="33" grpId="0" animBg="1"/>
      <p:bldP spid="33" grpId="1" animBg="1"/>
      <p:bldP spid="17" grpId="0" animBg="1"/>
      <p:bldP spid="17" grpId="1" animBg="1"/>
      <p:bldP spid="17" grpId="2" animBg="1"/>
      <p:bldP spid="17" grpId="3" animBg="1"/>
      <p:bldP spid="17" grpId="4" animBg="1"/>
      <p:bldP spid="17" grpId="5" animBg="1"/>
      <p:bldP spid="17" grpId="6" animBg="1"/>
      <p:bldP spid="17" grpId="7" animBg="1"/>
      <p:bldP spid="17" grpId="8" animBg="1"/>
      <p:bldP spid="17" grpId="9" animBg="1"/>
      <p:bldP spid="24" grpId="0" animBg="1"/>
      <p:bldP spid="24" grpId="1" animBg="1"/>
      <p:bldP spid="24" grpId="2" animBg="1"/>
      <p:bldP spid="24" grpId="3" animBg="1"/>
      <p:bldP spid="24" grpId="4" animBg="1"/>
      <p:bldP spid="24" grpId="5" animBg="1"/>
      <p:bldP spid="24" grpId="6" animBg="1"/>
      <p:bldP spid="24" grpId="7" animBg="1"/>
      <p:bldP spid="24" grpId="8" animBg="1"/>
      <p:bldP spid="24" grpId="9" animBg="1"/>
      <p:bldP spid="24" grpId="10" animBg="1"/>
      <p:bldP spid="24" grpId="11" animBg="1"/>
      <p:bldP spid="24" grpId="12" animBg="1"/>
      <p:bldP spid="24" grpId="13" animBg="1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  <p:bldP spid="48" grpId="0" animBg="1"/>
      <p:bldP spid="48" grpId="1" animBg="1"/>
      <p:bldP spid="49" grpId="0" animBg="1"/>
      <p:bldP spid="49" grpId="1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Abusing Call and Return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9995" y="1299950"/>
            <a:ext cx="8557146" cy="3266338"/>
          </a:xfrm>
        </p:spPr>
        <p:txBody>
          <a:bodyPr/>
          <a:lstStyle/>
          <a:p>
            <a:r>
              <a:rPr lang="en-US" dirty="0" smtClean="0"/>
              <a:t>Context switching uses function call and return mechanisms</a:t>
            </a:r>
          </a:p>
          <a:p>
            <a:pPr lvl="1"/>
            <a:r>
              <a:rPr lang="en-US" dirty="0" smtClean="0"/>
              <a:t>Switches </a:t>
            </a:r>
            <a:r>
              <a:rPr lang="en-US" b="1" u="sng" dirty="0" smtClean="0"/>
              <a:t>into</a:t>
            </a:r>
            <a:r>
              <a:rPr lang="en-US" dirty="0" smtClean="0"/>
              <a:t> a process by </a:t>
            </a:r>
            <a:r>
              <a:rPr lang="en-US" b="1" u="sng" dirty="0" smtClean="0"/>
              <a:t>returning</a:t>
            </a:r>
            <a:r>
              <a:rPr lang="en-US" dirty="0" smtClean="0"/>
              <a:t> from a function</a:t>
            </a:r>
          </a:p>
          <a:p>
            <a:pPr lvl="1"/>
            <a:r>
              <a:rPr lang="en-US" dirty="0" smtClean="0"/>
              <a:t>Switches </a:t>
            </a:r>
            <a:r>
              <a:rPr lang="en-US" b="1" u="sng" dirty="0" smtClean="0"/>
              <a:t>out</a:t>
            </a:r>
            <a:r>
              <a:rPr lang="en-US" dirty="0" smtClean="0"/>
              <a:t> of a process by </a:t>
            </a:r>
            <a:r>
              <a:rPr lang="en-US" b="1" u="sng" dirty="0" smtClean="0"/>
              <a:t>calling</a:t>
            </a:r>
            <a:r>
              <a:rPr lang="en-US" dirty="0" smtClean="0"/>
              <a:t> into a function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3105" y="3769638"/>
            <a:ext cx="6550926" cy="2586712"/>
          </a:xfrm>
          <a:prstGeom prst="rect">
            <a:avLst/>
          </a:prstGeom>
        </p:spPr>
      </p:pic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283B9EA5-CE9A-4950-A80C-5ADF06B45BB8}" type="slidenum">
              <a:rPr lang="en-US" smtClean="0"/>
              <a:pPr/>
              <a:t>62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45593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About New Processes?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849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But how do you start a process in the first place?</a:t>
            </a:r>
          </a:p>
          <a:p>
            <a:pPr lvl="1"/>
            <a:r>
              <a:rPr lang="en-US" dirty="0" smtClean="0"/>
              <a:t>A new process doesn’t have a stack…</a:t>
            </a:r>
          </a:p>
          <a:p>
            <a:pPr lvl="1"/>
            <a:r>
              <a:rPr lang="en-US" dirty="0" smtClean="0"/>
              <a:t>… and it never called into switch()</a:t>
            </a:r>
          </a:p>
          <a:p>
            <a:r>
              <a:rPr lang="en-US" dirty="0" smtClean="0"/>
              <a:t>Pretend that there </a:t>
            </a:r>
            <a:r>
              <a:rPr lang="en-US" i="1" dirty="0" smtClean="0"/>
              <a:t>was</a:t>
            </a:r>
            <a:r>
              <a:rPr lang="en-US" dirty="0" smtClean="0"/>
              <a:t> a previous call</a:t>
            </a:r>
          </a:p>
          <a:p>
            <a:pPr lvl="1"/>
            <a:r>
              <a:rPr lang="en-US" dirty="0" smtClean="0"/>
              <a:t>Build a fake initial stack frame</a:t>
            </a:r>
          </a:p>
          <a:p>
            <a:pPr lvl="1"/>
            <a:r>
              <a:rPr lang="en-US" dirty="0" smtClean="0"/>
              <a:t>This frame looks exactly like the instruction just before main() called into switch()</a:t>
            </a:r>
          </a:p>
          <a:p>
            <a:pPr lvl="1"/>
            <a:r>
              <a:rPr lang="en-US" dirty="0" smtClean="0"/>
              <a:t>When switch() returns, it’ll allow main() to run from the beginning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283B9EA5-CE9A-4950-A80C-5ADF06B45BB8}" type="slidenum">
              <a:rPr lang="en-US" smtClean="0"/>
              <a:pPr/>
              <a:t>63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47358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1130060"/>
              </p:ext>
            </p:extLst>
          </p:nvPr>
        </p:nvGraphicFramePr>
        <p:xfrm>
          <a:off x="6438151" y="2886293"/>
          <a:ext cx="2141817" cy="3145948"/>
        </p:xfrm>
        <a:graphic>
          <a:graphicData uri="http://schemas.openxmlformats.org/drawingml/2006/table">
            <a:tbl>
              <a:tblPr bandRow="1">
                <a:tableStyleId>{F5AB1C69-6EDB-4FF4-983F-18BD219EF322}</a:tableStyleId>
              </a:tblPr>
              <a:tblGrid>
                <a:gridCol w="2141817"/>
              </a:tblGrid>
              <a:tr h="541976">
                <a:tc>
                  <a:txBody>
                    <a:bodyPr/>
                    <a:lstStyle/>
                    <a:p>
                      <a:pPr algn="l"/>
                      <a:r>
                        <a:rPr lang="en-US" sz="1600" dirty="0" err="1" smtClean="0"/>
                        <a:t>argv</a:t>
                      </a:r>
                      <a:r>
                        <a:rPr lang="en-US" sz="1600" dirty="0" smtClean="0"/>
                        <a:t>[…]</a:t>
                      </a:r>
                      <a:endParaRPr lang="en-US" sz="1600" dirty="0"/>
                    </a:p>
                  </a:txBody>
                  <a:tcPr anchor="ctr"/>
                </a:tc>
              </a:tr>
              <a:tr h="371996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argc</a:t>
                      </a:r>
                      <a:endParaRPr lang="en-US" sz="1600" dirty="0"/>
                    </a:p>
                  </a:txBody>
                  <a:tcPr/>
                </a:tc>
              </a:tr>
              <a:tr h="37199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 (null return </a:t>
                      </a:r>
                      <a:r>
                        <a:rPr lang="en-US" sz="1600" dirty="0" err="1" smtClean="0"/>
                        <a:t>addr</a:t>
                      </a:r>
                      <a:r>
                        <a:rPr lang="en-US" sz="1600" dirty="0" smtClean="0"/>
                        <a:t>)</a:t>
                      </a:r>
                      <a:endParaRPr lang="en-US" sz="1600" dirty="0"/>
                    </a:p>
                  </a:txBody>
                  <a:tcPr/>
                </a:tc>
              </a:tr>
              <a:tr h="37199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Address</a:t>
                      </a:r>
                      <a:r>
                        <a:rPr lang="en-US" sz="1600" baseline="0" dirty="0" smtClean="0"/>
                        <a:t> of main()</a:t>
                      </a:r>
                      <a:endParaRPr lang="en-US" sz="1600" dirty="0"/>
                    </a:p>
                  </a:txBody>
                  <a:tcPr/>
                </a:tc>
              </a:tr>
              <a:tr h="37199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 (null</a:t>
                      </a:r>
                      <a:r>
                        <a:rPr lang="en-US" sz="1600" baseline="0" dirty="0" smtClean="0"/>
                        <a:t> EDX)</a:t>
                      </a:r>
                      <a:endParaRPr lang="en-US" sz="1600" dirty="0"/>
                    </a:p>
                  </a:txBody>
                  <a:tcPr/>
                </a:tc>
              </a:tr>
              <a:tr h="37199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…</a:t>
                      </a:r>
                      <a:endParaRPr lang="en-US" sz="1600" dirty="0"/>
                    </a:p>
                  </a:txBody>
                  <a:tcPr/>
                </a:tc>
              </a:tr>
              <a:tr h="37199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 (null EAX)</a:t>
                      </a:r>
                      <a:endParaRPr lang="en-US" sz="1600" dirty="0"/>
                    </a:p>
                  </a:txBody>
                  <a:tcPr/>
                </a:tc>
              </a:tr>
              <a:tr h="371996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6467902" y="2495694"/>
            <a:ext cx="21418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Initial Stack Frame</a:t>
            </a:r>
            <a:endParaRPr lang="en-US" sz="2000" b="1" dirty="0"/>
          </a:p>
        </p:txBody>
      </p:sp>
      <p:sp>
        <p:nvSpPr>
          <p:cNvPr id="23" name="Content Placeholder 2"/>
          <p:cNvSpPr>
            <a:spLocks noGrp="1"/>
          </p:cNvSpPr>
          <p:nvPr>
            <p:ph idx="4294967295"/>
          </p:nvPr>
        </p:nvSpPr>
        <p:spPr>
          <a:xfrm>
            <a:off x="2776829" y="1541452"/>
            <a:ext cx="2589205" cy="3602505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0" indent="0">
              <a:buNone/>
              <a:tabLst>
                <a:tab pos="858838" algn="l"/>
                <a:tab pos="1828800" algn="l"/>
              </a:tabLst>
            </a:pPr>
            <a:r>
              <a:rPr lang="en-US" sz="1600" dirty="0" smtClean="0">
                <a:solidFill>
                  <a:schemeClr val="bg1"/>
                </a:solidFill>
              </a:rPr>
              <a:t>&lt;switch&gt;:</a:t>
            </a:r>
          </a:p>
          <a:p>
            <a:pPr marL="0" indent="0">
              <a:buNone/>
              <a:tabLst>
                <a:tab pos="171450" algn="l"/>
              </a:tabLst>
            </a:pPr>
            <a:r>
              <a:rPr lang="en-US" sz="1600" dirty="0" smtClean="0">
                <a:solidFill>
                  <a:schemeClr val="bg1"/>
                </a:solidFill>
              </a:rPr>
              <a:t>	push   </a:t>
            </a:r>
            <a:r>
              <a:rPr lang="en-US" sz="1600" dirty="0" err="1" smtClean="0">
                <a:solidFill>
                  <a:schemeClr val="bg1"/>
                </a:solidFill>
              </a:rPr>
              <a:t>eax</a:t>
            </a:r>
            <a:endParaRPr lang="en-US" sz="1600" dirty="0">
              <a:solidFill>
                <a:schemeClr val="bg1"/>
              </a:solidFill>
            </a:endParaRPr>
          </a:p>
          <a:p>
            <a:pPr marL="0" indent="0">
              <a:buNone/>
              <a:tabLst>
                <a:tab pos="171450" algn="l"/>
              </a:tabLst>
            </a:pPr>
            <a:r>
              <a:rPr lang="en-US" sz="1600" dirty="0" smtClean="0">
                <a:solidFill>
                  <a:schemeClr val="bg1"/>
                </a:solidFill>
              </a:rPr>
              <a:t>	push   </a:t>
            </a:r>
            <a:r>
              <a:rPr lang="en-US" sz="1600" dirty="0" err="1" smtClean="0">
                <a:solidFill>
                  <a:schemeClr val="bg1"/>
                </a:solidFill>
              </a:rPr>
              <a:t>ebx</a:t>
            </a:r>
            <a:endParaRPr lang="en-US" sz="1600" dirty="0" smtClean="0">
              <a:solidFill>
                <a:schemeClr val="bg1"/>
              </a:solidFill>
            </a:endParaRPr>
          </a:p>
          <a:p>
            <a:pPr marL="0" indent="0">
              <a:buNone/>
              <a:tabLst>
                <a:tab pos="171450" algn="l"/>
              </a:tabLst>
            </a:pPr>
            <a:r>
              <a:rPr lang="en-US" sz="1600" dirty="0" smtClean="0">
                <a:solidFill>
                  <a:schemeClr val="bg1"/>
                </a:solidFill>
              </a:rPr>
              <a:t>	…</a:t>
            </a:r>
            <a:endParaRPr lang="en-US" sz="1600" dirty="0">
              <a:solidFill>
                <a:schemeClr val="bg1"/>
              </a:solidFill>
            </a:endParaRPr>
          </a:p>
          <a:p>
            <a:pPr marL="0" indent="0">
              <a:buNone/>
              <a:tabLst>
                <a:tab pos="171450" algn="l"/>
              </a:tabLst>
            </a:pPr>
            <a:r>
              <a:rPr lang="en-US" sz="1600" dirty="0" smtClean="0">
                <a:solidFill>
                  <a:schemeClr val="bg1"/>
                </a:solidFill>
              </a:rPr>
              <a:t>	push   </a:t>
            </a:r>
            <a:r>
              <a:rPr lang="en-US" sz="1600" dirty="0" err="1" smtClean="0">
                <a:solidFill>
                  <a:schemeClr val="bg1"/>
                </a:solidFill>
              </a:rPr>
              <a:t>edx</a:t>
            </a:r>
            <a:endParaRPr lang="en-US" sz="1600" dirty="0">
              <a:solidFill>
                <a:schemeClr val="bg1"/>
              </a:solidFill>
            </a:endParaRPr>
          </a:p>
          <a:p>
            <a:pPr marL="0" indent="0">
              <a:buNone/>
              <a:tabLst>
                <a:tab pos="171450" algn="l"/>
              </a:tabLst>
            </a:pPr>
            <a:r>
              <a:rPr lang="en-US" sz="1600" dirty="0" smtClean="0">
                <a:solidFill>
                  <a:schemeClr val="bg1"/>
                </a:solidFill>
              </a:rPr>
              <a:t>	</a:t>
            </a:r>
            <a:r>
              <a:rPr lang="en-US" sz="1600" dirty="0" err="1" smtClean="0">
                <a:solidFill>
                  <a:schemeClr val="bg1"/>
                </a:solidFill>
              </a:rPr>
              <a:t>mov</a:t>
            </a:r>
            <a:r>
              <a:rPr lang="en-US" sz="1600" dirty="0" smtClean="0">
                <a:solidFill>
                  <a:schemeClr val="bg1"/>
                </a:solidFill>
              </a:rPr>
              <a:t>    [</a:t>
            </a:r>
            <a:r>
              <a:rPr lang="en-US" sz="1600" dirty="0" err="1" smtClean="0">
                <a:solidFill>
                  <a:schemeClr val="bg1"/>
                </a:solidFill>
              </a:rPr>
              <a:t>cur_esp</a:t>
            </a:r>
            <a:r>
              <a:rPr lang="en-US" sz="1600" dirty="0" smtClean="0">
                <a:solidFill>
                  <a:schemeClr val="bg1"/>
                </a:solidFill>
              </a:rPr>
              <a:t>], </a:t>
            </a:r>
            <a:r>
              <a:rPr lang="en-US" sz="1600" dirty="0" err="1" smtClean="0">
                <a:solidFill>
                  <a:schemeClr val="bg1"/>
                </a:solidFill>
              </a:rPr>
              <a:t>esp</a:t>
            </a:r>
            <a:endParaRPr lang="en-US" sz="1600" dirty="0" smtClean="0">
              <a:solidFill>
                <a:schemeClr val="bg1"/>
              </a:solidFill>
            </a:endParaRPr>
          </a:p>
          <a:p>
            <a:pPr marL="0" indent="0">
              <a:buNone/>
              <a:tabLst>
                <a:tab pos="171450" algn="l"/>
              </a:tabLst>
            </a:pPr>
            <a:r>
              <a:rPr lang="en-US" sz="1600" dirty="0">
                <a:solidFill>
                  <a:schemeClr val="bg1"/>
                </a:solidFill>
              </a:rPr>
              <a:t>	</a:t>
            </a:r>
            <a:r>
              <a:rPr lang="en-US" sz="1600" dirty="0" err="1" smtClean="0">
                <a:solidFill>
                  <a:schemeClr val="bg1"/>
                </a:solidFill>
              </a:rPr>
              <a:t>mov</a:t>
            </a:r>
            <a:r>
              <a:rPr lang="en-US" sz="1600" dirty="0" smtClean="0">
                <a:solidFill>
                  <a:schemeClr val="bg1"/>
                </a:solidFill>
              </a:rPr>
              <a:t>    </a:t>
            </a:r>
            <a:r>
              <a:rPr lang="en-US" sz="1600" dirty="0" err="1" smtClean="0">
                <a:solidFill>
                  <a:schemeClr val="bg1"/>
                </a:solidFill>
              </a:rPr>
              <a:t>esp</a:t>
            </a:r>
            <a:r>
              <a:rPr lang="en-US" sz="1600" dirty="0" smtClean="0">
                <a:solidFill>
                  <a:schemeClr val="bg1"/>
                </a:solidFill>
              </a:rPr>
              <a:t>, [</a:t>
            </a:r>
            <a:r>
              <a:rPr lang="en-US" sz="1600" dirty="0" err="1" smtClean="0">
                <a:solidFill>
                  <a:schemeClr val="bg1"/>
                </a:solidFill>
              </a:rPr>
              <a:t>saved_esp</a:t>
            </a:r>
            <a:r>
              <a:rPr lang="en-US" sz="1600" dirty="0" smtClean="0">
                <a:solidFill>
                  <a:schemeClr val="bg1"/>
                </a:solidFill>
              </a:rPr>
              <a:t>]</a:t>
            </a:r>
          </a:p>
          <a:p>
            <a:pPr marL="0" indent="0">
              <a:buNone/>
              <a:tabLst>
                <a:tab pos="171450" algn="l"/>
              </a:tabLst>
            </a:pPr>
            <a:r>
              <a:rPr lang="en-US" sz="1600" dirty="0">
                <a:solidFill>
                  <a:schemeClr val="bg1"/>
                </a:solidFill>
              </a:rPr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pop     </a:t>
            </a:r>
            <a:r>
              <a:rPr lang="en-US" sz="1600" dirty="0" err="1" smtClean="0">
                <a:solidFill>
                  <a:schemeClr val="bg1"/>
                </a:solidFill>
              </a:rPr>
              <a:t>edx</a:t>
            </a:r>
            <a:endParaRPr lang="en-US" sz="1600" dirty="0" smtClean="0">
              <a:solidFill>
                <a:schemeClr val="bg1"/>
              </a:solidFill>
            </a:endParaRPr>
          </a:p>
          <a:p>
            <a:pPr marL="0" indent="0">
              <a:buNone/>
              <a:tabLst>
                <a:tab pos="171450" algn="l"/>
              </a:tabLst>
            </a:pPr>
            <a:r>
              <a:rPr lang="en-US" sz="1600" dirty="0" smtClean="0">
                <a:solidFill>
                  <a:schemeClr val="bg1"/>
                </a:solidFill>
              </a:rPr>
              <a:t>	…</a:t>
            </a:r>
            <a:endParaRPr lang="en-US" sz="1600" dirty="0">
              <a:solidFill>
                <a:schemeClr val="bg1"/>
              </a:solidFill>
            </a:endParaRPr>
          </a:p>
          <a:p>
            <a:pPr marL="0" indent="0">
              <a:buNone/>
              <a:tabLst>
                <a:tab pos="171450" algn="l"/>
              </a:tabLst>
            </a:pPr>
            <a:r>
              <a:rPr lang="en-US" sz="1600" dirty="0" smtClean="0">
                <a:solidFill>
                  <a:schemeClr val="bg1"/>
                </a:solidFill>
              </a:rPr>
              <a:t>	pop     </a:t>
            </a:r>
            <a:r>
              <a:rPr lang="en-US" sz="1600" dirty="0" err="1" smtClean="0">
                <a:solidFill>
                  <a:schemeClr val="bg1"/>
                </a:solidFill>
              </a:rPr>
              <a:t>ebx</a:t>
            </a:r>
            <a:endParaRPr lang="en-US" sz="1600" dirty="0">
              <a:solidFill>
                <a:schemeClr val="bg1"/>
              </a:solidFill>
            </a:endParaRPr>
          </a:p>
          <a:p>
            <a:pPr marL="0" indent="0">
              <a:buNone/>
              <a:tabLst>
                <a:tab pos="171450" algn="l"/>
              </a:tabLst>
            </a:pPr>
            <a:r>
              <a:rPr lang="en-US" sz="1600" dirty="0" smtClean="0">
                <a:solidFill>
                  <a:schemeClr val="bg1"/>
                </a:solidFill>
              </a:rPr>
              <a:t>	pop     </a:t>
            </a:r>
            <a:r>
              <a:rPr lang="en-US" sz="1600" dirty="0" err="1" smtClean="0">
                <a:solidFill>
                  <a:schemeClr val="bg1"/>
                </a:solidFill>
              </a:rPr>
              <a:t>eax</a:t>
            </a:r>
            <a:endParaRPr lang="en-US" sz="1600" dirty="0">
              <a:solidFill>
                <a:schemeClr val="bg1"/>
              </a:solidFill>
            </a:endParaRPr>
          </a:p>
          <a:p>
            <a:pPr marL="0" indent="0">
              <a:buNone/>
              <a:tabLst>
                <a:tab pos="171450" algn="l"/>
              </a:tabLst>
            </a:pPr>
            <a:r>
              <a:rPr lang="en-US" sz="1600" dirty="0" smtClean="0">
                <a:solidFill>
                  <a:schemeClr val="bg1"/>
                </a:solidFill>
              </a:rPr>
              <a:t>	</a:t>
            </a:r>
            <a:r>
              <a:rPr lang="en-US" sz="1600" dirty="0" err="1" smtClean="0">
                <a:solidFill>
                  <a:schemeClr val="bg1"/>
                </a:solidFill>
              </a:rPr>
              <a:t>iret</a:t>
            </a:r>
            <a:endParaRPr lang="en-US" sz="1600" dirty="0">
              <a:solidFill>
                <a:schemeClr val="bg1"/>
              </a:solidFill>
            </a:endParaRPr>
          </a:p>
        </p:txBody>
      </p:sp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0112435"/>
              </p:ext>
            </p:extLst>
          </p:nvPr>
        </p:nvGraphicFramePr>
        <p:xfrm>
          <a:off x="6425208" y="1246158"/>
          <a:ext cx="2161921" cy="741680"/>
        </p:xfrm>
        <a:graphic>
          <a:graphicData uri="http://schemas.openxmlformats.org/drawingml/2006/table">
            <a:tbl>
              <a:tblPr bandRow="1">
                <a:tableStyleId>{00A15C55-8517-42AA-B614-E9B94910E393}</a:tableStyleId>
              </a:tblPr>
              <a:tblGrid>
                <a:gridCol w="216192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Saved ESP for Process 1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Address of</a:t>
                      </a:r>
                      <a:r>
                        <a:rPr lang="en-US" sz="1600" baseline="0" dirty="0" smtClean="0"/>
                        <a:t> New Stack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Line 8"/>
          <p:cNvSpPr>
            <a:spLocks noChangeShapeType="1"/>
          </p:cNvSpPr>
          <p:nvPr/>
        </p:nvSpPr>
        <p:spPr bwMode="auto">
          <a:xfrm>
            <a:off x="6433611" y="281449"/>
            <a:ext cx="0" cy="649775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>
            <a:off x="8587129" y="302056"/>
            <a:ext cx="0" cy="6477146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6761823" y="877015"/>
            <a:ext cx="14521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OS Memory</a:t>
            </a:r>
            <a:endParaRPr lang="en-US" sz="2000" b="1" dirty="0"/>
          </a:p>
        </p:txBody>
      </p:sp>
      <p:sp>
        <p:nvSpPr>
          <p:cNvPr id="28" name="Content Placeholder 2"/>
          <p:cNvSpPr txBox="1">
            <a:spLocks/>
          </p:cNvSpPr>
          <p:nvPr/>
        </p:nvSpPr>
        <p:spPr>
          <a:xfrm>
            <a:off x="683164" y="427599"/>
            <a:ext cx="1666570" cy="11138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  <a:tabLst>
                <a:tab pos="858838" algn="l"/>
                <a:tab pos="1828800" algn="l"/>
              </a:tabLst>
            </a:pPr>
            <a:r>
              <a:rPr lang="en-US" sz="1800" dirty="0" smtClean="0">
                <a:solidFill>
                  <a:schemeClr val="bg1"/>
                </a:solidFill>
              </a:rPr>
              <a:t>a = b + 1;</a:t>
            </a:r>
          </a:p>
          <a:p>
            <a:pPr marL="0" indent="0">
              <a:buFont typeface="Arial" panose="020B0604020202020204" pitchFamily="34" charset="0"/>
              <a:buNone/>
              <a:tabLst>
                <a:tab pos="858838" algn="l"/>
                <a:tab pos="1828800" algn="l"/>
              </a:tabLst>
            </a:pPr>
            <a:r>
              <a:rPr lang="en-US" sz="1800" dirty="0" smtClean="0">
                <a:solidFill>
                  <a:schemeClr val="bg1"/>
                </a:solidFill>
              </a:rPr>
              <a:t>switch();</a:t>
            </a:r>
          </a:p>
          <a:p>
            <a:pPr marL="0" indent="0">
              <a:buFont typeface="Arial" panose="020B0604020202020204" pitchFamily="34" charset="0"/>
              <a:buNone/>
              <a:tabLst>
                <a:tab pos="858838" algn="l"/>
                <a:tab pos="1828800" algn="l"/>
              </a:tabLst>
            </a:pPr>
            <a:r>
              <a:rPr lang="en-US" sz="1800" dirty="0" smtClean="0">
                <a:solidFill>
                  <a:schemeClr val="bg1"/>
                </a:solidFill>
              </a:rPr>
              <a:t>b--;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51249" y="27489"/>
            <a:ext cx="19304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Process 1’s Code</a:t>
            </a:r>
            <a:endParaRPr lang="en-US" sz="2000" b="1" dirty="0"/>
          </a:p>
        </p:txBody>
      </p:sp>
      <p:sp>
        <p:nvSpPr>
          <p:cNvPr id="30" name="Content Placeholder 2"/>
          <p:cNvSpPr txBox="1">
            <a:spLocks/>
          </p:cNvSpPr>
          <p:nvPr/>
        </p:nvSpPr>
        <p:spPr>
          <a:xfrm>
            <a:off x="683164" y="5697813"/>
            <a:ext cx="1666570" cy="107173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  <a:tabLst>
                <a:tab pos="858838" algn="l"/>
                <a:tab pos="1828800" algn="l"/>
              </a:tabLst>
            </a:pPr>
            <a:r>
              <a:rPr lang="en-US" sz="1800" dirty="0" smtClean="0">
                <a:solidFill>
                  <a:schemeClr val="bg1"/>
                </a:solidFill>
              </a:rPr>
              <a:t>main() {</a:t>
            </a:r>
          </a:p>
          <a:p>
            <a:pPr marL="0" indent="0">
              <a:buFont typeface="Arial" panose="020B0604020202020204" pitchFamily="34" charset="0"/>
              <a:buNone/>
              <a:tabLst>
                <a:tab pos="460375" algn="l"/>
                <a:tab pos="1828800" algn="l"/>
              </a:tabLst>
            </a:pPr>
            <a:r>
              <a:rPr lang="en-US" sz="1800" dirty="0">
                <a:solidFill>
                  <a:schemeClr val="bg1"/>
                </a:solidFill>
              </a:rPr>
              <a:t>	</a:t>
            </a:r>
            <a:r>
              <a:rPr lang="en-US" sz="1800" dirty="0" smtClean="0">
                <a:solidFill>
                  <a:schemeClr val="bg1"/>
                </a:solidFill>
              </a:rPr>
              <a:t>…</a:t>
            </a:r>
          </a:p>
          <a:p>
            <a:pPr marL="0" indent="0">
              <a:buFont typeface="Arial" panose="020B0604020202020204" pitchFamily="34" charset="0"/>
              <a:buNone/>
              <a:tabLst>
                <a:tab pos="858838" algn="l"/>
                <a:tab pos="1828800" algn="l"/>
              </a:tabLst>
            </a:pPr>
            <a:r>
              <a:rPr lang="en-US" sz="1800" dirty="0">
                <a:solidFill>
                  <a:schemeClr val="bg1"/>
                </a:solidFill>
              </a:rPr>
              <a:t>}</a:t>
            </a:r>
            <a:endParaRPr lang="en-US" sz="1800" dirty="0" smtClean="0">
              <a:solidFill>
                <a:schemeClr val="bg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44472" y="5282583"/>
            <a:ext cx="15347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New Process</a:t>
            </a:r>
            <a:endParaRPr lang="en-US" sz="2000" b="1" dirty="0"/>
          </a:p>
        </p:txBody>
      </p:sp>
      <p:sp>
        <p:nvSpPr>
          <p:cNvPr id="33" name="Rectangle 32"/>
          <p:cNvSpPr/>
          <p:nvPr/>
        </p:nvSpPr>
        <p:spPr>
          <a:xfrm>
            <a:off x="6496933" y="1329039"/>
            <a:ext cx="1979080" cy="277091"/>
          </a:xfrm>
          <a:prstGeom prst="rect">
            <a:avLst/>
          </a:prstGeom>
          <a:solidFill>
            <a:srgbClr val="D8D3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Arrow 16"/>
          <p:cNvSpPr/>
          <p:nvPr/>
        </p:nvSpPr>
        <p:spPr>
          <a:xfrm>
            <a:off x="5749111" y="5191684"/>
            <a:ext cx="742604" cy="604059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ESP</a:t>
            </a:r>
            <a:endParaRPr lang="en-US" dirty="0"/>
          </a:p>
        </p:txBody>
      </p:sp>
      <p:sp>
        <p:nvSpPr>
          <p:cNvPr id="24" name="Right Arrow 23"/>
          <p:cNvSpPr/>
          <p:nvPr/>
        </p:nvSpPr>
        <p:spPr>
          <a:xfrm>
            <a:off x="41827" y="322665"/>
            <a:ext cx="668180" cy="604059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EIP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3531860" y="1141342"/>
            <a:ext cx="10791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OS Code</a:t>
            </a:r>
            <a:endParaRPr lang="en-US" sz="2000" b="1" dirty="0"/>
          </a:p>
        </p:txBody>
      </p:sp>
      <p:sp>
        <p:nvSpPr>
          <p:cNvPr id="39" name="Rectangle 38"/>
          <p:cNvSpPr/>
          <p:nvPr/>
        </p:nvSpPr>
        <p:spPr>
          <a:xfrm>
            <a:off x="2901157" y="3055546"/>
            <a:ext cx="2340548" cy="283510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2901157" y="3339056"/>
            <a:ext cx="2340548" cy="283510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2901157" y="3622565"/>
            <a:ext cx="2340548" cy="1182301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2899339" y="4804866"/>
            <a:ext cx="2340548" cy="283510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6491715" y="4214592"/>
            <a:ext cx="1979080" cy="277091"/>
          </a:xfrm>
          <a:prstGeom prst="rect">
            <a:avLst/>
          </a:prstGeom>
          <a:solidFill>
            <a:srgbClr val="EFF3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6491715" y="4585588"/>
            <a:ext cx="1979080" cy="277091"/>
          </a:xfrm>
          <a:prstGeom prst="rect">
            <a:avLst/>
          </a:prstGeom>
          <a:solidFill>
            <a:srgbClr val="DEE7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6495346" y="4959394"/>
            <a:ext cx="1979080" cy="277091"/>
          </a:xfrm>
          <a:prstGeom prst="rect">
            <a:avLst/>
          </a:prstGeom>
          <a:solidFill>
            <a:srgbClr val="EFF3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6495346" y="5330390"/>
            <a:ext cx="1979080" cy="277091"/>
          </a:xfrm>
          <a:prstGeom prst="rect">
            <a:avLst/>
          </a:prstGeom>
          <a:solidFill>
            <a:srgbClr val="DEE7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Freeform 51"/>
          <p:cNvSpPr/>
          <p:nvPr/>
        </p:nvSpPr>
        <p:spPr>
          <a:xfrm flipV="1">
            <a:off x="8639264" y="1756752"/>
            <a:ext cx="323585" cy="3768437"/>
          </a:xfrm>
          <a:custGeom>
            <a:avLst/>
            <a:gdLst>
              <a:gd name="connsiteX0" fmla="*/ 0 w 221672"/>
              <a:gd name="connsiteY0" fmla="*/ 1136073 h 1136073"/>
              <a:gd name="connsiteX1" fmla="*/ 221672 w 221672"/>
              <a:gd name="connsiteY1" fmla="*/ 1136073 h 1136073"/>
              <a:gd name="connsiteX2" fmla="*/ 221672 w 221672"/>
              <a:gd name="connsiteY2" fmla="*/ 11084 h 1136073"/>
              <a:gd name="connsiteX3" fmla="*/ 72043 w 221672"/>
              <a:gd name="connsiteY3" fmla="*/ 11084 h 1136073"/>
              <a:gd name="connsiteX4" fmla="*/ 72043 w 221672"/>
              <a:gd name="connsiteY4" fmla="*/ 0 h 1136073"/>
              <a:gd name="connsiteX0" fmla="*/ 0 w 221672"/>
              <a:gd name="connsiteY0" fmla="*/ 1124989 h 1124989"/>
              <a:gd name="connsiteX1" fmla="*/ 221672 w 221672"/>
              <a:gd name="connsiteY1" fmla="*/ 1124989 h 1124989"/>
              <a:gd name="connsiteX2" fmla="*/ 221672 w 221672"/>
              <a:gd name="connsiteY2" fmla="*/ 0 h 1124989"/>
              <a:gd name="connsiteX3" fmla="*/ 72043 w 221672"/>
              <a:gd name="connsiteY3" fmla="*/ 0 h 1124989"/>
              <a:gd name="connsiteX4" fmla="*/ 26607 w 221672"/>
              <a:gd name="connsiteY4" fmla="*/ 5955 h 1124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672" h="1124989">
                <a:moveTo>
                  <a:pt x="0" y="1124989"/>
                </a:moveTo>
                <a:lnTo>
                  <a:pt x="221672" y="1124989"/>
                </a:lnTo>
                <a:lnTo>
                  <a:pt x="221672" y="0"/>
                </a:lnTo>
                <a:lnTo>
                  <a:pt x="72043" y="0"/>
                </a:lnTo>
                <a:lnTo>
                  <a:pt x="26607" y="5955"/>
                </a:lnTo>
              </a:path>
            </a:pathLst>
          </a:custGeom>
          <a:noFill/>
          <a:ln w="38100">
            <a:headEnd type="none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Freeform 52"/>
          <p:cNvSpPr/>
          <p:nvPr/>
        </p:nvSpPr>
        <p:spPr>
          <a:xfrm>
            <a:off x="8645466" y="-110836"/>
            <a:ext cx="314777" cy="1550345"/>
          </a:xfrm>
          <a:custGeom>
            <a:avLst/>
            <a:gdLst>
              <a:gd name="connsiteX0" fmla="*/ 0 w 221672"/>
              <a:gd name="connsiteY0" fmla="*/ 1136073 h 1136073"/>
              <a:gd name="connsiteX1" fmla="*/ 221672 w 221672"/>
              <a:gd name="connsiteY1" fmla="*/ 1136073 h 1136073"/>
              <a:gd name="connsiteX2" fmla="*/ 221672 w 221672"/>
              <a:gd name="connsiteY2" fmla="*/ 11084 h 1136073"/>
              <a:gd name="connsiteX3" fmla="*/ 72043 w 221672"/>
              <a:gd name="connsiteY3" fmla="*/ 11084 h 1136073"/>
              <a:gd name="connsiteX4" fmla="*/ 72043 w 221672"/>
              <a:gd name="connsiteY4" fmla="*/ 0 h 1136073"/>
              <a:gd name="connsiteX0" fmla="*/ 0 w 221672"/>
              <a:gd name="connsiteY0" fmla="*/ 1124989 h 1124989"/>
              <a:gd name="connsiteX1" fmla="*/ 221672 w 221672"/>
              <a:gd name="connsiteY1" fmla="*/ 1124989 h 1124989"/>
              <a:gd name="connsiteX2" fmla="*/ 221672 w 221672"/>
              <a:gd name="connsiteY2" fmla="*/ 0 h 1124989"/>
              <a:gd name="connsiteX3" fmla="*/ 72043 w 221672"/>
              <a:gd name="connsiteY3" fmla="*/ 0 h 1124989"/>
              <a:gd name="connsiteX4" fmla="*/ 26607 w 221672"/>
              <a:gd name="connsiteY4" fmla="*/ 5955 h 1124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672" h="1124989">
                <a:moveTo>
                  <a:pt x="0" y="1124989"/>
                </a:moveTo>
                <a:lnTo>
                  <a:pt x="221672" y="1124989"/>
                </a:lnTo>
                <a:lnTo>
                  <a:pt x="221672" y="0"/>
                </a:lnTo>
                <a:lnTo>
                  <a:pt x="72043" y="0"/>
                </a:lnTo>
                <a:lnTo>
                  <a:pt x="26607" y="5955"/>
                </a:lnTo>
              </a:path>
            </a:pathLst>
          </a:custGeom>
          <a:noFill/>
          <a:ln w="38100">
            <a:headEnd type="none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8277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2.22222E-6 L -2.22222E-6 0.05047 " pathEditMode="relative" rAng="0" ptsTypes="AA">
                                      <p:cBhvr>
                                        <p:cTn id="6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5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750"/>
                            </p:stCondLst>
                            <p:childTnLst>
                              <p:par>
                                <p:cTn id="8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0.05047 L 0.23542 0.20556 " pathEditMode="relative" rAng="0" ptsTypes="AA">
                                      <p:cBhvr>
                                        <p:cTn id="9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71" y="77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42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3542 0.20556 L 0.23542 0.37685 " pathEditMode="relative" rAng="0" ptsTypes="AA">
                                      <p:cBhvr>
                                        <p:cTn id="12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5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250"/>
                            </p:stCondLst>
                            <p:childTnLst>
                              <p:par>
                                <p:cTn id="1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6" presetClass="exit" presetSubtype="2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42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3542 0.37685 L 0.23542 0.41736 " pathEditMode="relative" rAng="0" ptsTypes="AA">
                                      <p:cBhvr>
                                        <p:cTn id="32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0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250"/>
                            </p:stCondLst>
                            <p:childTnLst>
                              <p:par>
                                <p:cTn id="3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42" presetClass="path" presetSubtype="0" accel="50000" decel="5000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3542 0.41736 L 0.23542 0.45857 " pathEditMode="relative" rAng="0" ptsTypes="AA">
                                      <p:cBhvr>
                                        <p:cTn id="50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0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250"/>
                            </p:stCondLst>
                            <p:childTnLst>
                              <p:par>
                                <p:cTn id="5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4.07407E-6 L -8.33333E-7 -0.16505 " pathEditMode="relative" rAng="0" ptsTypes="AA">
                                      <p:cBhvr>
                                        <p:cTn id="58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82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750"/>
                            </p:stCondLst>
                            <p:childTnLst>
                              <p:par>
                                <p:cTn id="60" presetID="16" presetClass="exit" presetSubtype="2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250"/>
                            </p:stCondLst>
                            <p:childTnLst>
                              <p:par>
                                <p:cTn id="64" presetID="42" presetClass="path" presetSubtype="0" accel="50000" decel="5000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3542 0.45857 L 0.23542 0.63218 " pathEditMode="relative" rAng="0" ptsTypes="AA">
                                      <p:cBhvr>
                                        <p:cTn id="65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6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000"/>
                            </p:stCondLst>
                            <p:childTnLst>
                              <p:par>
                                <p:cTn id="6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0.16505 L -8.33333E-7 -0.22084 " pathEditMode="relative" rAng="0" ptsTypes="AA">
                                      <p:cBhvr>
                                        <p:cTn id="73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8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750"/>
                            </p:stCondLst>
                            <p:childTnLst>
                              <p:par>
                                <p:cTn id="75" presetID="16" presetClass="exit" presetSubtype="2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7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250"/>
                            </p:stCondLst>
                            <p:childTnLst>
                              <p:par>
                                <p:cTn id="79" presetID="42" presetClass="path" presetSubtype="0" accel="50000" decel="5000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3542 0.63218 L 0.00209 0.77037 " pathEditMode="relative" rAng="0" ptsTypes="AA">
                                      <p:cBhvr>
                                        <p:cTn id="80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667" y="6898"/>
                                    </p:animMotion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17" grpId="0" animBg="1"/>
      <p:bldP spid="17" grpId="1" animBg="1"/>
      <p:bldP spid="17" grpId="2" animBg="1"/>
      <p:bldP spid="24" grpId="0" animBg="1"/>
      <p:bldP spid="24" grpId="1" animBg="1"/>
      <p:bldP spid="24" grpId="2" animBg="1"/>
      <p:bldP spid="24" grpId="3" animBg="1"/>
      <p:bldP spid="24" grpId="4" animBg="1"/>
      <p:bldP spid="24" grpId="5" animBg="1"/>
      <p:bldP spid="24" grpId="6" animBg="1"/>
      <p:bldP spid="39" grpId="0" animBg="1"/>
      <p:bldP spid="39" grpId="1" animBg="1"/>
      <p:bldP spid="45" grpId="0" animBg="1"/>
      <p:bldP spid="45" grpId="1" animBg="1"/>
      <p:bldP spid="46" grpId="0" animBg="1"/>
      <p:bldP spid="46" grpId="1" animBg="1"/>
      <p:bldP spid="47" grpId="0" animBg="1"/>
      <p:bldP spid="47" grpId="1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Do You Switch Processes?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626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To share CPU between multiple processes, control must eventually return to the OS</a:t>
            </a:r>
          </a:p>
          <a:p>
            <a:pPr lvl="1"/>
            <a:r>
              <a:rPr lang="en-US" dirty="0" smtClean="0"/>
              <a:t>When should this happen?</a:t>
            </a:r>
          </a:p>
          <a:p>
            <a:pPr lvl="1"/>
            <a:r>
              <a:rPr lang="en-US" dirty="0" smtClean="0"/>
              <a:t>What mechanisms implements the switch from user process back to the OS?</a:t>
            </a:r>
          </a:p>
          <a:p>
            <a:r>
              <a:rPr lang="en-US" dirty="0" smtClean="0"/>
              <a:t>Four approaches: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Voluntary yielding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Switch during API calls to the OS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Switch on I/O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Switch based on a timer interrupt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65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68515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Voluntary Yielding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Idea: processes must voluntary give up control by calling an OS API, e.g. </a:t>
            </a:r>
            <a:r>
              <a:rPr lang="en-US" dirty="0" err="1" smtClean="0"/>
              <a:t>thread_yield</a:t>
            </a:r>
            <a:r>
              <a:rPr lang="en-US" dirty="0" smtClean="0"/>
              <a:t>()</a:t>
            </a:r>
          </a:p>
          <a:p>
            <a:r>
              <a:rPr lang="en-US" dirty="0" smtClean="0"/>
              <a:t>Problems:</a:t>
            </a:r>
          </a:p>
          <a:p>
            <a:pPr lvl="1"/>
            <a:r>
              <a:rPr lang="en-US" dirty="0" smtClean="0"/>
              <a:t>Misbehaving or buggy apps may never yield</a:t>
            </a:r>
          </a:p>
          <a:p>
            <a:pPr lvl="1"/>
            <a:r>
              <a:rPr lang="en-US" dirty="0" smtClean="0"/>
              <a:t>No guarantee that apps will yield in a reasonable amount of time</a:t>
            </a:r>
          </a:p>
          <a:p>
            <a:pPr lvl="1"/>
            <a:r>
              <a:rPr lang="en-US" dirty="0" smtClean="0"/>
              <a:t>Wasteful of CPU resources, i.e. what if a process is idle-waiting on I/O?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66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89812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Interjection on OS APIs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48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Idea: whenever a process calls an OS API, this gives the OS an opportunity to context switch</a:t>
            </a:r>
          </a:p>
          <a:p>
            <a:pPr lvl="1"/>
            <a:r>
              <a:rPr lang="en-US" dirty="0" smtClean="0"/>
              <a:t>E.g. </a:t>
            </a:r>
            <a:r>
              <a:rPr lang="en-US" dirty="0" err="1" smtClean="0"/>
              <a:t>printf</a:t>
            </a:r>
            <a:r>
              <a:rPr lang="en-US" dirty="0" smtClean="0"/>
              <a:t>(), </a:t>
            </a:r>
            <a:r>
              <a:rPr lang="en-US" dirty="0" err="1" smtClean="0"/>
              <a:t>fopen</a:t>
            </a:r>
            <a:r>
              <a:rPr lang="en-US" dirty="0" smtClean="0"/>
              <a:t>(), socket(), etc…</a:t>
            </a:r>
          </a:p>
          <a:p>
            <a:r>
              <a:rPr lang="en-US" dirty="0" smtClean="0"/>
              <a:t>The original Apple Macintosh used this approach</a:t>
            </a:r>
          </a:p>
          <a:p>
            <a:pPr lvl="1"/>
            <a:r>
              <a:rPr lang="en-US" dirty="0" smtClean="0"/>
              <a:t>Cooperative multi-tasking</a:t>
            </a:r>
          </a:p>
          <a:p>
            <a:r>
              <a:rPr lang="en-US" dirty="0" smtClean="0"/>
              <a:t>Problems:</a:t>
            </a:r>
          </a:p>
          <a:p>
            <a:pPr lvl="1"/>
            <a:r>
              <a:rPr lang="en-US" dirty="0"/>
              <a:t>Misbehaving or buggy apps may never </a:t>
            </a:r>
            <a:r>
              <a:rPr lang="en-US" dirty="0" smtClean="0"/>
              <a:t>yield</a:t>
            </a:r>
          </a:p>
          <a:p>
            <a:pPr lvl="1"/>
            <a:r>
              <a:rPr lang="en-US" dirty="0" smtClean="0"/>
              <a:t>Some normal apps don’t use OS APIs for long periods of time</a:t>
            </a:r>
          </a:p>
          <a:p>
            <a:pPr lvl="2"/>
            <a:r>
              <a:rPr lang="en-US" dirty="0" smtClean="0"/>
              <a:t>E.g. a long, CPU intensive matrix calculation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283B9EA5-CE9A-4950-A80C-5ADF06B45BB8}" type="slidenum">
              <a:rPr lang="en-US" smtClean="0"/>
              <a:pPr/>
              <a:t>67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99519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98394"/>
          </a:xfrm>
        </p:spPr>
        <p:txBody>
          <a:bodyPr/>
          <a:lstStyle/>
          <a:p>
            <a:r>
              <a:rPr lang="en-US" dirty="0" smtClean="0"/>
              <a:t>I/O Context Switch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4716" y="798394"/>
            <a:ext cx="8482084" cy="5970896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What’s happening here?</a:t>
            </a:r>
          </a:p>
          <a:p>
            <a:endParaRPr lang="en-US" sz="1400" dirty="0" smtClean="0">
              <a:latin typeface="Helvetica LT Std Light"/>
              <a:cs typeface="Helvetica LT Std Light"/>
            </a:endParaRPr>
          </a:p>
          <a:p>
            <a:pPr marL="457200" lvl="1" indent="0">
              <a:buNone/>
            </a:pPr>
            <a:r>
              <a:rPr lang="en-US" sz="1400" b="1" dirty="0" err="1" smtClean="0">
                <a:solidFill>
                  <a:schemeClr val="accent1"/>
                </a:solidFill>
                <a:latin typeface="Courier New"/>
                <a:cs typeface="Courier New"/>
              </a:rPr>
              <a:t>struct</a:t>
            </a:r>
            <a:r>
              <a:rPr lang="en-US" sz="1400" b="1" dirty="0" smtClean="0">
                <a:solidFill>
                  <a:schemeClr val="accent1"/>
                </a:solidFill>
                <a:latin typeface="Courier New"/>
                <a:cs typeface="Courier New"/>
              </a:rPr>
              <a:t> </a:t>
            </a:r>
            <a:r>
              <a:rPr lang="en-US" sz="1400" b="1" dirty="0" smtClean="0">
                <a:latin typeface="Courier New"/>
                <a:cs typeface="Courier New"/>
              </a:rPr>
              <a:t>terminal {</a:t>
            </a:r>
          </a:p>
          <a:p>
            <a:pPr marL="914400" lvl="2" indent="0">
              <a:buNone/>
            </a:pPr>
            <a:r>
              <a:rPr lang="en-US" sz="1400" b="1" dirty="0">
                <a:latin typeface="Courier New"/>
                <a:cs typeface="Courier New"/>
              </a:rPr>
              <a:t>q</a:t>
            </a:r>
            <a:r>
              <a:rPr lang="en-US" sz="1400" b="1" dirty="0" smtClean="0">
                <a:latin typeface="Courier New"/>
                <a:cs typeface="Courier New"/>
              </a:rPr>
              <a:t>ueue&lt;</a:t>
            </a:r>
            <a:r>
              <a:rPr lang="en-US" sz="1400" b="1" dirty="0" smtClean="0">
                <a:solidFill>
                  <a:schemeClr val="accent1"/>
                </a:solidFill>
                <a:latin typeface="Courier New"/>
                <a:cs typeface="Courier New"/>
              </a:rPr>
              <a:t>char</a:t>
            </a:r>
            <a:r>
              <a:rPr lang="en-US" sz="1400" b="1" dirty="0" smtClean="0">
                <a:latin typeface="Courier New"/>
                <a:cs typeface="Courier New"/>
              </a:rPr>
              <a:t>&gt; keystrokes;  </a:t>
            </a:r>
            <a:r>
              <a:rPr lang="en-US" sz="1400" b="1" dirty="0" smtClean="0">
                <a:solidFill>
                  <a:schemeClr val="accent3"/>
                </a:solidFill>
                <a:latin typeface="Courier New"/>
                <a:cs typeface="Courier New"/>
              </a:rPr>
              <a:t>/* buffered keystrokes - array or list */ </a:t>
            </a:r>
          </a:p>
          <a:p>
            <a:pPr marL="914400" lvl="2" indent="0">
              <a:buNone/>
            </a:pPr>
            <a:r>
              <a:rPr lang="en-US" sz="1400" b="1" dirty="0" smtClean="0">
                <a:latin typeface="Courier New"/>
                <a:cs typeface="Courier New"/>
              </a:rPr>
              <a:t>process *waiting;        </a:t>
            </a:r>
            <a:r>
              <a:rPr lang="en-US" sz="1400" b="1" dirty="0" smtClean="0">
                <a:solidFill>
                  <a:schemeClr val="accent3"/>
                </a:solidFill>
                <a:latin typeface="Courier New"/>
                <a:cs typeface="Courier New"/>
              </a:rPr>
              <a:t>/* process waiting for input */</a:t>
            </a:r>
          </a:p>
          <a:p>
            <a:pPr marL="914400" lvl="2" indent="0">
              <a:buNone/>
            </a:pPr>
            <a:r>
              <a:rPr lang="en-US" sz="1400" b="1" dirty="0" smtClean="0">
                <a:latin typeface="Courier New"/>
                <a:cs typeface="Courier New"/>
              </a:rPr>
              <a:t>...</a:t>
            </a:r>
          </a:p>
          <a:p>
            <a:pPr marL="457200" lvl="1" indent="0">
              <a:buNone/>
            </a:pPr>
            <a:r>
              <a:rPr lang="en-US" sz="1400" b="1" dirty="0" smtClean="0">
                <a:latin typeface="Courier New"/>
                <a:cs typeface="Courier New"/>
              </a:rPr>
              <a:t>};</a:t>
            </a:r>
          </a:p>
          <a:p>
            <a:pPr marL="457200" lvl="1" indent="0">
              <a:buNone/>
            </a:pPr>
            <a:r>
              <a:rPr lang="en-US" sz="1400" b="1" dirty="0" smtClean="0">
                <a:latin typeface="Courier New"/>
                <a:cs typeface="Courier New"/>
              </a:rPr>
              <a:t>process *current;             </a:t>
            </a:r>
            <a:r>
              <a:rPr lang="en-US" sz="1400" b="1" dirty="0" smtClean="0">
                <a:solidFill>
                  <a:schemeClr val="accent3"/>
                </a:solidFill>
                <a:latin typeface="Courier New"/>
                <a:cs typeface="Courier New"/>
              </a:rPr>
              <a:t>/* the currently running process */</a:t>
            </a:r>
          </a:p>
          <a:p>
            <a:pPr marL="457200" lvl="1" indent="0">
              <a:buNone/>
            </a:pPr>
            <a:r>
              <a:rPr lang="en-US" sz="1400" b="1" dirty="0">
                <a:latin typeface="Courier New"/>
                <a:cs typeface="Courier New"/>
              </a:rPr>
              <a:t>q</a:t>
            </a:r>
            <a:r>
              <a:rPr lang="en-US" sz="1400" b="1" dirty="0" smtClean="0">
                <a:latin typeface="Courier New"/>
                <a:cs typeface="Courier New"/>
              </a:rPr>
              <a:t>ueue&lt;process *&gt; active;      </a:t>
            </a:r>
            <a:r>
              <a:rPr lang="en-US" sz="1400" b="1" dirty="0" smtClean="0">
                <a:solidFill>
                  <a:schemeClr val="accent3"/>
                </a:solidFill>
                <a:latin typeface="Courier New"/>
                <a:cs typeface="Courier New"/>
              </a:rPr>
              <a:t>/* linked list of other processes ready to run */</a:t>
            </a:r>
          </a:p>
          <a:p>
            <a:pPr marL="457200" lvl="1" indent="0">
              <a:buNone/>
            </a:pPr>
            <a:endParaRPr lang="en-US" sz="1400" b="1" dirty="0" smtClean="0">
              <a:latin typeface="Courier New"/>
              <a:cs typeface="Courier New"/>
            </a:endParaRPr>
          </a:p>
          <a:p>
            <a:pPr marL="457200" lvl="1" indent="0">
              <a:buNone/>
            </a:pPr>
            <a:r>
              <a:rPr lang="en-US" sz="1400" b="1" dirty="0" smtClean="0">
                <a:solidFill>
                  <a:schemeClr val="accent1"/>
                </a:solidFill>
                <a:latin typeface="Courier New"/>
                <a:cs typeface="Courier New"/>
              </a:rPr>
              <a:t>char</a:t>
            </a:r>
            <a:r>
              <a:rPr lang="en-US" sz="1400" b="1" dirty="0" smtClean="0">
                <a:latin typeface="Courier New"/>
                <a:cs typeface="Courier New"/>
              </a:rPr>
              <a:t> </a:t>
            </a:r>
            <a:r>
              <a:rPr lang="en-US" sz="1400" b="1" dirty="0" err="1" smtClean="0">
                <a:latin typeface="Courier New"/>
                <a:cs typeface="Courier New"/>
              </a:rPr>
              <a:t>get_char</a:t>
            </a:r>
            <a:r>
              <a:rPr lang="en-US" sz="1400" b="1" dirty="0" smtClean="0">
                <a:latin typeface="Courier New"/>
                <a:cs typeface="Courier New"/>
              </a:rPr>
              <a:t>(terminal *term) {</a:t>
            </a:r>
          </a:p>
          <a:p>
            <a:pPr marL="914400" lvl="2" indent="0">
              <a:buNone/>
            </a:pPr>
            <a:r>
              <a:rPr lang="en-US" sz="1400" b="1" dirty="0" smtClean="0">
                <a:solidFill>
                  <a:schemeClr val="accent1"/>
                </a:solidFill>
                <a:latin typeface="Courier New"/>
                <a:cs typeface="Courier New"/>
              </a:rPr>
              <a:t>if</a:t>
            </a:r>
            <a:r>
              <a:rPr lang="en-US" sz="1400" b="1" dirty="0" smtClean="0">
                <a:latin typeface="Courier New"/>
                <a:cs typeface="Courier New"/>
              </a:rPr>
              <a:t> (term-&gt;</a:t>
            </a:r>
            <a:r>
              <a:rPr lang="en-US" sz="1400" b="1" dirty="0" err="1" smtClean="0">
                <a:latin typeface="Courier New"/>
                <a:cs typeface="Courier New"/>
              </a:rPr>
              <a:t>keystrokes.empty</a:t>
            </a:r>
            <a:r>
              <a:rPr lang="en-US" sz="1400" b="1" dirty="0" smtClean="0">
                <a:latin typeface="Courier New"/>
                <a:cs typeface="Courier New"/>
              </a:rPr>
              <a:t>()) {</a:t>
            </a:r>
          </a:p>
          <a:p>
            <a:pPr marL="1371600" lvl="3" indent="0">
              <a:buNone/>
            </a:pPr>
            <a:r>
              <a:rPr lang="en-US" sz="1400" b="1" dirty="0" smtClean="0">
                <a:latin typeface="Courier New"/>
                <a:cs typeface="Courier New"/>
              </a:rPr>
              <a:t>term-&gt;waiting = current;       </a:t>
            </a:r>
            <a:r>
              <a:rPr lang="en-US" sz="1400" b="1" dirty="0" smtClean="0">
                <a:solidFill>
                  <a:schemeClr val="accent3"/>
                </a:solidFill>
                <a:latin typeface="Courier New"/>
                <a:cs typeface="Courier New"/>
              </a:rPr>
              <a:t>/* sleep waiting for input */</a:t>
            </a:r>
          </a:p>
          <a:p>
            <a:pPr marL="1371600" lvl="3" indent="0">
              <a:buNone/>
            </a:pPr>
            <a:r>
              <a:rPr lang="en-US" sz="1400" b="1" dirty="0" err="1" smtClean="0">
                <a:latin typeface="Courier New"/>
                <a:cs typeface="Courier New"/>
              </a:rPr>
              <a:t>switch_to</a:t>
            </a:r>
            <a:r>
              <a:rPr lang="en-US" sz="1400" b="1" dirty="0" smtClean="0">
                <a:latin typeface="Courier New"/>
                <a:cs typeface="Courier New"/>
              </a:rPr>
              <a:t>(</a:t>
            </a:r>
            <a:r>
              <a:rPr lang="en-US" sz="1400" b="1" dirty="0" err="1" smtClean="0">
                <a:latin typeface="Courier New"/>
                <a:cs typeface="Courier New"/>
              </a:rPr>
              <a:t>active.pop_head</a:t>
            </a:r>
            <a:r>
              <a:rPr lang="en-US" sz="1400" b="1" dirty="0" smtClean="0">
                <a:latin typeface="Courier New"/>
                <a:cs typeface="Courier New"/>
              </a:rPr>
              <a:t>());  </a:t>
            </a:r>
            <a:r>
              <a:rPr lang="en-US" sz="1400" b="1" dirty="0" smtClean="0">
                <a:solidFill>
                  <a:schemeClr val="accent3"/>
                </a:solidFill>
                <a:latin typeface="Courier New"/>
                <a:cs typeface="Courier New"/>
              </a:rPr>
              <a:t>/* and switch to next active process */</a:t>
            </a:r>
          </a:p>
          <a:p>
            <a:pPr marL="914400" lvl="3" indent="0">
              <a:buNone/>
            </a:pPr>
            <a:r>
              <a:rPr lang="en-US" sz="1400" b="1" dirty="0">
                <a:latin typeface="Courier New"/>
                <a:cs typeface="Courier New"/>
              </a:rPr>
              <a:t>}</a:t>
            </a:r>
            <a:endParaRPr lang="en-US" sz="1400" b="1" dirty="0" smtClean="0">
              <a:latin typeface="Courier New"/>
              <a:cs typeface="Courier New"/>
            </a:endParaRPr>
          </a:p>
          <a:p>
            <a:pPr marL="914400" lvl="2" indent="0">
              <a:buNone/>
            </a:pPr>
            <a:r>
              <a:rPr lang="en-US" sz="1400" b="1" dirty="0" smtClean="0">
                <a:solidFill>
                  <a:schemeClr val="accent1"/>
                </a:solidFill>
                <a:latin typeface="Courier New"/>
                <a:cs typeface="Courier New"/>
              </a:rPr>
              <a:t>return</a:t>
            </a:r>
            <a:r>
              <a:rPr lang="en-US" sz="1400" b="1" dirty="0" smtClean="0">
                <a:latin typeface="Courier New"/>
                <a:cs typeface="Courier New"/>
              </a:rPr>
              <a:t> term-&gt;</a:t>
            </a:r>
            <a:r>
              <a:rPr lang="en-US" sz="1400" b="1" dirty="0" err="1" smtClean="0">
                <a:latin typeface="Courier New"/>
                <a:cs typeface="Courier New"/>
              </a:rPr>
              <a:t>keystrokes.pop_head</a:t>
            </a:r>
            <a:r>
              <a:rPr lang="en-US" sz="1400" b="1" dirty="0" smtClean="0">
                <a:latin typeface="Courier New"/>
                <a:cs typeface="Courier New"/>
              </a:rPr>
              <a:t>();</a:t>
            </a:r>
          </a:p>
          <a:p>
            <a:pPr marL="460375" lvl="2" indent="0">
              <a:buNone/>
            </a:pPr>
            <a:r>
              <a:rPr lang="en-US" sz="1400" b="1" dirty="0" smtClean="0">
                <a:latin typeface="Courier New"/>
                <a:cs typeface="Courier New"/>
              </a:rPr>
              <a:t>}</a:t>
            </a:r>
          </a:p>
          <a:p>
            <a:pPr marL="460375" lvl="2" indent="0">
              <a:buNone/>
            </a:pPr>
            <a:endParaRPr lang="en-US" sz="1400" b="1" dirty="0" smtClean="0">
              <a:latin typeface="Courier New"/>
              <a:cs typeface="Courier New"/>
            </a:endParaRPr>
          </a:p>
          <a:p>
            <a:pPr marL="457200" lvl="1" indent="0">
              <a:buNone/>
            </a:pPr>
            <a:r>
              <a:rPr lang="en-US" sz="1400" b="1" dirty="0" smtClean="0">
                <a:solidFill>
                  <a:schemeClr val="accent1"/>
                </a:solidFill>
                <a:latin typeface="Courier New"/>
                <a:cs typeface="Courier New"/>
              </a:rPr>
              <a:t>void</a:t>
            </a:r>
            <a:r>
              <a:rPr lang="en-US" sz="1400" b="1" dirty="0" smtClean="0">
                <a:latin typeface="Courier New"/>
                <a:cs typeface="Courier New"/>
              </a:rPr>
              <a:t> interrupt(terminal *term, </a:t>
            </a:r>
            <a:r>
              <a:rPr lang="en-US" sz="1400" b="1" dirty="0" smtClean="0">
                <a:solidFill>
                  <a:schemeClr val="accent1"/>
                </a:solidFill>
                <a:latin typeface="Courier New"/>
                <a:cs typeface="Courier New"/>
              </a:rPr>
              <a:t>char</a:t>
            </a:r>
            <a:r>
              <a:rPr lang="en-US" sz="1400" b="1" dirty="0" smtClean="0">
                <a:latin typeface="Courier New"/>
                <a:cs typeface="Courier New"/>
              </a:rPr>
              <a:t> key) {</a:t>
            </a:r>
          </a:p>
          <a:p>
            <a:pPr marL="914400" lvl="2" indent="0">
              <a:buNone/>
            </a:pPr>
            <a:r>
              <a:rPr lang="en-US" sz="1400" b="1" dirty="0" smtClean="0">
                <a:latin typeface="Courier New"/>
                <a:cs typeface="Courier New"/>
              </a:rPr>
              <a:t>term-&gt;</a:t>
            </a:r>
            <a:r>
              <a:rPr lang="en-US" sz="1400" b="1" dirty="0" err="1" smtClean="0">
                <a:latin typeface="Courier New"/>
                <a:cs typeface="Courier New"/>
              </a:rPr>
              <a:t>keystrokes.push_tail</a:t>
            </a:r>
            <a:r>
              <a:rPr lang="en-US" sz="1400" b="1" dirty="0" smtClean="0">
                <a:latin typeface="Courier New"/>
                <a:cs typeface="Courier New"/>
              </a:rPr>
              <a:t>(key);      </a:t>
            </a:r>
            <a:r>
              <a:rPr lang="en-US" sz="1400" b="1" dirty="0" smtClean="0">
                <a:solidFill>
                  <a:schemeClr val="accent3"/>
                </a:solidFill>
                <a:latin typeface="Courier New"/>
                <a:cs typeface="Courier New"/>
              </a:rPr>
              <a:t>/* add keystroke to buffer */</a:t>
            </a:r>
          </a:p>
          <a:p>
            <a:pPr marL="914400" lvl="2" indent="0">
              <a:buNone/>
            </a:pPr>
            <a:r>
              <a:rPr lang="en-US" sz="1400" b="1" dirty="0" smtClean="0">
                <a:solidFill>
                  <a:schemeClr val="accent1"/>
                </a:solidFill>
                <a:latin typeface="Courier New"/>
                <a:cs typeface="Courier New"/>
              </a:rPr>
              <a:t>if</a:t>
            </a:r>
            <a:r>
              <a:rPr lang="en-US" sz="1400" b="1" dirty="0" smtClean="0">
                <a:latin typeface="Courier New"/>
                <a:cs typeface="Courier New"/>
              </a:rPr>
              <a:t> (term-&gt;waiting) {</a:t>
            </a:r>
          </a:p>
          <a:p>
            <a:pPr marL="1371600" lvl="3" indent="0">
              <a:buNone/>
            </a:pPr>
            <a:r>
              <a:rPr lang="en-US" sz="1400" b="1" dirty="0" err="1" smtClean="0">
                <a:latin typeface="Courier New"/>
                <a:cs typeface="Courier New"/>
              </a:rPr>
              <a:t>active.push_tail</a:t>
            </a:r>
            <a:r>
              <a:rPr lang="en-US" sz="1400" b="1" dirty="0" smtClean="0">
                <a:latin typeface="Courier New"/>
                <a:cs typeface="Courier New"/>
              </a:rPr>
              <a:t>(term-&gt;waiting); </a:t>
            </a:r>
            <a:r>
              <a:rPr lang="en-US" sz="1400" b="1" dirty="0" smtClean="0">
                <a:solidFill>
                  <a:schemeClr val="accent3"/>
                </a:solidFill>
                <a:latin typeface="Courier New"/>
                <a:cs typeface="Courier New"/>
              </a:rPr>
              <a:t>/* and wake up sleeping process */</a:t>
            </a:r>
          </a:p>
          <a:p>
            <a:pPr marL="1371600" lvl="3" indent="0">
              <a:buNone/>
            </a:pPr>
            <a:r>
              <a:rPr lang="en-US" sz="1400" b="1" dirty="0" smtClean="0">
                <a:latin typeface="Courier New"/>
                <a:cs typeface="Courier New"/>
              </a:rPr>
              <a:t>term-&gt;waiting = NULL;</a:t>
            </a:r>
          </a:p>
          <a:p>
            <a:pPr marL="914400" lvl="3" indent="0">
              <a:buNone/>
            </a:pPr>
            <a:r>
              <a:rPr lang="en-US" sz="1400" b="1" dirty="0" smtClean="0">
                <a:latin typeface="Courier New"/>
                <a:cs typeface="Courier New"/>
              </a:rPr>
              <a:t>}</a:t>
            </a:r>
          </a:p>
          <a:p>
            <a:pPr marL="460375" lvl="3" indent="0">
              <a:buNone/>
            </a:pPr>
            <a:r>
              <a:rPr lang="en-US" sz="1400" b="1" dirty="0">
                <a:latin typeface="Courier New"/>
                <a:cs typeface="Courier New"/>
              </a:rPr>
              <a:t>}</a:t>
            </a:r>
            <a:endParaRPr lang="en-US" sz="1400" b="1" dirty="0" smtClean="0">
              <a:latin typeface="Courier New"/>
              <a:cs typeface="Courier New"/>
            </a:endParaRP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26808" y="3439236"/>
            <a:ext cx="7618181" cy="883382"/>
          </a:xfrm>
          <a:prstGeom prst="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169323" y="5392189"/>
            <a:ext cx="7176655" cy="916346"/>
          </a:xfrm>
          <a:prstGeom prst="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283B9EA5-CE9A-4950-A80C-5ADF06B45BB8}" type="slidenum">
              <a:rPr lang="en-US" smtClean="0"/>
              <a:pPr/>
              <a:t>68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4578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Context Switching on I/O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Idea: when one process is waiting on I/O, switch to another process</a:t>
            </a:r>
          </a:p>
          <a:p>
            <a:pPr lvl="1"/>
            <a:r>
              <a:rPr lang="en-US" dirty="0" smtClean="0"/>
              <a:t>I/O APIs already go through the OS, so context switching is easy</a:t>
            </a:r>
          </a:p>
          <a:p>
            <a:r>
              <a:rPr lang="en-US" dirty="0" smtClean="0"/>
              <a:t>Problems:</a:t>
            </a:r>
          </a:p>
          <a:p>
            <a:pPr lvl="1"/>
            <a:r>
              <a:rPr lang="en-US" dirty="0"/>
              <a:t>Some </a:t>
            </a:r>
            <a:r>
              <a:rPr lang="en-US" dirty="0" smtClean="0"/>
              <a:t>apps </a:t>
            </a:r>
            <a:r>
              <a:rPr lang="en-US" dirty="0"/>
              <a:t>don’t </a:t>
            </a:r>
            <a:r>
              <a:rPr lang="en-US" dirty="0" smtClean="0"/>
              <a:t>have any I/O for long </a:t>
            </a:r>
            <a:r>
              <a:rPr lang="en-US" dirty="0"/>
              <a:t>periods of time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283B9EA5-CE9A-4950-A80C-5ADF06B45BB8}" type="slidenum">
              <a:rPr lang="en-US" smtClean="0"/>
              <a:pPr/>
              <a:t>69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95504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03936"/>
          </a:xfrm>
        </p:spPr>
        <p:txBody>
          <a:bodyPr/>
          <a:lstStyle/>
          <a:p>
            <a:r>
              <a:rPr lang="en-US" dirty="0" err="1" smtClean="0"/>
              <a:t>test.c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0537"/>
            <a:ext cx="8229600" cy="560913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accent2"/>
                </a:solidFill>
              </a:rPr>
              <a:t>#</a:t>
            </a:r>
            <a:r>
              <a:rPr lang="en-US" dirty="0">
                <a:solidFill>
                  <a:schemeClr val="accent2"/>
                </a:solidFill>
              </a:rPr>
              <a:t>include &lt;</a:t>
            </a:r>
            <a:r>
              <a:rPr lang="en-US" dirty="0" err="1">
                <a:solidFill>
                  <a:schemeClr val="accent2"/>
                </a:solidFill>
              </a:rPr>
              <a:t>stdio.h</a:t>
            </a:r>
            <a:r>
              <a:rPr lang="en-US" dirty="0">
                <a:solidFill>
                  <a:schemeClr val="accent2"/>
                </a:solidFill>
              </a:rPr>
              <a:t>&gt;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>
                <a:solidFill>
                  <a:schemeClr val="accent1"/>
                </a:solidFill>
              </a:rPr>
              <a:t>int</a:t>
            </a:r>
            <a:r>
              <a:rPr lang="en-US" dirty="0"/>
              <a:t> </a:t>
            </a:r>
            <a:r>
              <a:rPr lang="en-US" dirty="0" err="1" smtClean="0"/>
              <a:t>big_big_array</a:t>
            </a:r>
            <a:r>
              <a:rPr lang="en-US" dirty="0" smtClean="0"/>
              <a:t>[</a:t>
            </a:r>
            <a:r>
              <a:rPr lang="en-US" dirty="0" smtClean="0">
                <a:solidFill>
                  <a:schemeClr val="accent4"/>
                </a:solidFill>
              </a:rPr>
              <a:t>10</a:t>
            </a:r>
            <a:r>
              <a:rPr lang="en-US" dirty="0" smtClean="0"/>
              <a:t> * </a:t>
            </a:r>
            <a:r>
              <a:rPr lang="en-US" dirty="0" smtClean="0">
                <a:solidFill>
                  <a:schemeClr val="accent4"/>
                </a:solidFill>
              </a:rPr>
              <a:t>1024</a:t>
            </a:r>
            <a:r>
              <a:rPr lang="en-US" dirty="0" smtClean="0"/>
              <a:t> * </a:t>
            </a:r>
            <a:r>
              <a:rPr lang="en-US" dirty="0" smtClean="0">
                <a:solidFill>
                  <a:schemeClr val="accent4"/>
                </a:solidFill>
              </a:rPr>
              <a:t>1024</a:t>
            </a:r>
            <a:r>
              <a:rPr lang="en-US" dirty="0"/>
              <a:t>];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</a:rPr>
              <a:t>char</a:t>
            </a:r>
            <a:r>
              <a:rPr lang="en-US" dirty="0"/>
              <a:t> *</a:t>
            </a:r>
            <a:r>
              <a:rPr lang="en-US" dirty="0" err="1"/>
              <a:t>a_string</a:t>
            </a:r>
            <a:r>
              <a:rPr lang="en-US" dirty="0"/>
              <a:t> = </a:t>
            </a:r>
            <a:r>
              <a:rPr lang="en-US" dirty="0">
                <a:solidFill>
                  <a:schemeClr val="accent2"/>
                </a:solidFill>
              </a:rPr>
              <a:t>"Hello, World!"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 err="1">
                <a:solidFill>
                  <a:schemeClr val="accent1"/>
                </a:solidFill>
              </a:rPr>
              <a:t>int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/>
              <a:t>a_var_with_value</a:t>
            </a:r>
            <a:r>
              <a:rPr lang="en-US" dirty="0"/>
              <a:t> = </a:t>
            </a:r>
            <a:r>
              <a:rPr lang="en-US" dirty="0" smtClean="0">
                <a:solidFill>
                  <a:schemeClr val="accent4"/>
                </a:solidFill>
              </a:rPr>
              <a:t>100</a:t>
            </a:r>
            <a:r>
              <a:rPr lang="en-US" dirty="0"/>
              <a:t>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>
                <a:solidFill>
                  <a:schemeClr val="accent1"/>
                </a:solidFill>
              </a:rPr>
              <a:t>int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/>
              <a:t>main(</a:t>
            </a:r>
            <a:r>
              <a:rPr lang="en-US" dirty="0">
                <a:solidFill>
                  <a:schemeClr val="accent1"/>
                </a:solidFill>
              </a:rPr>
              <a:t>void</a:t>
            </a:r>
            <a:r>
              <a:rPr lang="en-US" dirty="0"/>
              <a:t>) {</a:t>
            </a:r>
          </a:p>
          <a:p>
            <a:pPr marL="400050" lvl="1" indent="0">
              <a:buNone/>
            </a:pPr>
            <a:r>
              <a:rPr lang="en-US" dirty="0" err="1" smtClean="0"/>
              <a:t>big_big_array</a:t>
            </a:r>
            <a:r>
              <a:rPr lang="en-US" dirty="0" smtClean="0"/>
              <a:t>[</a:t>
            </a:r>
            <a:r>
              <a:rPr lang="en-US" dirty="0" smtClean="0">
                <a:solidFill>
                  <a:schemeClr val="accent4"/>
                </a:solidFill>
              </a:rPr>
              <a:t>0</a:t>
            </a:r>
            <a:r>
              <a:rPr lang="en-US" dirty="0"/>
              <a:t>] = </a:t>
            </a:r>
            <a:r>
              <a:rPr lang="en-US" dirty="0">
                <a:solidFill>
                  <a:schemeClr val="accent4"/>
                </a:solidFill>
              </a:rPr>
              <a:t>100</a:t>
            </a:r>
            <a:r>
              <a:rPr lang="en-US" dirty="0"/>
              <a:t>;</a:t>
            </a:r>
          </a:p>
          <a:p>
            <a:pPr marL="400050" lvl="1" indent="0">
              <a:buNone/>
            </a:pPr>
            <a:r>
              <a:rPr lang="en-US" dirty="0" err="1" smtClean="0"/>
              <a:t>printf</a:t>
            </a:r>
            <a:r>
              <a:rPr lang="en-US" dirty="0"/>
              <a:t>(</a:t>
            </a:r>
            <a:r>
              <a:rPr lang="en-US" dirty="0">
                <a:solidFill>
                  <a:schemeClr val="accent2"/>
                </a:solidFill>
              </a:rPr>
              <a:t>"%s\n"</a:t>
            </a:r>
            <a:r>
              <a:rPr lang="en-US" dirty="0"/>
              <a:t>, </a:t>
            </a:r>
            <a:r>
              <a:rPr lang="en-US" dirty="0" err="1"/>
              <a:t>a_string</a:t>
            </a:r>
            <a:r>
              <a:rPr lang="en-US" dirty="0"/>
              <a:t>);</a:t>
            </a:r>
          </a:p>
          <a:p>
            <a:pPr marL="400050" lvl="1" indent="0">
              <a:buNone/>
            </a:pPr>
            <a:r>
              <a:rPr lang="en-US" dirty="0" err="1" smtClean="0"/>
              <a:t>a_var_with_value</a:t>
            </a:r>
            <a:r>
              <a:rPr lang="en-US" dirty="0" smtClean="0"/>
              <a:t> </a:t>
            </a:r>
            <a:r>
              <a:rPr lang="en-US" dirty="0"/>
              <a:t>+= </a:t>
            </a:r>
            <a:r>
              <a:rPr lang="en-US" dirty="0">
                <a:solidFill>
                  <a:schemeClr val="accent4"/>
                </a:solidFill>
              </a:rPr>
              <a:t>20</a:t>
            </a:r>
            <a:r>
              <a:rPr lang="en-US" dirty="0"/>
              <a:t>;</a:t>
            </a:r>
          </a:p>
          <a:p>
            <a:pPr marL="400050" lvl="1" indent="0">
              <a:buNone/>
            </a:pPr>
            <a:endParaRPr lang="en-US" dirty="0"/>
          </a:p>
          <a:p>
            <a:pPr marL="400050" lvl="1" indent="0">
              <a:buNone/>
            </a:pPr>
            <a:r>
              <a:rPr lang="en-US" dirty="0" err="1" smtClean="0"/>
              <a:t>printf</a:t>
            </a:r>
            <a:r>
              <a:rPr lang="en-US" dirty="0"/>
              <a:t>(</a:t>
            </a:r>
            <a:r>
              <a:rPr lang="en-US" dirty="0">
                <a:solidFill>
                  <a:schemeClr val="accent2"/>
                </a:solidFill>
              </a:rPr>
              <a:t>"main is : %p\n"</a:t>
            </a:r>
            <a:r>
              <a:rPr lang="en-US" dirty="0"/>
              <a:t>, &amp;main);</a:t>
            </a:r>
          </a:p>
          <a:p>
            <a:pPr marL="400050" lvl="1" indent="0">
              <a:buNone/>
            </a:pPr>
            <a:r>
              <a:rPr lang="en-US" dirty="0" smtClean="0">
                <a:solidFill>
                  <a:schemeClr val="accent1"/>
                </a:solidFill>
              </a:rPr>
              <a:t>return</a:t>
            </a:r>
            <a:r>
              <a:rPr lang="en-US" dirty="0" smtClean="0"/>
              <a:t> </a:t>
            </a:r>
            <a:r>
              <a:rPr lang="en-US" dirty="0">
                <a:solidFill>
                  <a:schemeClr val="accent4"/>
                </a:solidFill>
              </a:rPr>
              <a:t>0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99796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Preemptive Context </a:t>
            </a:r>
            <a:r>
              <a:rPr lang="en-US" dirty="0"/>
              <a:t>S</a:t>
            </a:r>
            <a:r>
              <a:rPr lang="en-US" dirty="0" smtClean="0"/>
              <a:t>witching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0848" y="1388658"/>
            <a:ext cx="8229600" cy="5196385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So far, our processes will not switch to another process until some action is taken</a:t>
            </a:r>
          </a:p>
          <a:p>
            <a:pPr lvl="1"/>
            <a:r>
              <a:rPr lang="en-US" dirty="0" smtClean="0"/>
              <a:t>e.g. an API call or an I/O interrupt</a:t>
            </a:r>
          </a:p>
          <a:p>
            <a:r>
              <a:rPr lang="en-US" dirty="0" smtClean="0"/>
              <a:t>Idea: use a timer interrupt to force context switching at set intervals</a:t>
            </a:r>
            <a:endParaRPr lang="en-US" dirty="0"/>
          </a:p>
          <a:p>
            <a:pPr lvl="1"/>
            <a:r>
              <a:rPr lang="en-US" dirty="0"/>
              <a:t>Interrupt handler runs at a fixed frequency to measure how long a process has been running</a:t>
            </a:r>
          </a:p>
          <a:p>
            <a:pPr lvl="1"/>
            <a:r>
              <a:rPr lang="en-US" dirty="0"/>
              <a:t>If it’s been running for some max duration (scheduling quantum), the </a:t>
            </a:r>
            <a:r>
              <a:rPr lang="en-US" dirty="0" smtClean="0"/>
              <a:t>handler </a:t>
            </a:r>
            <a:r>
              <a:rPr lang="en-US" dirty="0"/>
              <a:t>switches to the next </a:t>
            </a:r>
            <a:r>
              <a:rPr lang="en-US" dirty="0" smtClean="0"/>
              <a:t>process</a:t>
            </a:r>
          </a:p>
          <a:p>
            <a:r>
              <a:rPr lang="en-US" dirty="0" smtClean="0"/>
              <a:t>Problems:</a:t>
            </a:r>
          </a:p>
          <a:p>
            <a:pPr lvl="1"/>
            <a:r>
              <a:rPr lang="en-US" dirty="0" smtClean="0"/>
              <a:t>Requires hardware support (a programmable timer)</a:t>
            </a:r>
          </a:p>
          <a:p>
            <a:pPr lvl="2"/>
            <a:r>
              <a:rPr lang="en-US" dirty="0" smtClean="0"/>
              <a:t>Thankfully, this is built-in to most modern CPUs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283B9EA5-CE9A-4950-A80C-5ADF06B45BB8}" type="slidenum">
              <a:rPr lang="en-US" smtClean="0"/>
              <a:pPr/>
              <a:t>70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5612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3772"/>
            <a:ext cx="8229600" cy="5342392"/>
          </a:xfrm>
        </p:spPr>
        <p:txBody>
          <a:bodyPr anchor="ctr">
            <a:normAutofit/>
          </a:bodyPr>
          <a:lstStyle/>
          <a:p>
            <a:r>
              <a:rPr lang="en-US" sz="4400" dirty="0" smtClean="0">
                <a:solidFill>
                  <a:schemeClr val="bg1">
                    <a:lumMod val="65000"/>
                  </a:schemeClr>
                </a:solidFill>
              </a:rPr>
              <a:t>Programs</a:t>
            </a:r>
          </a:p>
          <a:p>
            <a:r>
              <a:rPr lang="en-US" sz="4400" dirty="0" smtClean="0">
                <a:solidFill>
                  <a:schemeClr val="bg1">
                    <a:lumMod val="65000"/>
                  </a:schemeClr>
                </a:solidFill>
              </a:rPr>
              <a:t>Processes</a:t>
            </a:r>
          </a:p>
          <a:p>
            <a:r>
              <a:rPr lang="en-US" sz="4400" dirty="0" smtClean="0">
                <a:solidFill>
                  <a:schemeClr val="bg1">
                    <a:lumMod val="65000"/>
                  </a:schemeClr>
                </a:solidFill>
              </a:rPr>
              <a:t>Context Switching</a:t>
            </a:r>
          </a:p>
          <a:p>
            <a:r>
              <a:rPr lang="en-US" sz="4400" dirty="0" smtClean="0"/>
              <a:t>Protected Mode Execution</a:t>
            </a:r>
          </a:p>
          <a:p>
            <a:r>
              <a:rPr lang="en-US" sz="4400" dirty="0" smtClean="0"/>
              <a:t>Inter-process Communication</a:t>
            </a:r>
          </a:p>
          <a:p>
            <a:r>
              <a:rPr lang="en-US" sz="4400" dirty="0" smtClean="0"/>
              <a:t>Threads</a:t>
            </a:r>
            <a:endParaRPr lang="en-US" sz="4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71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1392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Isolation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77691"/>
          </a:xfrm>
        </p:spPr>
        <p:txBody>
          <a:bodyPr/>
          <a:lstStyle/>
          <a:p>
            <a:r>
              <a:rPr lang="en-US" dirty="0" smtClean="0"/>
              <a:t>At this point, we can execute multiple processes concurrently</a:t>
            </a:r>
          </a:p>
          <a:p>
            <a:r>
              <a:rPr lang="en-US" dirty="0" smtClean="0"/>
              <a:t>Problem: how do you stop processes from behaving badly?</a:t>
            </a:r>
          </a:p>
          <a:p>
            <a:pPr lvl="1"/>
            <a:r>
              <a:rPr lang="en-US" dirty="0" smtClean="0"/>
              <a:t>Overwriting kernel memory</a:t>
            </a:r>
          </a:p>
          <a:p>
            <a:pPr lvl="1"/>
            <a:r>
              <a:rPr lang="en-US" dirty="0" smtClean="0"/>
              <a:t>Reading/writing data from other processes</a:t>
            </a:r>
          </a:p>
          <a:p>
            <a:pPr lvl="1"/>
            <a:r>
              <a:rPr lang="en-US" dirty="0" smtClean="0"/>
              <a:t>Disabling interrupts</a:t>
            </a:r>
          </a:p>
          <a:p>
            <a:pPr lvl="1"/>
            <a:r>
              <a:rPr lang="en-US" dirty="0" smtClean="0"/>
              <a:t>Crashing the whole computer</a:t>
            </a:r>
          </a:p>
          <a:p>
            <a:pPr lvl="1"/>
            <a:r>
              <a:rPr lang="en-US" dirty="0" smtClean="0"/>
              <a:t>Etc.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72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9935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Thought Experiment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21275"/>
          </a:xfrm>
        </p:spPr>
        <p:txBody>
          <a:bodyPr>
            <a:normAutofit/>
          </a:bodyPr>
          <a:lstStyle/>
          <a:p>
            <a:r>
              <a:rPr lang="en-US" dirty="0" smtClean="0"/>
              <a:t>How can we implement execution with limited privilege?</a:t>
            </a:r>
          </a:p>
          <a:p>
            <a:pPr lvl="1"/>
            <a:r>
              <a:rPr lang="en-US" dirty="0" smtClean="0"/>
              <a:t>Use an interpreter or a simulator</a:t>
            </a:r>
          </a:p>
          <a:p>
            <a:pPr lvl="2"/>
            <a:r>
              <a:rPr lang="en-US" dirty="0" smtClean="0"/>
              <a:t>Execute each program instruction in a simulator</a:t>
            </a:r>
          </a:p>
          <a:p>
            <a:pPr lvl="2"/>
            <a:r>
              <a:rPr lang="en-US" dirty="0" smtClean="0"/>
              <a:t>If the instruction is permitted, do the instruction</a:t>
            </a:r>
          </a:p>
          <a:p>
            <a:pPr lvl="2"/>
            <a:r>
              <a:rPr lang="en-US" dirty="0" smtClean="0"/>
              <a:t>Otherwise, stop the process</a:t>
            </a:r>
          </a:p>
          <a:p>
            <a:pPr lvl="2"/>
            <a:r>
              <a:rPr lang="en-US" dirty="0" smtClean="0"/>
              <a:t>Basic model in </a:t>
            </a:r>
            <a:r>
              <a:rPr lang="en-US" dirty="0" err="1" smtClean="0"/>
              <a:t>Javascript</a:t>
            </a:r>
            <a:r>
              <a:rPr lang="en-US" dirty="0" smtClean="0"/>
              <a:t>, Java, …</a:t>
            </a:r>
          </a:p>
          <a:p>
            <a:r>
              <a:rPr lang="en-US" dirty="0" smtClean="0"/>
              <a:t>However, interpreters and simulators are slow</a:t>
            </a:r>
          </a:p>
          <a:p>
            <a:r>
              <a:rPr lang="en-US" dirty="0" smtClean="0"/>
              <a:t>How do we go faster?</a:t>
            </a:r>
          </a:p>
          <a:p>
            <a:pPr lvl="1"/>
            <a:r>
              <a:rPr lang="en-US" dirty="0" smtClean="0"/>
              <a:t>Run the </a:t>
            </a:r>
            <a:r>
              <a:rPr lang="en-US" dirty="0" smtClean="0">
                <a:solidFill>
                  <a:schemeClr val="accent1"/>
                </a:solidFill>
              </a:rPr>
              <a:t>unprivileged</a:t>
            </a:r>
            <a:r>
              <a:rPr lang="en-US" dirty="0" smtClean="0"/>
              <a:t> code directly on the CPU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283B9EA5-CE9A-4950-A80C-5ADF06B45BB8}" type="slidenum">
              <a:rPr lang="en-US" smtClean="0"/>
              <a:pPr/>
              <a:t>73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523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99448"/>
          </a:xfrm>
        </p:spPr>
        <p:txBody>
          <a:bodyPr/>
          <a:lstStyle/>
          <a:p>
            <a:r>
              <a:rPr lang="en-US" dirty="0" smtClean="0"/>
              <a:t>Most modern CPUs support </a:t>
            </a:r>
            <a:r>
              <a:rPr lang="en-US" dirty="0" smtClean="0">
                <a:solidFill>
                  <a:schemeClr val="accent1"/>
                </a:solidFill>
              </a:rPr>
              <a:t>protected mode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5191269" y="2278557"/>
            <a:ext cx="3832746" cy="3832746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5626859" y="2714147"/>
            <a:ext cx="2961566" cy="2961566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6048235" y="3135523"/>
            <a:ext cx="2118815" cy="2118815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Protected Mode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6479845" y="3567133"/>
            <a:ext cx="1255594" cy="1255594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Ring 0</a:t>
            </a:r>
          </a:p>
          <a:p>
            <a:pPr algn="ctr"/>
            <a:r>
              <a:rPr lang="en-US" sz="2000" dirty="0" smtClean="0"/>
              <a:t>Kernel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6694708" y="3167023"/>
            <a:ext cx="8258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Ring 1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694707" y="2735413"/>
            <a:ext cx="8258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Ring 2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694706" y="2285356"/>
            <a:ext cx="8258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Ring 3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271577" y="4693072"/>
            <a:ext cx="16721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Device Drivers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271580" y="5188581"/>
            <a:ext cx="16721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Device Drivers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345895" y="5662065"/>
            <a:ext cx="15234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Applications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445827" y="2332037"/>
            <a:ext cx="556828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x86 CPUs support three rings with different privileges</a:t>
            </a:r>
          </a:p>
          <a:p>
            <a:pPr lvl="1"/>
            <a:r>
              <a:rPr lang="en-US" dirty="0" smtClean="0"/>
              <a:t>Ring 0: OS kernel</a:t>
            </a:r>
          </a:p>
          <a:p>
            <a:pPr lvl="1"/>
            <a:r>
              <a:rPr lang="en-US" dirty="0" smtClean="0"/>
              <a:t>Ring 1, 2: </a:t>
            </a:r>
            <a:r>
              <a:rPr lang="en-US" dirty="0"/>
              <a:t>d</a:t>
            </a:r>
            <a:r>
              <a:rPr lang="en-US" dirty="0" smtClean="0"/>
              <a:t>evice drivers</a:t>
            </a:r>
          </a:p>
          <a:p>
            <a:pPr lvl="1"/>
            <a:r>
              <a:rPr lang="en-US" dirty="0" smtClean="0"/>
              <a:t>Ring 3: </a:t>
            </a:r>
            <a:r>
              <a:rPr lang="en-US" dirty="0" err="1" smtClean="0"/>
              <a:t>userland</a:t>
            </a:r>
            <a:endParaRPr lang="en-US" dirty="0" smtClean="0"/>
          </a:p>
          <a:p>
            <a:r>
              <a:rPr lang="en-US" dirty="0" smtClean="0"/>
              <a:t>Most </a:t>
            </a:r>
            <a:r>
              <a:rPr lang="en-US" dirty="0" err="1" smtClean="0"/>
              <a:t>OSes</a:t>
            </a:r>
            <a:r>
              <a:rPr lang="en-US" dirty="0" smtClean="0"/>
              <a:t> only use rings 0 </a:t>
            </a:r>
            <a:r>
              <a:rPr lang="en-US" smtClean="0"/>
              <a:t>and 3</a:t>
            </a:r>
            <a:endParaRPr lang="en-US" dirty="0" smtClean="0"/>
          </a:p>
          <a:p>
            <a:r>
              <a:rPr lang="en-US" dirty="0" smtClean="0"/>
              <a:t>What about hypervisors?</a:t>
            </a:r>
          </a:p>
          <a:p>
            <a:endParaRPr lang="en-US" dirty="0"/>
          </a:p>
        </p:txBody>
      </p:sp>
      <p:sp>
        <p:nvSpPr>
          <p:cNvPr id="16" name="Slide Number Placeholder 3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83B9EA5-CE9A-4950-A80C-5ADF06B45BB8}" type="slidenum">
              <a:rPr lang="en-US" smtClean="0"/>
              <a:pPr/>
              <a:t>74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7581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 vs. Protected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2273"/>
          </a:xfrm>
        </p:spPr>
        <p:txBody>
          <a:bodyPr>
            <a:normAutofit/>
          </a:bodyPr>
          <a:lstStyle/>
          <a:p>
            <a:r>
              <a:rPr lang="en-US" dirty="0" smtClean="0"/>
              <a:t>On startup, the CPU starts in 16-bit </a:t>
            </a:r>
            <a:r>
              <a:rPr lang="en-US" dirty="0" smtClean="0">
                <a:solidFill>
                  <a:schemeClr val="accent1"/>
                </a:solidFill>
              </a:rPr>
              <a:t>real</a:t>
            </a:r>
            <a:r>
              <a:rPr lang="en-US" dirty="0" smtClean="0"/>
              <a:t> mode</a:t>
            </a:r>
          </a:p>
          <a:p>
            <a:pPr lvl="1"/>
            <a:r>
              <a:rPr lang="en-US" dirty="0" smtClean="0"/>
              <a:t>Protected mode is disabled</a:t>
            </a:r>
          </a:p>
          <a:p>
            <a:pPr lvl="1"/>
            <a:r>
              <a:rPr lang="en-US" dirty="0" smtClean="0"/>
              <a:t>Assumes </a:t>
            </a:r>
            <a:r>
              <a:rPr lang="en-US" dirty="0" err="1" smtClean="0"/>
              <a:t>segment:offset</a:t>
            </a:r>
            <a:r>
              <a:rPr lang="en-US" dirty="0" smtClean="0"/>
              <a:t> addressing</a:t>
            </a:r>
          </a:p>
          <a:p>
            <a:r>
              <a:rPr lang="en-US" dirty="0" smtClean="0"/>
              <a:t>Typically, </a:t>
            </a:r>
            <a:r>
              <a:rPr lang="en-US" dirty="0" err="1" smtClean="0"/>
              <a:t>bootloader</a:t>
            </a:r>
            <a:r>
              <a:rPr lang="en-US" dirty="0" smtClean="0"/>
              <a:t> switches CPU to protected mode</a:t>
            </a:r>
          </a:p>
          <a:p>
            <a:pPr marL="800100" lvl="2" indent="0">
              <a:buNone/>
            </a:pPr>
            <a:r>
              <a:rPr lang="en-US" sz="2800" dirty="0" err="1">
                <a:solidFill>
                  <a:schemeClr val="bg1">
                    <a:lumMod val="50000"/>
                  </a:schemeClr>
                </a:solidFill>
              </a:rPr>
              <a:t>mov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</a:rPr>
              <a:t>eax</a:t>
            </a:r>
            <a:r>
              <a:rPr lang="en-US" sz="2800" dirty="0"/>
              <a:t>,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cr0</a:t>
            </a:r>
          </a:p>
          <a:p>
            <a:pPr marL="800100" lvl="2" indent="0">
              <a:buNone/>
            </a:pP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or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</a:rPr>
              <a:t>eax</a:t>
            </a:r>
            <a:r>
              <a:rPr lang="en-US" sz="2800" dirty="0"/>
              <a:t>,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800" dirty="0" smtClean="0">
                <a:solidFill>
                  <a:schemeClr val="accent4"/>
                </a:solidFill>
              </a:rPr>
              <a:t>1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   </a:t>
            </a:r>
            <a:r>
              <a:rPr lang="en-US" sz="2800" dirty="0" smtClean="0">
                <a:solidFill>
                  <a:schemeClr val="accent3"/>
                </a:solidFill>
              </a:rPr>
              <a:t>; set bit 1 of CR0 to 1 to enable </a:t>
            </a:r>
            <a:r>
              <a:rPr lang="en-US" sz="2800" dirty="0" err="1" smtClean="0">
                <a:solidFill>
                  <a:schemeClr val="accent3"/>
                </a:solidFill>
              </a:rPr>
              <a:t>pmode</a:t>
            </a:r>
            <a:endParaRPr lang="en-US" sz="2800" dirty="0" smtClean="0">
              <a:solidFill>
                <a:schemeClr val="accent3"/>
              </a:solidFill>
            </a:endParaRPr>
          </a:p>
          <a:p>
            <a:pPr marL="800100" lvl="2" indent="0">
              <a:buNone/>
            </a:pP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</a:rPr>
              <a:t>mov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cr0</a:t>
            </a:r>
            <a:r>
              <a:rPr lang="en-US" sz="2800" dirty="0"/>
              <a:t>,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</a:rPr>
              <a:t>eax</a:t>
            </a:r>
            <a:endParaRPr lang="en-US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75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81984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Dual-Mode Operation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Ring 0: kernel/supervisor mode</a:t>
            </a:r>
          </a:p>
          <a:p>
            <a:pPr lvl="1"/>
            <a:r>
              <a:rPr lang="en-US" dirty="0" smtClean="0"/>
              <a:t>Execution with the full privileges of the hardware</a:t>
            </a:r>
          </a:p>
          <a:p>
            <a:pPr lvl="1"/>
            <a:r>
              <a:rPr lang="en-US" dirty="0" smtClean="0"/>
              <a:t>Read/write to any memory, access any I/O device, read/write any disk sector, send/read any packet</a:t>
            </a:r>
          </a:p>
          <a:p>
            <a:r>
              <a:rPr lang="en-US" dirty="0" smtClean="0"/>
              <a:t>Ring 3: user mode or “</a:t>
            </a:r>
            <a:r>
              <a:rPr lang="en-US" dirty="0" err="1" smtClean="0"/>
              <a:t>userland</a:t>
            </a:r>
            <a:r>
              <a:rPr lang="en-US" dirty="0" smtClean="0"/>
              <a:t>”</a:t>
            </a:r>
          </a:p>
          <a:p>
            <a:pPr lvl="1"/>
            <a:r>
              <a:rPr lang="en-US" dirty="0" smtClean="0"/>
              <a:t>Limited privileges</a:t>
            </a:r>
          </a:p>
          <a:p>
            <a:pPr lvl="1"/>
            <a:r>
              <a:rPr lang="en-US" dirty="0" smtClean="0"/>
              <a:t>Only those granted by the operating system kernel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283B9EA5-CE9A-4950-A80C-5ADF06B45BB8}" type="slidenum">
              <a:rPr lang="en-US" smtClean="0"/>
              <a:pPr/>
              <a:t>76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10586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Protected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910" y="1600200"/>
            <a:ext cx="8916820" cy="512127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What system features are impacted by protection?</a:t>
            </a:r>
          </a:p>
          <a:p>
            <a:pPr lvl="1"/>
            <a:r>
              <a:rPr lang="en-US" dirty="0" smtClean="0"/>
              <a:t>Privileged instructions</a:t>
            </a:r>
          </a:p>
          <a:p>
            <a:pPr lvl="2"/>
            <a:r>
              <a:rPr lang="en-US" dirty="0" smtClean="0"/>
              <a:t>Only available to the kernel</a:t>
            </a:r>
          </a:p>
          <a:p>
            <a:pPr lvl="1"/>
            <a:r>
              <a:rPr lang="en-US" dirty="0" smtClean="0"/>
              <a:t>Limits on memory accesses</a:t>
            </a:r>
          </a:p>
          <a:p>
            <a:pPr lvl="2"/>
            <a:r>
              <a:rPr lang="en-US" dirty="0" smtClean="0"/>
              <a:t>Prevents user code from overwriting the kernel</a:t>
            </a:r>
          </a:p>
          <a:p>
            <a:pPr lvl="1"/>
            <a:r>
              <a:rPr lang="en-US" dirty="0" smtClean="0"/>
              <a:t>Access to hardware</a:t>
            </a:r>
          </a:p>
          <a:p>
            <a:pPr lvl="2"/>
            <a:r>
              <a:rPr lang="en-US" dirty="0" smtClean="0"/>
              <a:t>Only the kernel may directly interact with peripherals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rogrammable Timer Interrupt</a:t>
            </a:r>
          </a:p>
          <a:p>
            <a:pPr lvl="2"/>
            <a:r>
              <a:rPr lang="en-US" dirty="0" smtClean="0"/>
              <a:t>May only be set by the kernel</a:t>
            </a:r>
          </a:p>
          <a:p>
            <a:pPr lvl="2"/>
            <a:r>
              <a:rPr lang="en-US" dirty="0" smtClean="0"/>
              <a:t>Used to force context switches between processes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283B9EA5-CE9A-4950-A80C-5ADF06B45BB8}" type="slidenum">
              <a:rPr lang="en-US" smtClean="0"/>
              <a:pPr/>
              <a:t>77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47376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Privileged 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8021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Examples?</a:t>
            </a:r>
          </a:p>
          <a:p>
            <a:pPr lvl="1"/>
            <a:r>
              <a:rPr lang="en-US" dirty="0" err="1" smtClean="0"/>
              <a:t>sti</a:t>
            </a:r>
            <a:r>
              <a:rPr lang="en-US" dirty="0" smtClean="0"/>
              <a:t>/cli – Enable and disable interrupts</a:t>
            </a:r>
          </a:p>
          <a:p>
            <a:pPr lvl="1"/>
            <a:r>
              <a:rPr lang="en-US" dirty="0" smtClean="0"/>
              <a:t>Any instruction that modifies the CR0 register</a:t>
            </a:r>
          </a:p>
          <a:p>
            <a:pPr lvl="2"/>
            <a:r>
              <a:rPr lang="en-US" dirty="0" smtClean="0"/>
              <a:t>Controls whether protected mode is enabled</a:t>
            </a:r>
          </a:p>
          <a:p>
            <a:pPr lvl="1"/>
            <a:r>
              <a:rPr lang="en-US" dirty="0" err="1" smtClean="0"/>
              <a:t>hlt</a:t>
            </a:r>
            <a:r>
              <a:rPr lang="en-US" dirty="0" smtClean="0"/>
              <a:t> – Halts the CPU</a:t>
            </a:r>
          </a:p>
          <a:p>
            <a:r>
              <a:rPr lang="en-US" dirty="0" smtClean="0"/>
              <a:t>What should happen if a user program attempts to execute a privileged instruction?</a:t>
            </a:r>
          </a:p>
          <a:p>
            <a:pPr lvl="1"/>
            <a:r>
              <a:rPr lang="en-US" dirty="0" smtClean="0"/>
              <a:t>General protection (GP) exception gets thrown by the CPU</a:t>
            </a:r>
          </a:p>
          <a:p>
            <a:pPr lvl="1"/>
            <a:r>
              <a:rPr lang="en-US" dirty="0" smtClean="0"/>
              <a:t>Control is transferred to the </a:t>
            </a:r>
            <a:r>
              <a:rPr lang="en-US" dirty="0" err="1" smtClean="0"/>
              <a:t>OSes</a:t>
            </a:r>
            <a:r>
              <a:rPr lang="en-US" dirty="0" smtClean="0"/>
              <a:t> exception handler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283B9EA5-CE9A-4950-A80C-5ADF06B45BB8}" type="slidenum">
              <a:rPr lang="en-US" smtClean="0"/>
              <a:pPr/>
              <a:t>78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8011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Changing Modes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/>
          </a:bodyPr>
          <a:lstStyle/>
          <a:p>
            <a:r>
              <a:rPr lang="en-US" dirty="0" smtClean="0"/>
              <a:t>Applications often need to access the OS</a:t>
            </a:r>
          </a:p>
          <a:p>
            <a:pPr lvl="1"/>
            <a:r>
              <a:rPr lang="en-US" dirty="0" smtClean="0"/>
              <a:t>i.e. system calls</a:t>
            </a:r>
          </a:p>
          <a:p>
            <a:pPr lvl="1"/>
            <a:r>
              <a:rPr lang="en-US" dirty="0" smtClean="0"/>
              <a:t>Writing files, displaying on the screen, receiving data from the network, etc…</a:t>
            </a:r>
          </a:p>
          <a:p>
            <a:r>
              <a:rPr lang="en-US" dirty="0" smtClean="0"/>
              <a:t>But the OS is ring 0, and apps are ring 3</a:t>
            </a:r>
          </a:p>
          <a:p>
            <a:r>
              <a:rPr lang="en-US" dirty="0" smtClean="0"/>
              <a:t>How do apps get access to the OS?</a:t>
            </a:r>
          </a:p>
          <a:p>
            <a:pPr lvl="1"/>
            <a:r>
              <a:rPr lang="en-US" dirty="0" smtClean="0"/>
              <a:t>Apps invoke system calls with an interrupt</a:t>
            </a:r>
          </a:p>
          <a:p>
            <a:pPr lvl="2"/>
            <a:r>
              <a:rPr lang="en-US" dirty="0" smtClean="0"/>
              <a:t>E.g.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4"/>
                </a:solidFill>
              </a:rPr>
              <a:t>0x80</a:t>
            </a:r>
          </a:p>
          <a:p>
            <a:pPr lvl="1"/>
            <a:r>
              <a:rPr lang="en-US" dirty="0" smtClean="0"/>
              <a:t>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int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smtClean="0"/>
              <a:t>causes a mode transfer from ring 3 to ring 0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79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83014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ELF File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895" y="1600200"/>
            <a:ext cx="6039135" cy="4868839"/>
          </a:xfrm>
        </p:spPr>
        <p:txBody>
          <a:bodyPr>
            <a:normAutofit/>
          </a:bodyPr>
          <a:lstStyle/>
          <a:p>
            <a:r>
              <a:rPr lang="en-US" dirty="0" smtClean="0"/>
              <a:t>ELF Header</a:t>
            </a:r>
          </a:p>
          <a:p>
            <a:pPr lvl="1"/>
            <a:r>
              <a:rPr lang="en-US" dirty="0" smtClean="0"/>
              <a:t>Contains compatibility info</a:t>
            </a:r>
          </a:p>
          <a:p>
            <a:pPr lvl="1"/>
            <a:r>
              <a:rPr lang="en-US" dirty="0" smtClean="0">
                <a:solidFill>
                  <a:schemeClr val="accent1"/>
                </a:solidFill>
              </a:rPr>
              <a:t>Entry point </a:t>
            </a:r>
            <a:r>
              <a:rPr lang="en-US" dirty="0" smtClean="0"/>
              <a:t>of the executable code</a:t>
            </a:r>
          </a:p>
          <a:p>
            <a:r>
              <a:rPr lang="en-US" dirty="0" smtClean="0"/>
              <a:t>Program header table</a:t>
            </a:r>
          </a:p>
          <a:p>
            <a:pPr lvl="1"/>
            <a:r>
              <a:rPr lang="en-US" dirty="0" smtClean="0"/>
              <a:t>Lists all the segments in the file</a:t>
            </a:r>
          </a:p>
          <a:p>
            <a:pPr lvl="1"/>
            <a:r>
              <a:rPr lang="en-US" dirty="0" smtClean="0"/>
              <a:t>Used to load and execute the program</a:t>
            </a:r>
          </a:p>
          <a:p>
            <a:r>
              <a:rPr lang="en-US" dirty="0" smtClean="0"/>
              <a:t>Section header table</a:t>
            </a:r>
          </a:p>
          <a:p>
            <a:pPr lvl="1"/>
            <a:r>
              <a:rPr lang="en-US" dirty="0" smtClean="0"/>
              <a:t>Used by the linker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2050" name="Picture 2" descr="D:\Classes\5600\assets\200px-Elf-layout--en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6239" y="2234321"/>
            <a:ext cx="2969610" cy="3296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7265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11"/>
          </a:xfrm>
        </p:spPr>
        <p:txBody>
          <a:bodyPr/>
          <a:lstStyle/>
          <a:p>
            <a:r>
              <a:rPr lang="en-US" dirty="0" smtClean="0"/>
              <a:t>Mode Transfer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7637" y="1037971"/>
            <a:ext cx="7946967" cy="5622708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Application executes trap (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int</a:t>
            </a:r>
            <a:r>
              <a:rPr lang="en-US" dirty="0" smtClean="0"/>
              <a:t>) instruction</a:t>
            </a:r>
          </a:p>
          <a:p>
            <a:pPr lvl="1"/>
            <a:r>
              <a:rPr lang="en-US" dirty="0" smtClean="0"/>
              <a:t>EIP, CS, and EFLAGS get pushed onto the stack</a:t>
            </a:r>
          </a:p>
          <a:p>
            <a:pPr lvl="1"/>
            <a:r>
              <a:rPr lang="en-US" dirty="0" smtClean="0"/>
              <a:t>Mode switches from ring 3 to ring 0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Save the state of the current process</a:t>
            </a:r>
          </a:p>
          <a:p>
            <a:pPr lvl="1"/>
            <a:r>
              <a:rPr lang="en-US" dirty="0" smtClean="0"/>
              <a:t>Push EAX, EBX, …, etc. onto the stack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Locate and execute the correct </a:t>
            </a:r>
            <a:r>
              <a:rPr lang="en-US" dirty="0" err="1" smtClean="0"/>
              <a:t>syscall</a:t>
            </a:r>
            <a:r>
              <a:rPr lang="en-US" dirty="0" smtClean="0"/>
              <a:t> handler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Restore the state of process</a:t>
            </a:r>
          </a:p>
          <a:p>
            <a:pPr lvl="1"/>
            <a:r>
              <a:rPr lang="en-US" dirty="0" smtClean="0"/>
              <a:t>Pop EAX, EBX, … etc.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Place the return value in EAX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Use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iret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smtClean="0"/>
              <a:t>to return to the process</a:t>
            </a:r>
          </a:p>
          <a:p>
            <a:pPr lvl="1"/>
            <a:r>
              <a:rPr lang="en-US" dirty="0" smtClean="0"/>
              <a:t>Switches back to the original mode (typically 3)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283B9EA5-CE9A-4950-A80C-5ADF06B45BB8}" type="slidenum">
              <a:rPr lang="en-US" smtClean="0"/>
              <a:pPr/>
              <a:t>80</a:t>
            </a:fld>
            <a:endParaRPr lang="en-US" dirty="0"/>
          </a:p>
        </p:txBody>
      </p:sp>
      <p:sp>
        <p:nvSpPr>
          <p:cNvPr id="6" name="Left Brace 5"/>
          <p:cNvSpPr/>
          <p:nvPr/>
        </p:nvSpPr>
        <p:spPr>
          <a:xfrm>
            <a:off x="714895" y="1152698"/>
            <a:ext cx="354676" cy="1069571"/>
          </a:xfrm>
          <a:prstGeom prst="leftBrac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eft Brace 6"/>
          <p:cNvSpPr/>
          <p:nvPr/>
        </p:nvSpPr>
        <p:spPr>
          <a:xfrm>
            <a:off x="714895" y="2441170"/>
            <a:ext cx="354676" cy="3660372"/>
          </a:xfrm>
          <a:prstGeom prst="leftBrac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 rot="16200000">
            <a:off x="-230420" y="1456650"/>
            <a:ext cx="13051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err="1" smtClean="0"/>
              <a:t>Userland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 rot="16200000">
            <a:off x="-476096" y="4040524"/>
            <a:ext cx="17965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Kernel Mode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875192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34"/>
            <a:ext cx="8229600" cy="849153"/>
          </a:xfrm>
        </p:spPr>
        <p:txBody>
          <a:bodyPr/>
          <a:lstStyle/>
          <a:p>
            <a:r>
              <a:rPr lang="en-US" dirty="0" smtClean="0"/>
              <a:t>System Call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81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333120" y="1997261"/>
            <a:ext cx="1627221" cy="42539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7" name="Rectangle 6"/>
          <p:cNvSpPr/>
          <p:nvPr/>
        </p:nvSpPr>
        <p:spPr>
          <a:xfrm>
            <a:off x="7333121" y="5838451"/>
            <a:ext cx="1627221" cy="4171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IVT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7251668" y="1509758"/>
            <a:ext cx="17086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Main Memory</a:t>
            </a:r>
            <a:endParaRPr lang="en-US" sz="2000" b="1" dirty="0"/>
          </a:p>
        </p:txBody>
      </p:sp>
      <p:sp>
        <p:nvSpPr>
          <p:cNvPr id="13" name="Rectangle 12"/>
          <p:cNvSpPr/>
          <p:nvPr/>
        </p:nvSpPr>
        <p:spPr>
          <a:xfrm>
            <a:off x="7333118" y="1997261"/>
            <a:ext cx="1627221" cy="2040634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15" name="Rectangle 14"/>
          <p:cNvSpPr/>
          <p:nvPr/>
        </p:nvSpPr>
        <p:spPr>
          <a:xfrm>
            <a:off x="7332657" y="3146808"/>
            <a:ext cx="1627682" cy="339465"/>
          </a:xfrm>
          <a:prstGeom prst="rect">
            <a:avLst/>
          </a:prstGeom>
          <a:solidFill>
            <a:schemeClr val="accent4">
              <a:lumMod val="75000"/>
            </a:schemeClr>
          </a:solidFill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0x80 Handler</a:t>
            </a:r>
            <a:endParaRPr lang="en-US" sz="2000" dirty="0"/>
          </a:p>
        </p:txBody>
      </p:sp>
      <p:sp>
        <p:nvSpPr>
          <p:cNvPr id="16" name="Rectangle 15"/>
          <p:cNvSpPr/>
          <p:nvPr/>
        </p:nvSpPr>
        <p:spPr>
          <a:xfrm>
            <a:off x="7332657" y="4918317"/>
            <a:ext cx="1627221" cy="718457"/>
          </a:xfrm>
          <a:prstGeom prst="rect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User Program</a:t>
            </a:r>
            <a:endParaRPr lang="en-US" sz="2000" dirty="0"/>
          </a:p>
        </p:txBody>
      </p:sp>
      <p:sp>
        <p:nvSpPr>
          <p:cNvPr id="19" name="Content Placeholder 2"/>
          <p:cNvSpPr>
            <a:spLocks noGrp="1"/>
          </p:cNvSpPr>
          <p:nvPr>
            <p:ph idx="1"/>
          </p:nvPr>
        </p:nvSpPr>
        <p:spPr>
          <a:xfrm>
            <a:off x="56025" y="907999"/>
            <a:ext cx="7092920" cy="6024816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Software executes </a:t>
            </a:r>
            <a:r>
              <a:rPr lang="en-US" sz="28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int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4"/>
                </a:solidFill>
              </a:rPr>
              <a:t>0x80</a:t>
            </a:r>
          </a:p>
          <a:p>
            <a:pPr marL="914400" lvl="1" indent="-514350"/>
            <a:r>
              <a:rPr lang="en-US" sz="2400" dirty="0"/>
              <a:t>P</a:t>
            </a:r>
            <a:r>
              <a:rPr lang="en-US" sz="2400" dirty="0" smtClean="0"/>
              <a:t>ushes EIP, CS, and EFLAGS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CPU transfers execution to the OS handler</a:t>
            </a:r>
          </a:p>
          <a:p>
            <a:pPr marL="914400" lvl="1" indent="-514350"/>
            <a:r>
              <a:rPr lang="en-US" sz="2400" dirty="0" smtClean="0"/>
              <a:t>Look up the handler in the IVT</a:t>
            </a:r>
          </a:p>
          <a:p>
            <a:pPr marL="914400" lvl="1" indent="-514350"/>
            <a:r>
              <a:rPr lang="en-US" sz="2400" dirty="0" smtClean="0"/>
              <a:t>Switch from ring 3 to 0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OS executes the system call</a:t>
            </a:r>
          </a:p>
          <a:p>
            <a:pPr marL="914400" lvl="1" indent="-514350"/>
            <a:r>
              <a:rPr lang="en-US" sz="2400" dirty="0" smtClean="0"/>
              <a:t>Save the processes state</a:t>
            </a:r>
          </a:p>
          <a:p>
            <a:pPr marL="914400" lvl="1" indent="-514350"/>
            <a:r>
              <a:rPr lang="en-US" sz="2400" dirty="0" smtClean="0"/>
              <a:t>Use EAX to locate the system call</a:t>
            </a:r>
          </a:p>
          <a:p>
            <a:pPr marL="914400" lvl="1" indent="-514350"/>
            <a:r>
              <a:rPr lang="en-US" sz="2400" dirty="0"/>
              <a:t>E</a:t>
            </a:r>
            <a:r>
              <a:rPr lang="en-US" sz="2400" dirty="0" smtClean="0"/>
              <a:t>xecute the system call</a:t>
            </a:r>
          </a:p>
          <a:p>
            <a:pPr marL="914400" lvl="1" indent="-514350"/>
            <a:r>
              <a:rPr lang="en-US" sz="2400" dirty="0" smtClean="0"/>
              <a:t>Restore the processes state</a:t>
            </a:r>
          </a:p>
          <a:p>
            <a:pPr marL="914400" lvl="1" indent="-514350"/>
            <a:r>
              <a:rPr lang="en-US" sz="2400" dirty="0" smtClean="0"/>
              <a:t>Put the return value in EAX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Return to the process with </a:t>
            </a:r>
            <a:r>
              <a:rPr lang="en-US" sz="28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iret</a:t>
            </a:r>
            <a:endParaRPr lang="en-US" sz="28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914400" lvl="1" indent="-514350"/>
            <a:r>
              <a:rPr lang="en-US" sz="2400" dirty="0" smtClean="0"/>
              <a:t>Pops EIP, CS, and EFLAGS</a:t>
            </a:r>
          </a:p>
          <a:p>
            <a:pPr marL="914400" lvl="1" indent="-514350"/>
            <a:r>
              <a:rPr lang="en-US" sz="2400" dirty="0" smtClean="0"/>
              <a:t>Switches from ring 0 to 3</a:t>
            </a:r>
            <a:endParaRPr lang="en-US" sz="2400" dirty="0"/>
          </a:p>
        </p:txBody>
      </p:sp>
      <p:sp>
        <p:nvSpPr>
          <p:cNvPr id="20" name="Rectangle 19"/>
          <p:cNvSpPr/>
          <p:nvPr/>
        </p:nvSpPr>
        <p:spPr>
          <a:xfrm>
            <a:off x="7332196" y="3578391"/>
            <a:ext cx="1627682" cy="339465"/>
          </a:xfrm>
          <a:prstGeom prst="rect">
            <a:avLst/>
          </a:prstGeom>
          <a:solidFill>
            <a:schemeClr val="accent4">
              <a:lumMod val="75000"/>
            </a:schemeClr>
          </a:solidFill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/>
              <a:t>Syscall</a:t>
            </a:r>
            <a:r>
              <a:rPr lang="en-US" sz="2000" dirty="0" smtClean="0"/>
              <a:t> Table</a:t>
            </a:r>
            <a:endParaRPr lang="en-US" sz="2000" dirty="0"/>
          </a:p>
        </p:txBody>
      </p:sp>
      <p:sp>
        <p:nvSpPr>
          <p:cNvPr id="21" name="Rectangle 20"/>
          <p:cNvSpPr/>
          <p:nvPr/>
        </p:nvSpPr>
        <p:spPr>
          <a:xfrm>
            <a:off x="7332196" y="2693482"/>
            <a:ext cx="1627682" cy="339465"/>
          </a:xfrm>
          <a:prstGeom prst="rect">
            <a:avLst/>
          </a:prstGeom>
          <a:solidFill>
            <a:schemeClr val="accent4">
              <a:lumMod val="75000"/>
            </a:schemeClr>
          </a:solidFill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/>
              <a:t>printf</a:t>
            </a:r>
            <a:r>
              <a:rPr lang="en-US" sz="2000" dirty="0" smtClean="0"/>
              <a:t>()</a:t>
            </a:r>
            <a:endParaRPr lang="en-US" sz="2000" dirty="0"/>
          </a:p>
        </p:txBody>
      </p:sp>
      <p:sp>
        <p:nvSpPr>
          <p:cNvPr id="22" name="TextBox 21"/>
          <p:cNvSpPr txBox="1"/>
          <p:nvPr/>
        </p:nvSpPr>
        <p:spPr>
          <a:xfrm>
            <a:off x="7578378" y="2025584"/>
            <a:ext cx="10647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OS Code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6553200" y="4757471"/>
            <a:ext cx="805892" cy="724823"/>
          </a:xfrm>
          <a:prstGeom prst="rightArrow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EIP</a:t>
            </a:r>
            <a:endParaRPr lang="en-US" sz="2400" dirty="0"/>
          </a:p>
        </p:txBody>
      </p:sp>
      <p:sp>
        <p:nvSpPr>
          <p:cNvPr id="9" name="Rectangle 8"/>
          <p:cNvSpPr/>
          <p:nvPr/>
        </p:nvSpPr>
        <p:spPr>
          <a:xfrm>
            <a:off x="7431578" y="5896495"/>
            <a:ext cx="1413164" cy="304800"/>
          </a:xfrm>
          <a:prstGeom prst="rect">
            <a:avLst/>
          </a:prstGeom>
          <a:noFill/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7421590" y="3593602"/>
            <a:ext cx="1445320" cy="304800"/>
          </a:xfrm>
          <a:prstGeom prst="rect">
            <a:avLst/>
          </a:prstGeom>
          <a:noFill/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8568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2.22222E-6 L -3.88889E-6 -0.2632 " pathEditMode="relative" rAng="0" ptsTypes="AA">
                                      <p:cBhvr>
                                        <p:cTn id="27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317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0.2632 L -3.88889E-6 -0.33357 " pathEditMode="relative" rAng="0" ptsTypes="AA">
                                      <p:cBhvr>
                                        <p:cTn id="67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5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250"/>
                            </p:stCondLst>
                            <p:childTnLst>
                              <p:par>
                                <p:cTn id="69" presetID="42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0.33357 L -3.88889E-6 -0.26319 " pathEditMode="relative" rAng="0" ptsTypes="AA">
                                      <p:cBhvr>
                                        <p:cTn id="70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9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42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0.2632 L -3.88889E-6 -7.40741E-7 " pathEditMode="relative" rAng="0" ptsTypes="AA">
                                      <p:cBhvr>
                                        <p:cTn id="90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349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8" grpId="1" animBg="1"/>
      <p:bldP spid="18" grpId="2" animBg="1"/>
      <p:bldP spid="18" grpId="3" animBg="1"/>
      <p:bldP spid="9" grpId="0" animBg="1"/>
      <p:bldP spid="26" grpId="0" animBg="1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Alternative </a:t>
            </a:r>
            <a:r>
              <a:rPr lang="en-US" dirty="0" err="1" smtClean="0"/>
              <a:t>Syscall</a:t>
            </a:r>
            <a:r>
              <a:rPr lang="en-US" dirty="0" smtClean="0"/>
              <a:t> Mechanisms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3889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Thus far, all examples have used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int</a:t>
            </a:r>
            <a:r>
              <a:rPr lang="en-US" dirty="0" smtClean="0"/>
              <a:t>/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iret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dirty="0" smtClean="0"/>
              <a:t>However, there are other </a:t>
            </a:r>
            <a:r>
              <a:rPr lang="en-US" dirty="0" err="1" smtClean="0"/>
              <a:t>syscall</a:t>
            </a:r>
            <a:r>
              <a:rPr lang="en-US" dirty="0" smtClean="0"/>
              <a:t> mechanisms on x86</a:t>
            </a:r>
          </a:p>
          <a:p>
            <a:pPr lvl="1"/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sysenter</a:t>
            </a:r>
            <a:r>
              <a:rPr lang="en-US" dirty="0" smtClean="0"/>
              <a:t>/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sysexit</a:t>
            </a:r>
            <a:endParaRPr lang="en-US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lvl="1"/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syscall</a:t>
            </a:r>
            <a:r>
              <a:rPr lang="en-US" dirty="0" smtClean="0"/>
              <a:t>/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sysret</a:t>
            </a:r>
            <a:endParaRPr lang="en-US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dirty="0" smtClean="0"/>
              <a:t>The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sys* </a:t>
            </a:r>
            <a:r>
              <a:rPr lang="en-US" dirty="0" smtClean="0"/>
              <a:t>instructions are much faster than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int</a:t>
            </a:r>
            <a:r>
              <a:rPr lang="en-US" dirty="0" smtClean="0"/>
              <a:t>/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iret</a:t>
            </a:r>
            <a:endParaRPr lang="en-US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lvl="1"/>
            <a:r>
              <a:rPr lang="en-US" dirty="0" smtClean="0"/>
              <a:t>Jump directly to OS code, rather than looking up handlers in the IVT</a:t>
            </a:r>
          </a:p>
          <a:p>
            <a:pPr lvl="1"/>
            <a:r>
              <a:rPr lang="en-US" dirty="0" smtClean="0"/>
              <a:t>Used by modern </a:t>
            </a:r>
            <a:r>
              <a:rPr lang="en-US" dirty="0" err="1" smtClean="0"/>
              <a:t>OSes</a:t>
            </a:r>
            <a:r>
              <a:rPr lang="en-US" dirty="0" smtClean="0"/>
              <a:t>, including the Linux kernel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82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2782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3772"/>
            <a:ext cx="8229600" cy="5342392"/>
          </a:xfrm>
        </p:spPr>
        <p:txBody>
          <a:bodyPr anchor="ctr">
            <a:normAutofit/>
          </a:bodyPr>
          <a:lstStyle/>
          <a:p>
            <a:r>
              <a:rPr lang="en-US" sz="4400" dirty="0" smtClean="0">
                <a:solidFill>
                  <a:schemeClr val="bg1">
                    <a:lumMod val="65000"/>
                  </a:schemeClr>
                </a:solidFill>
              </a:rPr>
              <a:t>Programs</a:t>
            </a:r>
          </a:p>
          <a:p>
            <a:r>
              <a:rPr lang="en-US" sz="4400" dirty="0" smtClean="0">
                <a:solidFill>
                  <a:schemeClr val="bg1">
                    <a:lumMod val="65000"/>
                  </a:schemeClr>
                </a:solidFill>
              </a:rPr>
              <a:t>Processes</a:t>
            </a:r>
          </a:p>
          <a:p>
            <a:r>
              <a:rPr lang="en-US" sz="4400" dirty="0" smtClean="0">
                <a:solidFill>
                  <a:schemeClr val="bg1">
                    <a:lumMod val="65000"/>
                  </a:schemeClr>
                </a:solidFill>
              </a:rPr>
              <a:t>Context Switching</a:t>
            </a:r>
          </a:p>
          <a:p>
            <a:r>
              <a:rPr lang="en-US" sz="4400" dirty="0">
                <a:solidFill>
                  <a:schemeClr val="bg1">
                    <a:lumMod val="65000"/>
                  </a:schemeClr>
                </a:solidFill>
              </a:rPr>
              <a:t>Protected Mode </a:t>
            </a:r>
            <a:r>
              <a:rPr lang="en-US" sz="4400" dirty="0" smtClean="0">
                <a:solidFill>
                  <a:schemeClr val="bg1">
                    <a:lumMod val="65000"/>
                  </a:schemeClr>
                </a:solidFill>
              </a:rPr>
              <a:t>Execution</a:t>
            </a:r>
          </a:p>
          <a:p>
            <a:r>
              <a:rPr lang="en-US" sz="4400" dirty="0" smtClean="0"/>
              <a:t>Inter-process Communication</a:t>
            </a:r>
          </a:p>
          <a:p>
            <a:r>
              <a:rPr lang="en-US" sz="4400" dirty="0" smtClean="0"/>
              <a:t>Threads</a:t>
            </a:r>
            <a:endParaRPr lang="en-US" sz="4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83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42856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Processes are not Islands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024" y="1388660"/>
            <a:ext cx="8229600" cy="3388057"/>
          </a:xfrm>
        </p:spPr>
        <p:txBody>
          <a:bodyPr/>
          <a:lstStyle/>
          <a:p>
            <a:r>
              <a:rPr lang="en-US" dirty="0" smtClean="0"/>
              <a:t>Thus far:</a:t>
            </a:r>
          </a:p>
          <a:p>
            <a:pPr lvl="1"/>
            <a:r>
              <a:rPr lang="en-US" dirty="0" smtClean="0"/>
              <a:t>We can load programs as processes</a:t>
            </a:r>
          </a:p>
          <a:p>
            <a:pPr lvl="1"/>
            <a:r>
              <a:rPr lang="en-US" dirty="0" smtClean="0"/>
              <a:t>We can context switch between processes</a:t>
            </a:r>
          </a:p>
          <a:p>
            <a:pPr lvl="1"/>
            <a:r>
              <a:rPr lang="en-US" dirty="0" smtClean="0"/>
              <a:t>Processes are protected from each other</a:t>
            </a:r>
          </a:p>
          <a:p>
            <a:r>
              <a:rPr lang="en-US" dirty="0" smtClean="0"/>
              <a:t>What if one or more processes want to communicate with each other?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84</a:t>
            </a:fld>
            <a:endParaRPr lang="en-US" dirty="0"/>
          </a:p>
        </p:txBody>
      </p:sp>
      <p:pic>
        <p:nvPicPr>
          <p:cNvPr id="4098" name="Picture 2" descr="D:\Classes\5600\assets\chrom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231" y="4703312"/>
            <a:ext cx="8410146" cy="1656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ular Callout 5"/>
          <p:cNvSpPr/>
          <p:nvPr/>
        </p:nvSpPr>
        <p:spPr>
          <a:xfrm>
            <a:off x="107387" y="6009656"/>
            <a:ext cx="1860806" cy="848344"/>
          </a:xfrm>
          <a:prstGeom prst="wedgeRectCallout">
            <a:avLst>
              <a:gd name="adj1" fmla="val -30446"/>
              <a:gd name="adj2" fmla="val -199304"/>
            </a:avLst>
          </a:prstGeom>
          <a:solidFill>
            <a:schemeClr val="accent2">
              <a:alpha val="53000"/>
            </a:schemeClr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Browser core is a process</a:t>
            </a:r>
            <a:endParaRPr lang="en-US" sz="2000" dirty="0"/>
          </a:p>
        </p:txBody>
      </p:sp>
      <p:sp>
        <p:nvSpPr>
          <p:cNvPr id="7" name="Rectangular Callout 6"/>
          <p:cNvSpPr/>
          <p:nvPr/>
        </p:nvSpPr>
        <p:spPr>
          <a:xfrm>
            <a:off x="2122227" y="6045958"/>
            <a:ext cx="2524077" cy="680022"/>
          </a:xfrm>
          <a:prstGeom prst="wedgeRectCallout">
            <a:avLst>
              <a:gd name="adj1" fmla="val -20022"/>
              <a:gd name="adj2" fmla="val -101392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Each tab is a process</a:t>
            </a:r>
            <a:endParaRPr lang="en-US" sz="2000" dirty="0"/>
          </a:p>
        </p:txBody>
      </p:sp>
      <p:sp>
        <p:nvSpPr>
          <p:cNvPr id="8" name="Rectangular Callout 7"/>
          <p:cNvSpPr/>
          <p:nvPr/>
        </p:nvSpPr>
        <p:spPr>
          <a:xfrm>
            <a:off x="5848066" y="6202905"/>
            <a:ext cx="3126854" cy="476489"/>
          </a:xfrm>
          <a:prstGeom prst="wedgeRectCallout">
            <a:avLst>
              <a:gd name="adj1" fmla="val 8941"/>
              <a:gd name="adj2" fmla="val -89350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Each extension is a process</a:t>
            </a:r>
            <a:endParaRPr lang="en-US" sz="2000" dirty="0"/>
          </a:p>
        </p:txBody>
      </p:sp>
      <p:sp>
        <p:nvSpPr>
          <p:cNvPr id="9" name="Right Brace 8"/>
          <p:cNvSpPr/>
          <p:nvPr/>
        </p:nvSpPr>
        <p:spPr>
          <a:xfrm rot="5400000">
            <a:off x="3221131" y="2567909"/>
            <a:ext cx="391886" cy="5639905"/>
          </a:xfrm>
          <a:prstGeom prst="rightBrace">
            <a:avLst>
              <a:gd name="adj1" fmla="val 8333"/>
              <a:gd name="adj2" fmla="val 59558"/>
            </a:avLst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Brace 9"/>
          <p:cNvSpPr/>
          <p:nvPr/>
        </p:nvSpPr>
        <p:spPr>
          <a:xfrm rot="5400000">
            <a:off x="7485423" y="5166913"/>
            <a:ext cx="391886" cy="1121229"/>
          </a:xfrm>
          <a:prstGeom prst="rightBrac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7473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Mechanisms for IPC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953534" cy="5005316"/>
          </a:xfrm>
        </p:spPr>
        <p:txBody>
          <a:bodyPr/>
          <a:lstStyle/>
          <a:p>
            <a:r>
              <a:rPr lang="en-US" dirty="0" err="1" smtClean="0"/>
              <a:t>Typcially</a:t>
            </a:r>
            <a:r>
              <a:rPr lang="en-US" dirty="0" smtClean="0"/>
              <a:t>, two ways of implementing Inter-process communication (IPC)</a:t>
            </a:r>
          </a:p>
          <a:p>
            <a:pPr lvl="1"/>
            <a:r>
              <a:rPr lang="en-US" dirty="0" smtClean="0"/>
              <a:t>Shared memory</a:t>
            </a:r>
          </a:p>
          <a:p>
            <a:pPr lvl="2"/>
            <a:r>
              <a:rPr lang="en-US" dirty="0" smtClean="0"/>
              <a:t>A region of memory that many processes can all read/write</a:t>
            </a:r>
          </a:p>
          <a:p>
            <a:pPr lvl="1"/>
            <a:r>
              <a:rPr lang="en-US" dirty="0" smtClean="0"/>
              <a:t>Message passing</a:t>
            </a:r>
          </a:p>
          <a:p>
            <a:pPr lvl="2"/>
            <a:r>
              <a:rPr lang="en-US" dirty="0" smtClean="0"/>
              <a:t>Various OS-specific APIs</a:t>
            </a:r>
          </a:p>
          <a:p>
            <a:pPr lvl="2"/>
            <a:r>
              <a:rPr lang="en-US" dirty="0" smtClean="0"/>
              <a:t>Pipes</a:t>
            </a:r>
          </a:p>
          <a:p>
            <a:pPr lvl="2"/>
            <a:r>
              <a:rPr lang="en-US" dirty="0" smtClean="0"/>
              <a:t>Sockets</a:t>
            </a:r>
          </a:p>
          <a:p>
            <a:pPr lvl="2"/>
            <a:r>
              <a:rPr lang="en-US" dirty="0" smtClean="0"/>
              <a:t>Signals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85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32517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Group 44"/>
          <p:cNvGrpSpPr/>
          <p:nvPr/>
        </p:nvGrpSpPr>
        <p:grpSpPr>
          <a:xfrm>
            <a:off x="5398535" y="1919624"/>
            <a:ext cx="2076584" cy="4621392"/>
            <a:chOff x="5631293" y="1919624"/>
            <a:chExt cx="2076584" cy="4621392"/>
          </a:xfrm>
        </p:grpSpPr>
        <p:sp>
          <p:nvSpPr>
            <p:cNvPr id="25" name="Rectangle 24"/>
            <p:cNvSpPr/>
            <p:nvPr/>
          </p:nvSpPr>
          <p:spPr>
            <a:xfrm>
              <a:off x="6500444" y="2054690"/>
              <a:ext cx="1201003" cy="44015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5631294" y="6171684"/>
              <a:ext cx="86914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0x0000</a:t>
              </a:r>
              <a:endParaRPr lang="en-US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631293" y="1919624"/>
              <a:ext cx="8242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0xFFFF</a:t>
              </a:r>
              <a:endParaRPr lang="en-US" dirty="0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6500444" y="2054690"/>
              <a:ext cx="1201003" cy="122544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6506874" y="5225934"/>
              <a:ext cx="1201003" cy="881547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Process 1</a:t>
              </a: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6506873" y="3675941"/>
              <a:ext cx="1201003" cy="881547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Process 2</a:t>
              </a: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6500443" y="2739121"/>
              <a:ext cx="1201004" cy="482609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Message Queue</a:t>
              </a: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6614577" y="2052246"/>
              <a:ext cx="98892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Kernel</a:t>
              </a:r>
            </a:p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Memory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72271"/>
          </a:xfrm>
        </p:spPr>
        <p:txBody>
          <a:bodyPr>
            <a:normAutofit/>
          </a:bodyPr>
          <a:lstStyle/>
          <a:p>
            <a:r>
              <a:rPr lang="en-US" dirty="0" smtClean="0"/>
              <a:t>IPC Examples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86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889634" y="1270686"/>
            <a:ext cx="23185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Message Passing</a:t>
            </a:r>
            <a:endParaRPr lang="en-US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208532" y="1270687"/>
            <a:ext cx="22392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Shared Memory</a:t>
            </a:r>
            <a:endParaRPr lang="en-US" sz="2400" b="1" dirty="0"/>
          </a:p>
        </p:txBody>
      </p:sp>
      <p:sp>
        <p:nvSpPr>
          <p:cNvPr id="8" name="Rectangle 7"/>
          <p:cNvSpPr/>
          <p:nvPr/>
        </p:nvSpPr>
        <p:spPr>
          <a:xfrm>
            <a:off x="1721201" y="2054690"/>
            <a:ext cx="1201003" cy="44015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52051" y="6171684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0x0000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852050" y="1919624"/>
            <a:ext cx="8242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0xFFFF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721201" y="2054690"/>
            <a:ext cx="1201003" cy="6414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Kernel Memory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727631" y="5225934"/>
            <a:ext cx="1201003" cy="881547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Process 1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727630" y="3675941"/>
            <a:ext cx="1201003" cy="881547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Process 2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727630" y="4582683"/>
            <a:ext cx="1201003" cy="621083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Shared Memory</a:t>
            </a:r>
          </a:p>
        </p:txBody>
      </p:sp>
      <p:sp>
        <p:nvSpPr>
          <p:cNvPr id="20" name="U-Turn Arrow 19"/>
          <p:cNvSpPr/>
          <p:nvPr/>
        </p:nvSpPr>
        <p:spPr>
          <a:xfrm rot="5400000">
            <a:off x="2781995" y="4764027"/>
            <a:ext cx="931026" cy="964277"/>
          </a:xfrm>
          <a:prstGeom prst="utur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U-Turn Arrow 20"/>
          <p:cNvSpPr/>
          <p:nvPr/>
        </p:nvSpPr>
        <p:spPr>
          <a:xfrm rot="5400000" flipV="1">
            <a:off x="932867" y="4203859"/>
            <a:ext cx="931026" cy="943528"/>
          </a:xfrm>
          <a:prstGeom prst="utur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11476" y="4411320"/>
            <a:ext cx="7060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Write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3716789" y="4956470"/>
            <a:ext cx="6535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Read</a:t>
            </a:r>
            <a:endParaRPr lang="en-US" dirty="0"/>
          </a:p>
        </p:txBody>
      </p:sp>
      <p:sp>
        <p:nvSpPr>
          <p:cNvPr id="32" name="U-Turn Arrow 31"/>
          <p:cNvSpPr/>
          <p:nvPr/>
        </p:nvSpPr>
        <p:spPr>
          <a:xfrm rot="5400000">
            <a:off x="6489866" y="3809033"/>
            <a:ext cx="2841014" cy="964277"/>
          </a:xfrm>
          <a:prstGeom prst="uturnArrow">
            <a:avLst>
              <a:gd name="adj1" fmla="val 25000"/>
              <a:gd name="adj2" fmla="val 25000"/>
              <a:gd name="adj3" fmla="val 25000"/>
              <a:gd name="adj4" fmla="val 43750"/>
              <a:gd name="adj5" fmla="val 100000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3" name="U-Turn Arrow 32"/>
          <p:cNvSpPr/>
          <p:nvPr/>
        </p:nvSpPr>
        <p:spPr>
          <a:xfrm rot="5400000" flipH="1" flipV="1">
            <a:off x="5209370" y="3002852"/>
            <a:ext cx="1470989" cy="943528"/>
          </a:xfrm>
          <a:prstGeom prst="utur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782907" y="3289950"/>
            <a:ext cx="7060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Write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8398003" y="4041988"/>
            <a:ext cx="6535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Read</a:t>
            </a:r>
            <a:endParaRPr lang="en-US" dirty="0"/>
          </a:p>
        </p:txBody>
      </p:sp>
      <p:sp>
        <p:nvSpPr>
          <p:cNvPr id="37" name="Rounded Rectangle 36"/>
          <p:cNvSpPr/>
          <p:nvPr/>
        </p:nvSpPr>
        <p:spPr>
          <a:xfrm>
            <a:off x="7054861" y="2817121"/>
            <a:ext cx="315883" cy="315883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ounded Rectangle 37"/>
          <p:cNvSpPr/>
          <p:nvPr/>
        </p:nvSpPr>
        <p:spPr>
          <a:xfrm>
            <a:off x="6676799" y="2816663"/>
            <a:ext cx="315883" cy="315883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1584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Posix</a:t>
            </a:r>
            <a:r>
              <a:rPr lang="en-US" dirty="0" smtClean="0"/>
              <a:t> Shared Memory API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30655"/>
            <a:ext cx="8229600" cy="5445457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 </a:t>
            </a:r>
            <a:r>
              <a:rPr lang="en-US" dirty="0" err="1" smtClean="0">
                <a:solidFill>
                  <a:schemeClr val="accent1"/>
                </a:solidFill>
              </a:rPr>
              <a:t>shm_open</a:t>
            </a:r>
            <a:r>
              <a:rPr lang="en-US" dirty="0" smtClean="0">
                <a:solidFill>
                  <a:schemeClr val="accent1"/>
                </a:solidFill>
              </a:rPr>
              <a:t>() </a:t>
            </a:r>
            <a:r>
              <a:rPr lang="en-US" dirty="0" smtClean="0"/>
              <a:t>– create and/or open a shared memory page</a:t>
            </a:r>
          </a:p>
          <a:p>
            <a:pPr lvl="1"/>
            <a:r>
              <a:rPr lang="en-US" dirty="0" smtClean="0"/>
              <a:t>Returns a file descriptor for the shared page </a:t>
            </a:r>
          </a:p>
          <a:p>
            <a:r>
              <a:rPr lang="en-US" dirty="0" smtClean="0"/>
              <a:t> </a:t>
            </a:r>
            <a:r>
              <a:rPr lang="en-US" dirty="0" err="1" smtClean="0">
                <a:solidFill>
                  <a:schemeClr val="accent1"/>
                </a:solidFill>
              </a:rPr>
              <a:t>ltrunc</a:t>
            </a:r>
            <a:r>
              <a:rPr lang="en-US" dirty="0" smtClean="0">
                <a:solidFill>
                  <a:schemeClr val="accent1"/>
                </a:solidFill>
              </a:rPr>
              <a:t>() </a:t>
            </a:r>
            <a:r>
              <a:rPr lang="en-US" dirty="0" smtClean="0"/>
              <a:t>or </a:t>
            </a:r>
            <a:r>
              <a:rPr lang="en-US" dirty="0" err="1" smtClean="0">
                <a:solidFill>
                  <a:schemeClr val="accent1"/>
                </a:solidFill>
              </a:rPr>
              <a:t>ftruncate</a:t>
            </a:r>
            <a:r>
              <a:rPr lang="en-US" dirty="0" smtClean="0">
                <a:solidFill>
                  <a:schemeClr val="accent1"/>
                </a:solidFill>
              </a:rPr>
              <a:t>() </a:t>
            </a:r>
            <a:r>
              <a:rPr lang="en-US" dirty="0" smtClean="0"/>
              <a:t>– limit the size of the shared memory page</a:t>
            </a:r>
          </a:p>
          <a:p>
            <a:r>
              <a:rPr lang="en-US" dirty="0" smtClean="0"/>
              <a:t> </a:t>
            </a:r>
            <a:r>
              <a:rPr lang="en-US" dirty="0" err="1" smtClean="0">
                <a:solidFill>
                  <a:schemeClr val="accent1"/>
                </a:solidFill>
              </a:rPr>
              <a:t>mmap</a:t>
            </a:r>
            <a:r>
              <a:rPr lang="en-US" dirty="0" smtClean="0">
                <a:solidFill>
                  <a:schemeClr val="accent1"/>
                </a:solidFill>
              </a:rPr>
              <a:t>() </a:t>
            </a:r>
            <a:r>
              <a:rPr lang="en-US" dirty="0" smtClean="0"/>
              <a:t>– map the memory page into the processes address space</a:t>
            </a:r>
          </a:p>
          <a:p>
            <a:pPr lvl="1"/>
            <a:r>
              <a:rPr lang="en-US" dirty="0" smtClean="0"/>
              <a:t>Now you can read/write the page using a pointer</a:t>
            </a:r>
          </a:p>
          <a:p>
            <a:r>
              <a:rPr lang="en-US" dirty="0" smtClean="0"/>
              <a:t> </a:t>
            </a:r>
            <a:r>
              <a:rPr lang="en-US" dirty="0" smtClean="0">
                <a:solidFill>
                  <a:schemeClr val="accent1"/>
                </a:solidFill>
              </a:rPr>
              <a:t>close() </a:t>
            </a:r>
            <a:r>
              <a:rPr lang="en-US" dirty="0" smtClean="0"/>
              <a:t>– close a file descriptor</a:t>
            </a:r>
          </a:p>
          <a:p>
            <a:r>
              <a:rPr lang="en-US" dirty="0" smtClean="0"/>
              <a:t> </a:t>
            </a:r>
            <a:r>
              <a:rPr lang="en-US" dirty="0" err="1" smtClean="0">
                <a:solidFill>
                  <a:schemeClr val="accent1"/>
                </a:solidFill>
              </a:rPr>
              <a:t>shm_unlink</a:t>
            </a:r>
            <a:r>
              <a:rPr lang="en-US" dirty="0" smtClean="0">
                <a:solidFill>
                  <a:schemeClr val="accent1"/>
                </a:solidFill>
              </a:rPr>
              <a:t>()</a:t>
            </a:r>
            <a:r>
              <a:rPr lang="en-US" dirty="0" smtClean="0"/>
              <a:t> – remove a shared page</a:t>
            </a:r>
          </a:p>
          <a:p>
            <a:pPr lvl="1"/>
            <a:r>
              <a:rPr lang="en-US" dirty="0" smtClean="0"/>
              <a:t>Processes with open references may still access the page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87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86150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Posix</a:t>
            </a:r>
            <a:r>
              <a:rPr lang="en-US" dirty="0" smtClean="0"/>
              <a:t> Shared Memory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2485" y="1344306"/>
            <a:ext cx="8734566" cy="541816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err="1">
                <a:solidFill>
                  <a:schemeClr val="accent1"/>
                </a:solidFill>
              </a:rPr>
              <a:t>int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/>
              <a:t>fd</a:t>
            </a:r>
            <a:r>
              <a:rPr lang="en-US" dirty="0"/>
              <a:t>, </a:t>
            </a:r>
            <a:r>
              <a:rPr lang="en-US" dirty="0" err="1" smtClean="0"/>
              <a:t>i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accent1"/>
                </a:solidFill>
              </a:rPr>
              <a:t>char </a:t>
            </a:r>
            <a:r>
              <a:rPr lang="en-US" dirty="0">
                <a:solidFill>
                  <a:schemeClr val="accent1"/>
                </a:solidFill>
              </a:rPr>
              <a:t>*</a:t>
            </a:r>
            <a:r>
              <a:rPr lang="en-US" dirty="0" err="1"/>
              <a:t>addr</a:t>
            </a:r>
            <a:r>
              <a:rPr lang="en-US" dirty="0"/>
              <a:t>, c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fd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err="1"/>
              <a:t>shm_open</a:t>
            </a:r>
            <a:r>
              <a:rPr lang="en-US" dirty="0" smtClean="0"/>
              <a:t>(</a:t>
            </a:r>
            <a:r>
              <a:rPr lang="en-US" dirty="0" smtClean="0">
                <a:solidFill>
                  <a:schemeClr val="accent2"/>
                </a:solidFill>
              </a:rPr>
              <a:t>“Physical"</a:t>
            </a:r>
            <a:r>
              <a:rPr lang="en-US" dirty="0" smtClean="0"/>
              <a:t>, </a:t>
            </a:r>
            <a:r>
              <a:rPr lang="en-US" dirty="0"/>
              <a:t>O_RDWR, </a:t>
            </a:r>
            <a:r>
              <a:rPr lang="en-US" dirty="0" smtClean="0">
                <a:solidFill>
                  <a:schemeClr val="accent4"/>
                </a:solidFill>
              </a:rPr>
              <a:t>0777</a:t>
            </a:r>
            <a:r>
              <a:rPr lang="en-US" dirty="0" smtClean="0"/>
              <a:t>);  </a:t>
            </a:r>
            <a:r>
              <a:rPr lang="en-US" dirty="0" smtClean="0">
                <a:solidFill>
                  <a:schemeClr val="accent3"/>
                </a:solidFill>
              </a:rPr>
              <a:t>/* </a:t>
            </a:r>
            <a:r>
              <a:rPr lang="en-US" dirty="0">
                <a:solidFill>
                  <a:schemeClr val="accent3"/>
                </a:solidFill>
              </a:rPr>
              <a:t>Open physical memory </a:t>
            </a:r>
            <a:r>
              <a:rPr lang="en-US" dirty="0" smtClean="0">
                <a:solidFill>
                  <a:schemeClr val="accent3"/>
                </a:solidFill>
              </a:rPr>
              <a:t>*/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accent1"/>
                </a:solidFill>
              </a:rPr>
              <a:t>if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fd</a:t>
            </a:r>
            <a:r>
              <a:rPr lang="en-US" dirty="0"/>
              <a:t> == </a:t>
            </a:r>
            <a:r>
              <a:rPr lang="en-US" dirty="0">
                <a:solidFill>
                  <a:schemeClr val="accent4"/>
                </a:solidFill>
              </a:rPr>
              <a:t>-1</a:t>
            </a:r>
            <a:r>
              <a:rPr lang="en-US" dirty="0"/>
              <a:t>) { </a:t>
            </a:r>
            <a:r>
              <a:rPr lang="en-US" dirty="0" smtClean="0">
                <a:solidFill>
                  <a:schemeClr val="accent3"/>
                </a:solidFill>
              </a:rPr>
              <a:t>/* Handle the error */ </a:t>
            </a:r>
            <a:r>
              <a:rPr lang="en-US" dirty="0"/>
              <a:t>}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addr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err="1"/>
              <a:t>mmap</a:t>
            </a:r>
            <a:r>
              <a:rPr lang="en-US" dirty="0"/>
              <a:t>(</a:t>
            </a:r>
            <a:r>
              <a:rPr lang="en-US" dirty="0">
                <a:solidFill>
                  <a:schemeClr val="accent4"/>
                </a:solidFill>
              </a:rPr>
              <a:t>0</a:t>
            </a:r>
            <a:r>
              <a:rPr lang="en-US" dirty="0"/>
              <a:t>, PAGESIZE, PROT_READ | </a:t>
            </a:r>
            <a:r>
              <a:rPr lang="en-US" dirty="0" smtClean="0"/>
              <a:t>PROT_WRITE,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MAP_SHARED</a:t>
            </a:r>
            <a:r>
              <a:rPr lang="en-US" dirty="0"/>
              <a:t>, </a:t>
            </a:r>
            <a:r>
              <a:rPr lang="en-US" dirty="0" err="1"/>
              <a:t>fd</a:t>
            </a:r>
            <a:r>
              <a:rPr lang="en-US" dirty="0"/>
              <a:t>, </a:t>
            </a:r>
            <a:r>
              <a:rPr lang="en-US" dirty="0">
                <a:solidFill>
                  <a:schemeClr val="accent4"/>
                </a:solidFill>
              </a:rPr>
              <a:t>0xf0000</a:t>
            </a:r>
            <a:r>
              <a:rPr lang="en-US" dirty="0" smtClean="0"/>
              <a:t>); </a:t>
            </a:r>
            <a:r>
              <a:rPr lang="en-US" dirty="0" smtClean="0">
                <a:solidFill>
                  <a:schemeClr val="accent3"/>
                </a:solidFill>
              </a:rPr>
              <a:t>/*Map BIOS ROM*/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olidFill>
                  <a:schemeClr val="accent1"/>
                </a:solidFill>
              </a:rPr>
              <a:t>if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addr</a:t>
            </a:r>
            <a:r>
              <a:rPr lang="en-US" dirty="0"/>
              <a:t> == (</a:t>
            </a:r>
            <a:r>
              <a:rPr lang="en-US" dirty="0">
                <a:solidFill>
                  <a:schemeClr val="accent1"/>
                </a:solidFill>
              </a:rPr>
              <a:t>void</a:t>
            </a:r>
            <a:r>
              <a:rPr lang="en-US" dirty="0"/>
              <a:t> *) </a:t>
            </a:r>
            <a:r>
              <a:rPr lang="en-US" dirty="0">
                <a:solidFill>
                  <a:schemeClr val="accent4"/>
                </a:solidFill>
              </a:rPr>
              <a:t>-1</a:t>
            </a:r>
            <a:r>
              <a:rPr lang="en-US" dirty="0"/>
              <a:t>) { </a:t>
            </a:r>
            <a:r>
              <a:rPr lang="en-US" dirty="0" smtClean="0">
                <a:solidFill>
                  <a:schemeClr val="accent3"/>
                </a:solidFill>
              </a:rPr>
              <a:t>/*Handle the error */ </a:t>
            </a:r>
            <a:r>
              <a:rPr lang="en-US" dirty="0" smtClean="0"/>
              <a:t>}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printf</a:t>
            </a:r>
            <a:r>
              <a:rPr lang="en-US" dirty="0"/>
              <a:t>(</a:t>
            </a:r>
            <a:r>
              <a:rPr lang="en-US" dirty="0">
                <a:solidFill>
                  <a:schemeClr val="accent2"/>
                </a:solidFill>
              </a:rPr>
              <a:t>"Map </a:t>
            </a:r>
            <a:r>
              <a:rPr lang="en-US" dirty="0" err="1">
                <a:solidFill>
                  <a:schemeClr val="accent2"/>
                </a:solidFill>
              </a:rPr>
              <a:t>addr</a:t>
            </a:r>
            <a:r>
              <a:rPr lang="en-US" dirty="0">
                <a:solidFill>
                  <a:schemeClr val="accent2"/>
                </a:solidFill>
              </a:rPr>
              <a:t> is %6.6X\n"</a:t>
            </a:r>
            <a:r>
              <a:rPr lang="en-US" dirty="0"/>
              <a:t>, </a:t>
            </a:r>
            <a:r>
              <a:rPr lang="en-US" dirty="0" err="1"/>
              <a:t>addr</a:t>
            </a:r>
            <a:r>
              <a:rPr lang="en-US" dirty="0" smtClean="0"/>
              <a:t>);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accent1"/>
                </a:solidFill>
              </a:rPr>
              <a:t>for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i</a:t>
            </a:r>
            <a:r>
              <a:rPr lang="en-US" dirty="0"/>
              <a:t> = </a:t>
            </a:r>
            <a:r>
              <a:rPr lang="en-US" dirty="0">
                <a:solidFill>
                  <a:schemeClr val="accent4"/>
                </a:solidFill>
              </a:rPr>
              <a:t>0</a:t>
            </a:r>
            <a:r>
              <a:rPr lang="en-US" dirty="0"/>
              <a:t>; </a:t>
            </a:r>
            <a:r>
              <a:rPr lang="en-US" dirty="0" err="1"/>
              <a:t>i</a:t>
            </a:r>
            <a:r>
              <a:rPr lang="en-US" dirty="0"/>
              <a:t> &lt; </a:t>
            </a:r>
            <a:r>
              <a:rPr lang="en-US" dirty="0">
                <a:solidFill>
                  <a:schemeClr val="accent4"/>
                </a:solidFill>
              </a:rPr>
              <a:t>3</a:t>
            </a:r>
            <a:r>
              <a:rPr lang="en-US" dirty="0"/>
              <a:t> * </a:t>
            </a:r>
            <a:r>
              <a:rPr lang="en-US" dirty="0">
                <a:solidFill>
                  <a:schemeClr val="accent4"/>
                </a:solidFill>
              </a:rPr>
              <a:t>80</a:t>
            </a:r>
            <a:r>
              <a:rPr lang="en-US" dirty="0"/>
              <a:t>; ++</a:t>
            </a:r>
            <a:r>
              <a:rPr lang="en-US" dirty="0" err="1"/>
              <a:t>i</a:t>
            </a:r>
            <a:r>
              <a:rPr lang="en-US" dirty="0"/>
              <a:t>) </a:t>
            </a:r>
            <a:r>
              <a:rPr lang="en-US" dirty="0" smtClean="0"/>
              <a:t>{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c </a:t>
            </a:r>
            <a:r>
              <a:rPr lang="en-US" dirty="0"/>
              <a:t>= *</a:t>
            </a:r>
            <a:r>
              <a:rPr lang="en-US" dirty="0" err="1"/>
              <a:t>addr</a:t>
            </a:r>
            <a:r>
              <a:rPr lang="en-US" dirty="0" smtClean="0"/>
              <a:t>++;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solidFill>
                  <a:schemeClr val="accent1"/>
                </a:solidFill>
              </a:rPr>
              <a:t>if</a:t>
            </a:r>
            <a:r>
              <a:rPr lang="en-US" dirty="0" smtClean="0"/>
              <a:t> </a:t>
            </a:r>
            <a:r>
              <a:rPr lang="en-US" dirty="0"/>
              <a:t>(c &gt;= </a:t>
            </a:r>
            <a:r>
              <a:rPr lang="en-US" dirty="0">
                <a:solidFill>
                  <a:schemeClr val="accent2"/>
                </a:solidFill>
              </a:rPr>
              <a:t>' '</a:t>
            </a:r>
            <a:r>
              <a:rPr lang="en-US" dirty="0"/>
              <a:t> &amp;&amp; c &lt;= </a:t>
            </a:r>
            <a:r>
              <a:rPr lang="en-US" dirty="0" smtClean="0">
                <a:solidFill>
                  <a:schemeClr val="accent4"/>
                </a:solidFill>
              </a:rPr>
              <a:t>0x7f</a:t>
            </a:r>
            <a:r>
              <a:rPr lang="en-US" dirty="0" smtClean="0"/>
              <a:t>) </a:t>
            </a:r>
            <a:r>
              <a:rPr lang="en-US" dirty="0" err="1" smtClean="0"/>
              <a:t>putchar</a:t>
            </a:r>
            <a:r>
              <a:rPr lang="en-US" dirty="0" smtClean="0"/>
              <a:t>(c);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else </a:t>
            </a:r>
            <a:r>
              <a:rPr lang="en-US" dirty="0" err="1"/>
              <a:t>putchar</a:t>
            </a:r>
            <a:r>
              <a:rPr lang="en-US" dirty="0" smtClean="0"/>
              <a:t>(</a:t>
            </a:r>
            <a:r>
              <a:rPr lang="en-US" dirty="0" smtClean="0">
                <a:solidFill>
                  <a:schemeClr val="accent2"/>
                </a:solidFill>
              </a:rPr>
              <a:t>'.'</a:t>
            </a:r>
            <a:r>
              <a:rPr lang="en-US" dirty="0" smtClean="0"/>
              <a:t>);</a:t>
            </a:r>
          </a:p>
          <a:p>
            <a:pPr marL="0" indent="0">
              <a:buNone/>
            </a:pP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88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2306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97893"/>
            <a:ext cx="8618561" cy="650998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accent3"/>
                </a:solidFill>
              </a:rPr>
              <a:t>/* Program to </a:t>
            </a:r>
            <a:r>
              <a:rPr lang="en-US" b="1" dirty="0" smtClean="0">
                <a:solidFill>
                  <a:schemeClr val="accent3"/>
                </a:solidFill>
              </a:rPr>
              <a:t>write</a:t>
            </a:r>
            <a:r>
              <a:rPr lang="en-US" dirty="0" smtClean="0">
                <a:solidFill>
                  <a:schemeClr val="accent3"/>
                </a:solidFill>
              </a:rPr>
              <a:t> some data in shared memory */</a:t>
            </a:r>
          </a:p>
          <a:p>
            <a:pPr marL="0" indent="0">
              <a:buNone/>
            </a:pPr>
            <a:r>
              <a:rPr lang="en-US" dirty="0" err="1" smtClean="0">
                <a:solidFill>
                  <a:schemeClr val="accent1"/>
                </a:solidFill>
              </a:rPr>
              <a:t>int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main() {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>
                <a:solidFill>
                  <a:schemeClr val="accent1"/>
                </a:solidFill>
              </a:rPr>
              <a:t>const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err="1" smtClean="0">
                <a:solidFill>
                  <a:schemeClr val="accent1"/>
                </a:solidFill>
              </a:rPr>
              <a:t>int</a:t>
            </a:r>
            <a:r>
              <a:rPr lang="en-US" dirty="0" smtClean="0"/>
              <a:t> SIZE = </a:t>
            </a:r>
            <a:r>
              <a:rPr lang="en-US" dirty="0" smtClean="0">
                <a:solidFill>
                  <a:schemeClr val="accent4"/>
                </a:solidFill>
              </a:rPr>
              <a:t>4096</a:t>
            </a:r>
            <a:r>
              <a:rPr lang="en-US" dirty="0" smtClean="0"/>
              <a:t>; </a:t>
            </a:r>
            <a:r>
              <a:rPr lang="en-US" dirty="0" smtClean="0">
                <a:solidFill>
                  <a:schemeClr val="accent3"/>
                </a:solidFill>
              </a:rPr>
              <a:t>/* size of the shared page */</a:t>
            </a:r>
          </a:p>
          <a:p>
            <a:pPr marL="0" indent="0">
              <a:buNone/>
            </a:pPr>
            <a:r>
              <a:rPr lang="en-US" dirty="0" smtClean="0"/>
              <a:t>		</a:t>
            </a:r>
            <a:r>
              <a:rPr lang="en-US" dirty="0" smtClean="0">
                <a:solidFill>
                  <a:schemeClr val="accent3"/>
                </a:solidFill>
              </a:rPr>
              <a:t>/* </a:t>
            </a:r>
            <a:r>
              <a:rPr lang="en-US" dirty="0">
                <a:solidFill>
                  <a:schemeClr val="accent3"/>
                </a:solidFill>
              </a:rPr>
              <a:t>name of the shared page </a:t>
            </a:r>
            <a:r>
              <a:rPr lang="en-US" dirty="0" smtClean="0">
                <a:solidFill>
                  <a:schemeClr val="accent3"/>
                </a:solidFill>
              </a:rPr>
              <a:t>*/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>
                <a:solidFill>
                  <a:schemeClr val="accent1"/>
                </a:solidFill>
              </a:rPr>
              <a:t>const</a:t>
            </a:r>
            <a:r>
              <a:rPr lang="en-US" dirty="0" smtClean="0">
                <a:solidFill>
                  <a:schemeClr val="accent1"/>
                </a:solidFill>
              </a:rPr>
              <a:t> char </a:t>
            </a:r>
            <a:r>
              <a:rPr lang="en-US" dirty="0" smtClean="0"/>
              <a:t>* NAME = </a:t>
            </a:r>
            <a:r>
              <a:rPr lang="en-US" dirty="0" smtClean="0">
                <a:solidFill>
                  <a:schemeClr val="accent2"/>
                </a:solidFill>
              </a:rPr>
              <a:t>“MY_PAGE”</a:t>
            </a:r>
            <a:r>
              <a:rPr lang="en-US" dirty="0" smtClean="0"/>
              <a:t>;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>
                <a:solidFill>
                  <a:schemeClr val="accent1"/>
                </a:solidFill>
              </a:rPr>
              <a:t>const</a:t>
            </a:r>
            <a:r>
              <a:rPr lang="en-US" dirty="0" smtClean="0">
                <a:solidFill>
                  <a:schemeClr val="accent1"/>
                </a:solidFill>
              </a:rPr>
              <a:t> char </a:t>
            </a:r>
            <a:r>
              <a:rPr lang="en-US" dirty="0" smtClean="0"/>
              <a:t>* </a:t>
            </a:r>
            <a:r>
              <a:rPr lang="en-US" dirty="0" err="1" smtClean="0"/>
              <a:t>msg</a:t>
            </a:r>
            <a:r>
              <a:rPr lang="en-US" dirty="0" smtClean="0"/>
              <a:t> = </a:t>
            </a:r>
            <a:r>
              <a:rPr lang="en-US" dirty="0" smtClean="0">
                <a:solidFill>
                  <a:schemeClr val="accent2"/>
                </a:solidFill>
              </a:rPr>
              <a:t>“Hello World!”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>
                <a:solidFill>
                  <a:schemeClr val="accent1"/>
                </a:solidFill>
              </a:rPr>
              <a:t>int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err="1" smtClean="0"/>
              <a:t>shm_fd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solidFill>
                  <a:schemeClr val="accent1"/>
                </a:solidFill>
              </a:rPr>
              <a:t>char *</a:t>
            </a:r>
            <a:r>
              <a:rPr lang="en-US" dirty="0" smtClean="0"/>
              <a:t> </a:t>
            </a:r>
            <a:r>
              <a:rPr lang="en-US" dirty="0" err="1" smtClean="0"/>
              <a:t>ptr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/>
              <a:t>	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shm_fd</a:t>
            </a:r>
            <a:r>
              <a:rPr lang="en-US" dirty="0" smtClean="0"/>
              <a:t> = </a:t>
            </a:r>
            <a:r>
              <a:rPr lang="en-US" dirty="0" err="1" smtClean="0"/>
              <a:t>shm_open</a:t>
            </a:r>
            <a:r>
              <a:rPr lang="en-US" dirty="0" smtClean="0"/>
              <a:t>(name, O_CREAT | O_RDRW, </a:t>
            </a:r>
            <a:r>
              <a:rPr lang="en-US" dirty="0" smtClean="0">
                <a:solidFill>
                  <a:schemeClr val="accent4"/>
                </a:solidFill>
              </a:rPr>
              <a:t>0666</a:t>
            </a:r>
            <a:r>
              <a:rPr lang="en-US" dirty="0" smtClean="0"/>
              <a:t>);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ftruncate</a:t>
            </a:r>
            <a:r>
              <a:rPr lang="en-US" dirty="0" smtClean="0"/>
              <a:t>(</a:t>
            </a:r>
            <a:r>
              <a:rPr lang="en-US" dirty="0" err="1" smtClean="0"/>
              <a:t>shm_fd</a:t>
            </a:r>
            <a:r>
              <a:rPr lang="en-US" dirty="0" smtClean="0"/>
              <a:t>, SIZE);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ptr</a:t>
            </a:r>
            <a:r>
              <a:rPr lang="en-US" dirty="0" smtClean="0"/>
              <a:t> = (</a:t>
            </a:r>
            <a:r>
              <a:rPr lang="en-US" dirty="0" smtClean="0">
                <a:solidFill>
                  <a:schemeClr val="accent1"/>
                </a:solidFill>
              </a:rPr>
              <a:t>char *</a:t>
            </a:r>
            <a:r>
              <a:rPr lang="en-US" dirty="0" smtClean="0"/>
              <a:t>) </a:t>
            </a:r>
            <a:r>
              <a:rPr lang="en-US" dirty="0" err="1" smtClean="0"/>
              <a:t>mmap</a:t>
            </a:r>
            <a:r>
              <a:rPr lang="en-US" dirty="0" smtClean="0"/>
              <a:t>(</a:t>
            </a:r>
            <a:r>
              <a:rPr lang="en-US" dirty="0" smtClean="0">
                <a:solidFill>
                  <a:schemeClr val="accent4"/>
                </a:solidFill>
              </a:rPr>
              <a:t>0</a:t>
            </a:r>
            <a:r>
              <a:rPr lang="en-US" dirty="0" smtClean="0"/>
              <a:t>, SIZE, PROT_WRITE,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MAP_SHARED, </a:t>
            </a:r>
            <a:r>
              <a:rPr lang="en-US" dirty="0" err="1" smtClean="0"/>
              <a:t>shm_fd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accent4"/>
                </a:solidFill>
              </a:rPr>
              <a:t>0</a:t>
            </a:r>
            <a:r>
              <a:rPr lang="en-US" dirty="0" smtClean="0"/>
              <a:t>);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sprintf</a:t>
            </a:r>
            <a:r>
              <a:rPr lang="en-US" dirty="0" smtClean="0"/>
              <a:t>(</a:t>
            </a:r>
            <a:r>
              <a:rPr lang="en-US" dirty="0" err="1" smtClean="0"/>
              <a:t>ptr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accent2"/>
                </a:solidFill>
              </a:rPr>
              <a:t>“%s”</a:t>
            </a:r>
            <a:r>
              <a:rPr lang="en-US" dirty="0" smtClean="0"/>
              <a:t>, </a:t>
            </a:r>
            <a:r>
              <a:rPr lang="en-US" dirty="0" err="1" smtClean="0"/>
              <a:t>msg</a:t>
            </a:r>
            <a:r>
              <a:rPr lang="en-US" dirty="0" smtClean="0"/>
              <a:t>);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close(</a:t>
            </a:r>
            <a:r>
              <a:rPr lang="en-US" dirty="0" err="1" smtClean="0"/>
              <a:t>shm_fd</a:t>
            </a:r>
            <a:r>
              <a:rPr lang="en-US" dirty="0" smtClean="0"/>
              <a:t>);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solidFill>
                  <a:schemeClr val="accent1"/>
                </a:solidFill>
              </a:rPr>
              <a:t>return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4"/>
                </a:solidFill>
              </a:rPr>
              <a:t>0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89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21374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ELF Header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41946"/>
            <a:ext cx="8229600" cy="547275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err="1" smtClean="0">
                <a:solidFill>
                  <a:schemeClr val="accent1"/>
                </a:solidFill>
              </a:rPr>
              <a:t>typedef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struct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smtClean="0"/>
              <a:t>{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accent6"/>
                </a:solidFill>
              </a:rPr>
              <a:t>1</a:t>
            </a:r>
            <a:r>
              <a:rPr lang="en-US" dirty="0"/>
              <a:t>	</a:t>
            </a:r>
            <a:r>
              <a:rPr lang="en-US" dirty="0" smtClean="0"/>
              <a:t>unsigned </a:t>
            </a:r>
            <a:r>
              <a:rPr lang="en-US" dirty="0"/>
              <a:t>char </a:t>
            </a:r>
            <a:r>
              <a:rPr lang="en-US" dirty="0" err="1"/>
              <a:t>e_ident</a:t>
            </a:r>
            <a:r>
              <a:rPr lang="en-US" dirty="0"/>
              <a:t>[EI_NIDENT</a:t>
            </a:r>
            <a:r>
              <a:rPr lang="en-US" dirty="0" smtClean="0"/>
              <a:t>];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Elf32_Half </a:t>
            </a:r>
            <a:r>
              <a:rPr lang="en-US" dirty="0" err="1" smtClean="0"/>
              <a:t>e_type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accent6"/>
                </a:solidFill>
              </a:rPr>
              <a:t>5 </a:t>
            </a:r>
            <a:r>
              <a:rPr lang="en-US" dirty="0" smtClean="0"/>
              <a:t>	Elf32_Half </a:t>
            </a:r>
            <a:r>
              <a:rPr lang="en-US" dirty="0" err="1" smtClean="0"/>
              <a:t>e_machine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 smtClean="0"/>
              <a:t>	Elf32_Word </a:t>
            </a:r>
            <a:r>
              <a:rPr lang="en-US" dirty="0" err="1" smtClean="0"/>
              <a:t>e_version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Elf32_Addr </a:t>
            </a:r>
            <a:r>
              <a:rPr lang="en-US" dirty="0" err="1" smtClean="0"/>
              <a:t>e_entry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Elf32_Off </a:t>
            </a:r>
            <a:r>
              <a:rPr lang="en-US" dirty="0" err="1" smtClean="0"/>
              <a:t>e_phoff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Elf32_Off </a:t>
            </a:r>
            <a:r>
              <a:rPr lang="en-US" dirty="0" err="1" smtClean="0"/>
              <a:t>e_shoff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accent6"/>
                </a:solidFill>
              </a:rPr>
              <a:t>10</a:t>
            </a:r>
            <a:r>
              <a:rPr lang="en-US" dirty="0" smtClean="0"/>
              <a:t>	Elf32_Word </a:t>
            </a:r>
            <a:r>
              <a:rPr lang="en-US" dirty="0" err="1" smtClean="0"/>
              <a:t>e_flags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 smtClean="0"/>
              <a:t>	Elf32_Half </a:t>
            </a:r>
            <a:r>
              <a:rPr lang="en-US" dirty="0" err="1" smtClean="0"/>
              <a:t>e_ehsize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Elf32_Half </a:t>
            </a:r>
            <a:r>
              <a:rPr lang="en-US" dirty="0" err="1" smtClean="0"/>
              <a:t>e_phentsize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Elf32_Half </a:t>
            </a:r>
            <a:r>
              <a:rPr lang="en-US" dirty="0" err="1" smtClean="0"/>
              <a:t>e_phnum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Elf32_Half </a:t>
            </a:r>
            <a:r>
              <a:rPr lang="en-US" dirty="0" err="1" smtClean="0"/>
              <a:t>e_shentsize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accent6"/>
                </a:solidFill>
              </a:rPr>
              <a:t>15</a:t>
            </a:r>
            <a:r>
              <a:rPr lang="en-US" dirty="0" smtClean="0"/>
              <a:t>	Elf32_Half </a:t>
            </a:r>
            <a:r>
              <a:rPr lang="en-US" dirty="0" err="1" smtClean="0"/>
              <a:t>e_shnum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 smtClean="0"/>
              <a:t>	Elf32_Half </a:t>
            </a:r>
            <a:r>
              <a:rPr lang="en-US" dirty="0" err="1"/>
              <a:t>e_shstrndx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 smtClean="0"/>
              <a:t>} </a:t>
            </a:r>
            <a:r>
              <a:rPr lang="en-US" dirty="0"/>
              <a:t>Elf32_Ehdr;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Rectangular Callout 4"/>
          <p:cNvSpPr/>
          <p:nvPr/>
        </p:nvSpPr>
        <p:spPr>
          <a:xfrm>
            <a:off x="4744871" y="2278442"/>
            <a:ext cx="3273190" cy="512524"/>
          </a:xfrm>
          <a:prstGeom prst="wedgeRectCallout">
            <a:avLst>
              <a:gd name="adj1" fmla="val -70318"/>
              <a:gd name="adj2" fmla="val -20825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ISA of executable code </a:t>
            </a:r>
            <a:endParaRPr lang="en-US" sz="2400" dirty="0"/>
          </a:p>
        </p:txBody>
      </p:sp>
      <p:sp>
        <p:nvSpPr>
          <p:cNvPr id="6" name="Rectangular Callout 5"/>
          <p:cNvSpPr/>
          <p:nvPr/>
        </p:nvSpPr>
        <p:spPr>
          <a:xfrm>
            <a:off x="4296769" y="2944907"/>
            <a:ext cx="3591637" cy="512524"/>
          </a:xfrm>
          <a:prstGeom prst="wedgeRectCallout">
            <a:avLst>
              <a:gd name="adj1" fmla="val -68835"/>
              <a:gd name="adj2" fmla="val 43084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Offset of program headers</a:t>
            </a:r>
            <a:endParaRPr lang="en-US" sz="2400" dirty="0"/>
          </a:p>
        </p:txBody>
      </p:sp>
      <p:sp>
        <p:nvSpPr>
          <p:cNvPr id="7" name="Rectangular Callout 6"/>
          <p:cNvSpPr/>
          <p:nvPr/>
        </p:nvSpPr>
        <p:spPr>
          <a:xfrm>
            <a:off x="4296769" y="3588627"/>
            <a:ext cx="3591637" cy="512524"/>
          </a:xfrm>
          <a:prstGeom prst="wedgeRectCallout">
            <a:avLst>
              <a:gd name="adj1" fmla="val -70355"/>
              <a:gd name="adj2" fmla="val -7510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Offset of section headers</a:t>
            </a:r>
            <a:endParaRPr lang="en-US" sz="2400" dirty="0"/>
          </a:p>
        </p:txBody>
      </p:sp>
      <p:sp>
        <p:nvSpPr>
          <p:cNvPr id="8" name="Rectangular Callout 7"/>
          <p:cNvSpPr/>
          <p:nvPr/>
        </p:nvSpPr>
        <p:spPr>
          <a:xfrm>
            <a:off x="4490113" y="4625856"/>
            <a:ext cx="3098043" cy="512524"/>
          </a:xfrm>
          <a:prstGeom prst="wedgeRectCallout">
            <a:avLst>
              <a:gd name="adj1" fmla="val -68835"/>
              <a:gd name="adj2" fmla="val 43084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# of program headers</a:t>
            </a:r>
            <a:endParaRPr lang="en-US" sz="2400" dirty="0"/>
          </a:p>
        </p:txBody>
      </p:sp>
      <p:sp>
        <p:nvSpPr>
          <p:cNvPr id="9" name="Rectangular Callout 8"/>
          <p:cNvSpPr/>
          <p:nvPr/>
        </p:nvSpPr>
        <p:spPr>
          <a:xfrm>
            <a:off x="4490112" y="5313524"/>
            <a:ext cx="3098043" cy="512524"/>
          </a:xfrm>
          <a:prstGeom prst="wedgeRectCallout">
            <a:avLst>
              <a:gd name="adj1" fmla="val -68835"/>
              <a:gd name="adj2" fmla="val 43084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# of section headers</a:t>
            </a:r>
            <a:endParaRPr lang="en-US" sz="2400" dirty="0"/>
          </a:p>
        </p:txBody>
      </p:sp>
      <p:sp>
        <p:nvSpPr>
          <p:cNvPr id="10" name="Rectangular Callout 9"/>
          <p:cNvSpPr/>
          <p:nvPr/>
        </p:nvSpPr>
        <p:spPr>
          <a:xfrm>
            <a:off x="89437" y="80871"/>
            <a:ext cx="2318197" cy="1049608"/>
          </a:xfrm>
          <a:prstGeom prst="wedgeRectCallout">
            <a:avLst>
              <a:gd name="adj1" fmla="val 28923"/>
              <a:gd name="adj2" fmla="val 235919"/>
            </a:avLst>
          </a:prstGeom>
          <a:solidFill>
            <a:schemeClr val="accent2">
              <a:alpha val="67000"/>
            </a:schemeClr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600" dirty="0" smtClean="0"/>
              <a:t>Entry point of executable code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600" dirty="0" smtClean="0"/>
              <a:t>What should EIP be set to initially?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600741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97893"/>
            <a:ext cx="8618561" cy="650998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3"/>
                </a:solidFill>
              </a:rPr>
              <a:t>/* Program to </a:t>
            </a:r>
            <a:r>
              <a:rPr lang="en-US" b="1" dirty="0" smtClean="0">
                <a:solidFill>
                  <a:schemeClr val="accent3"/>
                </a:solidFill>
              </a:rPr>
              <a:t>read </a:t>
            </a:r>
            <a:r>
              <a:rPr lang="en-US" dirty="0" smtClean="0">
                <a:solidFill>
                  <a:schemeClr val="accent3"/>
                </a:solidFill>
              </a:rPr>
              <a:t>some </a:t>
            </a:r>
            <a:r>
              <a:rPr lang="en-US" dirty="0">
                <a:solidFill>
                  <a:schemeClr val="accent3"/>
                </a:solidFill>
              </a:rPr>
              <a:t>data </a:t>
            </a:r>
            <a:r>
              <a:rPr lang="en-US" dirty="0" smtClean="0">
                <a:solidFill>
                  <a:schemeClr val="accent3"/>
                </a:solidFill>
              </a:rPr>
              <a:t>from </a:t>
            </a:r>
            <a:r>
              <a:rPr lang="en-US" dirty="0">
                <a:solidFill>
                  <a:schemeClr val="accent3"/>
                </a:solidFill>
              </a:rPr>
              <a:t>shared memory </a:t>
            </a:r>
            <a:r>
              <a:rPr lang="en-US" dirty="0" smtClean="0">
                <a:solidFill>
                  <a:schemeClr val="accent3"/>
                </a:solidFill>
              </a:rPr>
              <a:t>*/</a:t>
            </a:r>
            <a:endParaRPr lang="en-US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en-US" dirty="0" err="1" smtClean="0">
                <a:solidFill>
                  <a:schemeClr val="accent1"/>
                </a:solidFill>
              </a:rPr>
              <a:t>int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main() {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>
                <a:solidFill>
                  <a:schemeClr val="accent1"/>
                </a:solidFill>
              </a:rPr>
              <a:t>const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err="1" smtClean="0">
                <a:solidFill>
                  <a:schemeClr val="accent1"/>
                </a:solidFill>
              </a:rPr>
              <a:t>int</a:t>
            </a:r>
            <a:r>
              <a:rPr lang="en-US" dirty="0" smtClean="0"/>
              <a:t> SIZE = </a:t>
            </a:r>
            <a:r>
              <a:rPr lang="en-US" dirty="0" smtClean="0">
                <a:solidFill>
                  <a:schemeClr val="accent4"/>
                </a:solidFill>
              </a:rPr>
              <a:t>4096</a:t>
            </a:r>
            <a:r>
              <a:rPr lang="en-US" dirty="0" smtClean="0"/>
              <a:t>; </a:t>
            </a:r>
            <a:r>
              <a:rPr lang="en-US" dirty="0" smtClean="0">
                <a:solidFill>
                  <a:schemeClr val="accent3"/>
                </a:solidFill>
              </a:rPr>
              <a:t>/* size of the shared page */</a:t>
            </a:r>
          </a:p>
          <a:p>
            <a:pPr marL="0" indent="0">
              <a:buNone/>
            </a:pPr>
            <a:r>
              <a:rPr lang="en-US" dirty="0" smtClean="0"/>
              <a:t>		</a:t>
            </a:r>
            <a:r>
              <a:rPr lang="en-US" dirty="0" smtClean="0">
                <a:solidFill>
                  <a:schemeClr val="accent3"/>
                </a:solidFill>
              </a:rPr>
              <a:t>/* </a:t>
            </a:r>
            <a:r>
              <a:rPr lang="en-US" dirty="0">
                <a:solidFill>
                  <a:schemeClr val="accent3"/>
                </a:solidFill>
              </a:rPr>
              <a:t>name of the shared page </a:t>
            </a:r>
            <a:r>
              <a:rPr lang="en-US" dirty="0" smtClean="0">
                <a:solidFill>
                  <a:schemeClr val="accent3"/>
                </a:solidFill>
              </a:rPr>
              <a:t>*/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>
                <a:solidFill>
                  <a:schemeClr val="accent1"/>
                </a:solidFill>
              </a:rPr>
              <a:t>const</a:t>
            </a:r>
            <a:r>
              <a:rPr lang="en-US" dirty="0" smtClean="0">
                <a:solidFill>
                  <a:schemeClr val="accent1"/>
                </a:solidFill>
              </a:rPr>
              <a:t> char </a:t>
            </a:r>
            <a:r>
              <a:rPr lang="en-US" dirty="0" smtClean="0"/>
              <a:t>* NAME = </a:t>
            </a:r>
            <a:r>
              <a:rPr lang="en-US" dirty="0" smtClean="0">
                <a:solidFill>
                  <a:schemeClr val="accent2"/>
                </a:solidFill>
              </a:rPr>
              <a:t>“MY_PAGE”</a:t>
            </a:r>
            <a:r>
              <a:rPr lang="en-US" dirty="0" smtClean="0"/>
              <a:t>;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>
                <a:solidFill>
                  <a:schemeClr val="accent1"/>
                </a:solidFill>
              </a:rPr>
              <a:t>int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err="1" smtClean="0"/>
              <a:t>shm_fd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solidFill>
                  <a:schemeClr val="accent1"/>
                </a:solidFill>
              </a:rPr>
              <a:t>char *</a:t>
            </a:r>
            <a:r>
              <a:rPr lang="en-US" dirty="0" smtClean="0"/>
              <a:t> </a:t>
            </a:r>
            <a:r>
              <a:rPr lang="en-US" dirty="0" err="1" smtClean="0"/>
              <a:t>ptr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/>
              <a:t>	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shm_fd</a:t>
            </a:r>
            <a:r>
              <a:rPr lang="en-US" dirty="0" smtClean="0"/>
              <a:t> = </a:t>
            </a:r>
            <a:r>
              <a:rPr lang="en-US" dirty="0" err="1" smtClean="0"/>
              <a:t>shm_open</a:t>
            </a:r>
            <a:r>
              <a:rPr lang="en-US" dirty="0" smtClean="0"/>
              <a:t>(name, O_RDONLY, </a:t>
            </a:r>
            <a:r>
              <a:rPr lang="en-US" dirty="0" smtClean="0">
                <a:solidFill>
                  <a:schemeClr val="accent4"/>
                </a:solidFill>
              </a:rPr>
              <a:t>0666</a:t>
            </a:r>
            <a:r>
              <a:rPr lang="en-US" dirty="0" smtClean="0"/>
              <a:t>);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ptr</a:t>
            </a:r>
            <a:r>
              <a:rPr lang="en-US" dirty="0" smtClean="0"/>
              <a:t> = (</a:t>
            </a:r>
            <a:r>
              <a:rPr lang="en-US" dirty="0" smtClean="0">
                <a:solidFill>
                  <a:schemeClr val="accent1"/>
                </a:solidFill>
              </a:rPr>
              <a:t>char *</a:t>
            </a:r>
            <a:r>
              <a:rPr lang="en-US" dirty="0" smtClean="0"/>
              <a:t>) </a:t>
            </a:r>
            <a:r>
              <a:rPr lang="en-US" dirty="0" err="1" smtClean="0"/>
              <a:t>mmap</a:t>
            </a:r>
            <a:r>
              <a:rPr lang="en-US" dirty="0" smtClean="0"/>
              <a:t>(</a:t>
            </a:r>
            <a:r>
              <a:rPr lang="en-US" dirty="0" smtClean="0">
                <a:solidFill>
                  <a:schemeClr val="accent4"/>
                </a:solidFill>
              </a:rPr>
              <a:t>0</a:t>
            </a:r>
            <a:r>
              <a:rPr lang="en-US" dirty="0" smtClean="0"/>
              <a:t>, SIZE, PROT_READ,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MAP_SHARED, </a:t>
            </a:r>
            <a:r>
              <a:rPr lang="en-US" dirty="0" err="1" smtClean="0"/>
              <a:t>shm_fd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accent4"/>
                </a:solidFill>
              </a:rPr>
              <a:t>0</a:t>
            </a:r>
            <a:r>
              <a:rPr lang="en-US" dirty="0" smtClean="0"/>
              <a:t>);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printf</a:t>
            </a:r>
            <a:r>
              <a:rPr lang="en-US" dirty="0" smtClean="0"/>
              <a:t>(</a:t>
            </a:r>
            <a:r>
              <a:rPr lang="en-US" dirty="0" smtClean="0">
                <a:solidFill>
                  <a:schemeClr val="accent2"/>
                </a:solidFill>
              </a:rPr>
              <a:t>“%s\n”</a:t>
            </a:r>
            <a:r>
              <a:rPr lang="en-US" dirty="0" smtClean="0"/>
              <a:t>, </a:t>
            </a:r>
            <a:r>
              <a:rPr lang="en-US" dirty="0" err="1" smtClean="0"/>
              <a:t>ptr</a:t>
            </a:r>
            <a:r>
              <a:rPr lang="en-US" dirty="0" smtClean="0"/>
              <a:t>);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shm_unlink</a:t>
            </a:r>
            <a:r>
              <a:rPr lang="en-US" dirty="0" smtClean="0"/>
              <a:t>(</a:t>
            </a:r>
            <a:r>
              <a:rPr lang="en-US" dirty="0" err="1" smtClean="0"/>
              <a:t>shm_fd</a:t>
            </a:r>
            <a:r>
              <a:rPr lang="en-US" dirty="0" smtClean="0"/>
              <a:t>);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solidFill>
                  <a:schemeClr val="accent1"/>
                </a:solidFill>
              </a:rPr>
              <a:t>return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4"/>
                </a:solidFill>
              </a:rPr>
              <a:t>0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90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11465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POSIX Message Queues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Implementation of message passing</a:t>
            </a:r>
          </a:p>
          <a:p>
            <a:pPr lvl="1"/>
            <a:r>
              <a:rPr lang="en-US" dirty="0" smtClean="0"/>
              <a:t>Producers add messages to a shared FIFO queue</a:t>
            </a:r>
          </a:p>
          <a:p>
            <a:pPr lvl="1"/>
            <a:r>
              <a:rPr lang="en-US" dirty="0" smtClean="0"/>
              <a:t>Consumer(s) remove messages</a:t>
            </a:r>
          </a:p>
          <a:p>
            <a:pPr lvl="1"/>
            <a:r>
              <a:rPr lang="en-US" dirty="0" smtClean="0"/>
              <a:t>OS takes care of memory management, synchronization</a:t>
            </a:r>
          </a:p>
          <a:p>
            <a:r>
              <a:rPr lang="en-US" dirty="0" err="1" smtClean="0"/>
              <a:t>Posix</a:t>
            </a:r>
            <a:r>
              <a:rPr lang="en-US" dirty="0" smtClean="0"/>
              <a:t> API:</a:t>
            </a:r>
          </a:p>
          <a:p>
            <a:pPr lvl="1"/>
            <a:r>
              <a:rPr lang="en-US" dirty="0" smtClean="0"/>
              <a:t> </a:t>
            </a:r>
            <a:r>
              <a:rPr lang="en-US" dirty="0" err="1" smtClean="0">
                <a:solidFill>
                  <a:schemeClr val="accent1"/>
                </a:solidFill>
              </a:rPr>
              <a:t>msgget</a:t>
            </a:r>
            <a:r>
              <a:rPr lang="en-US" dirty="0" smtClean="0">
                <a:solidFill>
                  <a:schemeClr val="accent1"/>
                </a:solidFill>
              </a:rPr>
              <a:t>() </a:t>
            </a:r>
            <a:r>
              <a:rPr lang="en-US" dirty="0" smtClean="0"/>
              <a:t>– creates a new message queue</a:t>
            </a:r>
          </a:p>
          <a:p>
            <a:pPr lvl="1"/>
            <a:r>
              <a:rPr lang="en-US" dirty="0" smtClean="0"/>
              <a:t> </a:t>
            </a:r>
            <a:r>
              <a:rPr lang="en-US" dirty="0" err="1" smtClean="0">
                <a:solidFill>
                  <a:schemeClr val="accent1"/>
                </a:solidFill>
              </a:rPr>
              <a:t>msgsnd</a:t>
            </a:r>
            <a:r>
              <a:rPr lang="en-US" dirty="0" smtClean="0">
                <a:solidFill>
                  <a:schemeClr val="accent1"/>
                </a:solidFill>
              </a:rPr>
              <a:t>() </a:t>
            </a:r>
            <a:r>
              <a:rPr lang="en-US" dirty="0" smtClean="0"/>
              <a:t>– pushes a message onto the queue</a:t>
            </a:r>
          </a:p>
          <a:p>
            <a:pPr lvl="1"/>
            <a:r>
              <a:rPr lang="en-US" dirty="0" smtClean="0"/>
              <a:t> </a:t>
            </a:r>
            <a:r>
              <a:rPr lang="en-US" dirty="0" err="1" smtClean="0">
                <a:solidFill>
                  <a:schemeClr val="accent1"/>
                </a:solidFill>
              </a:rPr>
              <a:t>msgrcv</a:t>
            </a:r>
            <a:r>
              <a:rPr lang="en-US" dirty="0" smtClean="0">
                <a:solidFill>
                  <a:schemeClr val="accent1"/>
                </a:solidFill>
              </a:rPr>
              <a:t>() </a:t>
            </a:r>
            <a:r>
              <a:rPr lang="en-US" dirty="0" smtClean="0"/>
              <a:t>– pops a message from the queue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91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47347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val 13"/>
          <p:cNvSpPr/>
          <p:nvPr/>
        </p:nvSpPr>
        <p:spPr>
          <a:xfrm>
            <a:off x="4682836" y="820190"/>
            <a:ext cx="399011" cy="665017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Pipes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421" y="1866336"/>
            <a:ext cx="8707272" cy="4957549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File-like abstraction for sending data between processes</a:t>
            </a:r>
          </a:p>
          <a:p>
            <a:pPr lvl="1"/>
            <a:r>
              <a:rPr lang="en-US" dirty="0" smtClean="0"/>
              <a:t>Can be read or written to, just like a file</a:t>
            </a:r>
          </a:p>
          <a:p>
            <a:pPr lvl="1"/>
            <a:r>
              <a:rPr lang="en-US" dirty="0" smtClean="0"/>
              <a:t>Permissions controlled by the creating process</a:t>
            </a:r>
          </a:p>
          <a:p>
            <a:r>
              <a:rPr lang="en-US" dirty="0" smtClean="0"/>
              <a:t>Two types of pipes</a:t>
            </a:r>
          </a:p>
          <a:p>
            <a:pPr lvl="1"/>
            <a:r>
              <a:rPr lang="en-US" dirty="0" smtClean="0"/>
              <a:t>Named pipe: any process can attach as long as it knows the name</a:t>
            </a:r>
          </a:p>
          <a:p>
            <a:pPr lvl="2"/>
            <a:r>
              <a:rPr lang="en-US" dirty="0" smtClean="0"/>
              <a:t>Typically used for long lived IPC</a:t>
            </a:r>
          </a:p>
          <a:p>
            <a:pPr lvl="1"/>
            <a:r>
              <a:rPr lang="en-US" dirty="0" smtClean="0"/>
              <a:t>Unnamed/anonymous pipe: only exists between a parent and its children</a:t>
            </a:r>
          </a:p>
          <a:p>
            <a:r>
              <a:rPr lang="en-US" dirty="0" smtClean="0"/>
              <a:t>Full or half-duplex</a:t>
            </a:r>
          </a:p>
          <a:p>
            <a:pPr lvl="1"/>
            <a:r>
              <a:rPr lang="en-US" dirty="0" smtClean="0"/>
              <a:t>Can one or both ends of the pipe be read?</a:t>
            </a:r>
          </a:p>
          <a:p>
            <a:pPr lvl="1"/>
            <a:r>
              <a:rPr lang="en-US" dirty="0" smtClean="0"/>
              <a:t>Can one or both ends of the pipe be written?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92</a:t>
            </a:fld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9889762"/>
              </p:ext>
            </p:extLst>
          </p:nvPr>
        </p:nvGraphicFramePr>
        <p:xfrm>
          <a:off x="2327432" y="529467"/>
          <a:ext cx="1973898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5450"/>
                <a:gridCol w="1298448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Process 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fd</a:t>
                      </a:r>
                      <a:r>
                        <a:rPr lang="en-US" dirty="0" smtClean="0"/>
                        <a:t>[0]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write(</a:t>
                      </a:r>
                      <a:r>
                        <a:rPr lang="en-US" dirty="0" err="1" smtClean="0"/>
                        <a:t>fd</a:t>
                      </a:r>
                      <a:r>
                        <a:rPr lang="en-US" dirty="0" smtClean="0"/>
                        <a:t>[0])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fd</a:t>
                      </a:r>
                      <a:r>
                        <a:rPr lang="en-US" dirty="0" smtClean="0"/>
                        <a:t>[1]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read(</a:t>
                      </a:r>
                      <a:r>
                        <a:rPr lang="en-US" dirty="0" err="1" smtClean="0"/>
                        <a:t>fd</a:t>
                      </a:r>
                      <a:r>
                        <a:rPr lang="en-US" dirty="0" smtClean="0"/>
                        <a:t>[1])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6" name="Elbow Connector 15"/>
          <p:cNvCxnSpPr/>
          <p:nvPr/>
        </p:nvCxnSpPr>
        <p:spPr>
          <a:xfrm>
            <a:off x="4311535" y="1036320"/>
            <a:ext cx="2241665" cy="347209"/>
          </a:xfrm>
          <a:prstGeom prst="bentConnector3">
            <a:avLst/>
          </a:prstGeom>
          <a:ln w="762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Elbow Connector 16"/>
          <p:cNvCxnSpPr/>
          <p:nvPr/>
        </p:nvCxnSpPr>
        <p:spPr>
          <a:xfrm rot="10800000" flipV="1">
            <a:off x="4303222" y="1037926"/>
            <a:ext cx="2314263" cy="355059"/>
          </a:xfrm>
          <a:prstGeom prst="bentConnector3">
            <a:avLst>
              <a:gd name="adj1" fmla="val 50000"/>
            </a:avLst>
          </a:prstGeom>
          <a:ln w="762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lowchart: Stored Data 12"/>
          <p:cNvSpPr/>
          <p:nvPr/>
        </p:nvSpPr>
        <p:spPr>
          <a:xfrm rot="10800000">
            <a:off x="4860174" y="820189"/>
            <a:ext cx="1313411" cy="665018"/>
          </a:xfrm>
          <a:prstGeom prst="flowChartOnlineStora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219922" y="921864"/>
            <a:ext cx="7296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Pipe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069696" y="955113"/>
            <a:ext cx="1169240" cy="275171"/>
          </a:xfrm>
          <a:prstGeom prst="rect">
            <a:avLst/>
          </a:prstGeom>
          <a:solidFill>
            <a:srgbClr val="D0D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7418118"/>
              </p:ext>
            </p:extLst>
          </p:nvPr>
        </p:nvGraphicFramePr>
        <p:xfrm>
          <a:off x="6633051" y="472221"/>
          <a:ext cx="1973898" cy="11125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75450"/>
                <a:gridCol w="1298448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Process 2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fd</a:t>
                      </a:r>
                      <a:r>
                        <a:rPr lang="en-US" dirty="0" smtClean="0"/>
                        <a:t>[0]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write(</a:t>
                      </a:r>
                      <a:r>
                        <a:rPr lang="en-US" dirty="0" err="1" smtClean="0"/>
                        <a:t>fd</a:t>
                      </a:r>
                      <a:r>
                        <a:rPr lang="en-US" dirty="0" smtClean="0"/>
                        <a:t>[0])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fd</a:t>
                      </a:r>
                      <a:r>
                        <a:rPr lang="en-US" dirty="0" smtClean="0"/>
                        <a:t>[1]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read(</a:t>
                      </a:r>
                      <a:r>
                        <a:rPr lang="en-US" dirty="0" err="1" smtClean="0"/>
                        <a:t>fd</a:t>
                      </a:r>
                      <a:r>
                        <a:rPr lang="en-US" dirty="0" smtClean="0"/>
                        <a:t>[1])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2" name="Rectangle 21"/>
          <p:cNvSpPr/>
          <p:nvPr/>
        </p:nvSpPr>
        <p:spPr>
          <a:xfrm>
            <a:off x="3064945" y="1313837"/>
            <a:ext cx="1169240" cy="275171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7350750" y="898734"/>
            <a:ext cx="1169240" cy="275171"/>
          </a:xfrm>
          <a:prstGeom prst="rect">
            <a:avLst/>
          </a:prstGeom>
          <a:solidFill>
            <a:srgbClr val="DEE7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7345999" y="1257458"/>
            <a:ext cx="1169240" cy="275171"/>
          </a:xfrm>
          <a:prstGeom prst="rect">
            <a:avLst/>
          </a:prstGeom>
          <a:solidFill>
            <a:srgbClr val="EFF3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8920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You’ve All Used Pipes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65771"/>
            <a:ext cx="8229600" cy="3130479"/>
          </a:xfrm>
          <a:solidFill>
            <a:schemeClr val="tx1"/>
          </a:solidFill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accent5"/>
                </a:solidFill>
              </a:rPr>
              <a:t>$</a:t>
            </a:r>
            <a:r>
              <a:rPr lang="en-US" dirty="0">
                <a:solidFill>
                  <a:schemeClr val="bg1"/>
                </a:solidFill>
              </a:rPr>
              <a:t>  </a:t>
            </a:r>
            <a:r>
              <a:rPr lang="en-US" dirty="0" err="1">
                <a:solidFill>
                  <a:schemeClr val="bg1"/>
                </a:solidFill>
              </a:rPr>
              <a:t>ps</a:t>
            </a:r>
            <a:r>
              <a:rPr lang="en-US" dirty="0">
                <a:solidFill>
                  <a:schemeClr val="bg1"/>
                </a:solidFill>
              </a:rPr>
              <a:t> x | </a:t>
            </a:r>
            <a:r>
              <a:rPr lang="en-US" dirty="0" err="1">
                <a:solidFill>
                  <a:schemeClr val="bg1"/>
                </a:solidFill>
              </a:rPr>
              <a:t>grep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ssh</a:t>
            </a: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3299 ?        S      0:00 </a:t>
            </a:r>
            <a:r>
              <a:rPr lang="en-US" dirty="0" err="1">
                <a:solidFill>
                  <a:schemeClr val="bg1">
                    <a:lumMod val="75000"/>
                  </a:schemeClr>
                </a:solidFill>
              </a:rPr>
              <a:t>sshd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: </a:t>
            </a:r>
            <a:r>
              <a:rPr lang="en-US" dirty="0" err="1">
                <a:solidFill>
                  <a:schemeClr val="bg1">
                    <a:lumMod val="75000"/>
                  </a:schemeClr>
                </a:solidFill>
              </a:rPr>
              <a:t>cbw@pts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/0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93</a:t>
            </a:fld>
            <a:endParaRPr lang="en-US" dirty="0"/>
          </a:p>
        </p:txBody>
      </p:sp>
      <p:sp>
        <p:nvSpPr>
          <p:cNvPr id="5" name="Rectangular Callout 4"/>
          <p:cNvSpPr/>
          <p:nvPr/>
        </p:nvSpPr>
        <p:spPr>
          <a:xfrm>
            <a:off x="391073" y="1392063"/>
            <a:ext cx="4726837" cy="902935"/>
          </a:xfrm>
          <a:prstGeom prst="wedgeRectCallout">
            <a:avLst>
              <a:gd name="adj1" fmla="val -20833"/>
              <a:gd name="adj2" fmla="val 86187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Pipe the output from one process to the input of another process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079116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773" y="184245"/>
            <a:ext cx="8523027" cy="694671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err="1">
                <a:solidFill>
                  <a:schemeClr val="accent1"/>
                </a:solidFill>
              </a:rPr>
              <a:t>int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smtClean="0"/>
              <a:t>main() {  </a:t>
            </a:r>
            <a:r>
              <a:rPr lang="en-US" dirty="0" smtClean="0">
                <a:solidFill>
                  <a:schemeClr val="accent3"/>
                </a:solidFill>
              </a:rPr>
              <a:t>/* Program that passes a string to a child process through a pipe */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>
                <a:solidFill>
                  <a:schemeClr val="accent1"/>
                </a:solidFill>
              </a:rPr>
              <a:t>int</a:t>
            </a:r>
            <a:r>
              <a:rPr lang="en-US" dirty="0" smtClean="0">
                <a:solidFill>
                  <a:schemeClr val="accent5"/>
                </a:solidFill>
              </a:rPr>
              <a:t> </a:t>
            </a:r>
            <a:r>
              <a:rPr lang="en-US" dirty="0" err="1"/>
              <a:t>fd</a:t>
            </a:r>
            <a:r>
              <a:rPr lang="en-US" dirty="0"/>
              <a:t>[</a:t>
            </a:r>
            <a:r>
              <a:rPr lang="en-US" dirty="0">
                <a:solidFill>
                  <a:schemeClr val="accent4"/>
                </a:solidFill>
              </a:rPr>
              <a:t>2</a:t>
            </a:r>
            <a:r>
              <a:rPr lang="en-US" dirty="0"/>
              <a:t>], </a:t>
            </a:r>
            <a:r>
              <a:rPr lang="en-US" dirty="0" err="1" smtClean="0"/>
              <a:t>nbytes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pid_t</a:t>
            </a:r>
            <a:r>
              <a:rPr lang="en-US" dirty="0" smtClean="0"/>
              <a:t> </a:t>
            </a:r>
            <a:r>
              <a:rPr lang="en-US" dirty="0" err="1" smtClean="0"/>
              <a:t>childpid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solidFill>
                  <a:schemeClr val="accent1"/>
                </a:solidFill>
              </a:rPr>
              <a:t>char</a:t>
            </a:r>
            <a:r>
              <a:rPr lang="en-US" dirty="0" smtClean="0"/>
              <a:t> </a:t>
            </a:r>
            <a:r>
              <a:rPr lang="en-US" dirty="0"/>
              <a:t>string[] = </a:t>
            </a:r>
            <a:r>
              <a:rPr lang="en-US" dirty="0">
                <a:solidFill>
                  <a:schemeClr val="accent2"/>
                </a:solidFill>
              </a:rPr>
              <a:t>"Hello, world!\n</a:t>
            </a:r>
            <a:r>
              <a:rPr lang="en-US" dirty="0" smtClean="0">
                <a:solidFill>
                  <a:schemeClr val="accent2"/>
                </a:solidFill>
              </a:rPr>
              <a:t>"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solidFill>
                  <a:schemeClr val="accent1"/>
                </a:solidFill>
              </a:rPr>
              <a:t>char</a:t>
            </a:r>
            <a:r>
              <a:rPr lang="en-US" dirty="0" smtClean="0"/>
              <a:t> </a:t>
            </a:r>
            <a:r>
              <a:rPr lang="en-US" dirty="0" err="1"/>
              <a:t>readbuffer</a:t>
            </a:r>
            <a:r>
              <a:rPr lang="en-US" dirty="0"/>
              <a:t>[</a:t>
            </a:r>
            <a:r>
              <a:rPr lang="en-US" dirty="0">
                <a:solidFill>
                  <a:schemeClr val="accent4"/>
                </a:solidFill>
              </a:rPr>
              <a:t>80</a:t>
            </a:r>
            <a:r>
              <a:rPr lang="en-US" dirty="0" smtClean="0"/>
              <a:t>];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pipe(</a:t>
            </a:r>
            <a:r>
              <a:rPr lang="en-US" dirty="0" err="1" smtClean="0"/>
              <a:t>fd</a:t>
            </a:r>
            <a:r>
              <a:rPr lang="en-US" dirty="0" smtClean="0"/>
              <a:t>);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solidFill>
                  <a:schemeClr val="accent1"/>
                </a:solidFill>
              </a:rPr>
              <a:t>if </a:t>
            </a:r>
            <a:r>
              <a:rPr lang="en-US" dirty="0" smtClean="0"/>
              <a:t>((</a:t>
            </a:r>
            <a:r>
              <a:rPr lang="en-US" dirty="0" err="1"/>
              <a:t>childpid</a:t>
            </a:r>
            <a:r>
              <a:rPr lang="en-US" dirty="0"/>
              <a:t> = fork()) == </a:t>
            </a:r>
            <a:r>
              <a:rPr lang="en-US" dirty="0">
                <a:solidFill>
                  <a:schemeClr val="accent4"/>
                </a:solidFill>
              </a:rPr>
              <a:t>-1</a:t>
            </a:r>
            <a:r>
              <a:rPr lang="en-US" dirty="0"/>
              <a:t>) { </a:t>
            </a:r>
            <a:r>
              <a:rPr lang="en-US" dirty="0" err="1"/>
              <a:t>perror</a:t>
            </a:r>
            <a:r>
              <a:rPr lang="en-US" dirty="0"/>
              <a:t>(</a:t>
            </a:r>
            <a:r>
              <a:rPr lang="en-US" dirty="0">
                <a:solidFill>
                  <a:schemeClr val="accent2"/>
                </a:solidFill>
              </a:rPr>
              <a:t>"fork"</a:t>
            </a:r>
            <a:r>
              <a:rPr lang="en-US" dirty="0"/>
              <a:t>); exit(</a:t>
            </a:r>
            <a:r>
              <a:rPr lang="en-US" dirty="0">
                <a:solidFill>
                  <a:schemeClr val="accent4"/>
                </a:solidFill>
              </a:rPr>
              <a:t>1</a:t>
            </a:r>
            <a:r>
              <a:rPr lang="en-US" dirty="0"/>
              <a:t>); </a:t>
            </a:r>
            <a:r>
              <a:rPr lang="en-US" dirty="0" smtClean="0"/>
              <a:t>}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solidFill>
                  <a:schemeClr val="accent1"/>
                </a:solidFill>
              </a:rPr>
              <a:t>if</a:t>
            </a:r>
            <a:r>
              <a:rPr lang="en-US" dirty="0" smtClean="0"/>
              <a:t> (</a:t>
            </a:r>
            <a:r>
              <a:rPr lang="en-US" dirty="0" err="1" smtClean="0"/>
              <a:t>childpid</a:t>
            </a:r>
            <a:r>
              <a:rPr lang="en-US" dirty="0" smtClean="0"/>
              <a:t> </a:t>
            </a:r>
            <a:r>
              <a:rPr lang="en-US" dirty="0"/>
              <a:t>== </a:t>
            </a:r>
            <a:r>
              <a:rPr lang="en-US" dirty="0">
                <a:solidFill>
                  <a:schemeClr val="accent4"/>
                </a:solidFill>
              </a:rPr>
              <a:t>0</a:t>
            </a:r>
            <a:r>
              <a:rPr lang="en-US" dirty="0"/>
              <a:t>) </a:t>
            </a:r>
            <a:r>
              <a:rPr lang="en-US" dirty="0" smtClean="0"/>
              <a:t>{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smtClean="0">
                <a:solidFill>
                  <a:schemeClr val="accent3"/>
                </a:solidFill>
              </a:rPr>
              <a:t>/* </a:t>
            </a:r>
            <a:r>
              <a:rPr lang="en-US" dirty="0">
                <a:solidFill>
                  <a:schemeClr val="accent3"/>
                </a:solidFill>
              </a:rPr>
              <a:t>Child process closes up input side of pipe </a:t>
            </a:r>
            <a:r>
              <a:rPr lang="en-US" dirty="0" smtClean="0">
                <a:solidFill>
                  <a:schemeClr val="accent3"/>
                </a:solidFill>
              </a:rPr>
              <a:t>*/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close(</a:t>
            </a:r>
            <a:r>
              <a:rPr lang="en-US" dirty="0" err="1" smtClean="0"/>
              <a:t>fd</a:t>
            </a:r>
            <a:r>
              <a:rPr lang="en-US" dirty="0" smtClean="0"/>
              <a:t>[</a:t>
            </a:r>
            <a:r>
              <a:rPr lang="en-US" dirty="0" smtClean="0">
                <a:solidFill>
                  <a:schemeClr val="accent4"/>
                </a:solidFill>
              </a:rPr>
              <a:t>0</a:t>
            </a:r>
            <a:r>
              <a:rPr lang="en-US" dirty="0"/>
              <a:t>]);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smtClean="0">
                <a:solidFill>
                  <a:schemeClr val="accent3"/>
                </a:solidFill>
              </a:rPr>
              <a:t>/* </a:t>
            </a:r>
            <a:r>
              <a:rPr lang="en-US" dirty="0">
                <a:solidFill>
                  <a:schemeClr val="accent3"/>
                </a:solidFill>
              </a:rPr>
              <a:t>Send "string" through the output side of pipe </a:t>
            </a:r>
            <a:r>
              <a:rPr lang="en-US" dirty="0" smtClean="0">
                <a:solidFill>
                  <a:schemeClr val="accent3"/>
                </a:solidFill>
              </a:rPr>
              <a:t>*/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write(</a:t>
            </a:r>
            <a:r>
              <a:rPr lang="en-US" dirty="0" err="1" smtClean="0"/>
              <a:t>fd</a:t>
            </a:r>
            <a:r>
              <a:rPr lang="en-US" dirty="0" smtClean="0"/>
              <a:t>[</a:t>
            </a:r>
            <a:r>
              <a:rPr lang="en-US" dirty="0" smtClean="0">
                <a:solidFill>
                  <a:schemeClr val="accent4"/>
                </a:solidFill>
              </a:rPr>
              <a:t>1</a:t>
            </a:r>
            <a:r>
              <a:rPr lang="en-US" dirty="0"/>
              <a:t>], string, </a:t>
            </a:r>
            <a:r>
              <a:rPr lang="en-US" dirty="0" err="1" smtClean="0"/>
              <a:t>strlen</a:t>
            </a:r>
            <a:r>
              <a:rPr lang="en-US" dirty="0" smtClean="0"/>
              <a:t>(string) + </a:t>
            </a:r>
            <a:r>
              <a:rPr lang="en-US" dirty="0" smtClean="0">
                <a:solidFill>
                  <a:schemeClr val="accent4"/>
                </a:solidFill>
              </a:rPr>
              <a:t>1</a:t>
            </a:r>
            <a:r>
              <a:rPr lang="en-US" dirty="0" smtClean="0"/>
              <a:t>);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} </a:t>
            </a:r>
            <a:r>
              <a:rPr lang="en-US" dirty="0">
                <a:solidFill>
                  <a:schemeClr val="accent1"/>
                </a:solidFill>
              </a:rPr>
              <a:t>else </a:t>
            </a:r>
            <a:r>
              <a:rPr lang="en-US" dirty="0"/>
              <a:t>{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smtClean="0">
                <a:solidFill>
                  <a:schemeClr val="accent3"/>
                </a:solidFill>
              </a:rPr>
              <a:t>/* </a:t>
            </a:r>
            <a:r>
              <a:rPr lang="en-US" dirty="0">
                <a:solidFill>
                  <a:schemeClr val="accent3"/>
                </a:solidFill>
              </a:rPr>
              <a:t>Parent process closes up output side of pipe */ </a:t>
            </a:r>
            <a:r>
              <a:rPr lang="en-US" dirty="0" smtClean="0"/>
              <a:t>				close(</a:t>
            </a:r>
            <a:r>
              <a:rPr lang="en-US" dirty="0" err="1" smtClean="0"/>
              <a:t>fd</a:t>
            </a:r>
            <a:r>
              <a:rPr lang="en-US" dirty="0" smtClean="0"/>
              <a:t>[</a:t>
            </a:r>
            <a:r>
              <a:rPr lang="en-US" dirty="0" smtClean="0">
                <a:solidFill>
                  <a:schemeClr val="accent4"/>
                </a:solidFill>
              </a:rPr>
              <a:t>1</a:t>
            </a:r>
            <a:r>
              <a:rPr lang="en-US" dirty="0" smtClean="0"/>
              <a:t>]);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smtClean="0">
                <a:solidFill>
                  <a:schemeClr val="accent3"/>
                </a:solidFill>
              </a:rPr>
              <a:t>/* </a:t>
            </a:r>
            <a:r>
              <a:rPr lang="en-US" dirty="0">
                <a:solidFill>
                  <a:schemeClr val="accent3"/>
                </a:solidFill>
              </a:rPr>
              <a:t>Read in a string from the pipe </a:t>
            </a:r>
            <a:r>
              <a:rPr lang="en-US" dirty="0" smtClean="0">
                <a:solidFill>
                  <a:schemeClr val="accent3"/>
                </a:solidFill>
              </a:rPr>
              <a:t>*/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nbytes</a:t>
            </a:r>
            <a:r>
              <a:rPr lang="en-US" dirty="0" smtClean="0"/>
              <a:t> </a:t>
            </a:r>
            <a:r>
              <a:rPr lang="en-US" dirty="0"/>
              <a:t>= read(</a:t>
            </a:r>
            <a:r>
              <a:rPr lang="en-US" dirty="0" err="1"/>
              <a:t>fd</a:t>
            </a:r>
            <a:r>
              <a:rPr lang="en-US" dirty="0"/>
              <a:t>[</a:t>
            </a:r>
            <a:r>
              <a:rPr lang="en-US" dirty="0">
                <a:solidFill>
                  <a:schemeClr val="accent4"/>
                </a:solidFill>
              </a:rPr>
              <a:t>0</a:t>
            </a:r>
            <a:r>
              <a:rPr lang="en-US" dirty="0"/>
              <a:t>], </a:t>
            </a:r>
            <a:r>
              <a:rPr lang="en-US" dirty="0" err="1"/>
              <a:t>readbuffer</a:t>
            </a:r>
            <a:r>
              <a:rPr lang="en-US" dirty="0"/>
              <a:t>, </a:t>
            </a:r>
            <a:r>
              <a:rPr lang="en-US" dirty="0" err="1"/>
              <a:t>sizeof</a:t>
            </a:r>
            <a:r>
              <a:rPr lang="en-US" dirty="0"/>
              <a:t>(</a:t>
            </a:r>
            <a:r>
              <a:rPr lang="en-US" dirty="0" err="1"/>
              <a:t>readbuffer</a:t>
            </a:r>
            <a:r>
              <a:rPr lang="en-US" dirty="0"/>
              <a:t>)); </a:t>
            </a:r>
            <a:r>
              <a:rPr lang="en-US" dirty="0" smtClean="0"/>
              <a:t>				</a:t>
            </a:r>
            <a:r>
              <a:rPr lang="en-US" dirty="0" err="1" smtClean="0"/>
              <a:t>printf</a:t>
            </a:r>
            <a:r>
              <a:rPr lang="en-US" dirty="0"/>
              <a:t>(</a:t>
            </a:r>
            <a:r>
              <a:rPr lang="en-US" dirty="0">
                <a:solidFill>
                  <a:schemeClr val="accent2"/>
                </a:solidFill>
              </a:rPr>
              <a:t>"Received string: %s"</a:t>
            </a:r>
            <a:r>
              <a:rPr lang="en-US" dirty="0"/>
              <a:t>, </a:t>
            </a:r>
            <a:r>
              <a:rPr lang="en-US" dirty="0" err="1"/>
              <a:t>readbuffer</a:t>
            </a:r>
            <a:r>
              <a:rPr lang="en-US" dirty="0" smtClean="0"/>
              <a:t>);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}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solidFill>
                  <a:schemeClr val="accent1"/>
                </a:solidFill>
              </a:rPr>
              <a:t>return</a:t>
            </a:r>
            <a:r>
              <a:rPr lang="en-US" dirty="0" smtClean="0"/>
              <a:t>(0);</a:t>
            </a:r>
          </a:p>
          <a:p>
            <a:pPr marL="0" indent="0">
              <a:buNone/>
            </a:pP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94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83949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Sockets for IPC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Yes, the same sockets you use for networking</a:t>
            </a:r>
          </a:p>
          <a:p>
            <a:r>
              <a:rPr lang="en-US" dirty="0" smtClean="0"/>
              <a:t>Server opens a listen socket, as usual</a:t>
            </a:r>
          </a:p>
          <a:p>
            <a:r>
              <a:rPr lang="en-US" dirty="0" smtClean="0"/>
              <a:t>Clients connect to this socket</a:t>
            </a:r>
          </a:p>
          <a:p>
            <a:pPr lvl="1"/>
            <a:r>
              <a:rPr lang="en-US" dirty="0" smtClean="0"/>
              <a:t>The server can check the clients IP and drop connections from anyone other than 127.0.0.1</a:t>
            </a:r>
          </a:p>
          <a:p>
            <a:r>
              <a:rPr lang="en-US" dirty="0" smtClean="0"/>
              <a:t>Send and receive packets as usual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95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42063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3025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How are links established?</a:t>
            </a:r>
          </a:p>
          <a:p>
            <a:r>
              <a:rPr lang="en-US" dirty="0" smtClean="0"/>
              <a:t>Can a link be associated with more than two processes?</a:t>
            </a:r>
          </a:p>
          <a:p>
            <a:r>
              <a:rPr lang="en-US" dirty="0" smtClean="0"/>
              <a:t>What is the capacity of each link?</a:t>
            </a:r>
          </a:p>
          <a:p>
            <a:r>
              <a:rPr lang="en-US" dirty="0" smtClean="0"/>
              <a:t>Are messages fixed size or variable size?</a:t>
            </a:r>
          </a:p>
          <a:p>
            <a:r>
              <a:rPr lang="en-US" dirty="0" smtClean="0"/>
              <a:t>Is the link unidirectional or bidirectional?</a:t>
            </a:r>
          </a:p>
          <a:p>
            <a:r>
              <a:rPr lang="en-US" dirty="0" smtClean="0"/>
              <a:t>Is the link synchronous or asynchronous?</a:t>
            </a:r>
          </a:p>
          <a:p>
            <a:r>
              <a:rPr lang="en-US" dirty="0" smtClean="0"/>
              <a:t>Does the API guarantee atomicity?</a:t>
            </a:r>
          </a:p>
          <a:p>
            <a:r>
              <a:rPr lang="en-US" dirty="0" smtClean="0"/>
              <a:t>What is the overhead of the API?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96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5029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3772"/>
            <a:ext cx="8229600" cy="5342392"/>
          </a:xfrm>
        </p:spPr>
        <p:txBody>
          <a:bodyPr anchor="ctr">
            <a:normAutofit/>
          </a:bodyPr>
          <a:lstStyle/>
          <a:p>
            <a:r>
              <a:rPr lang="en-US" sz="4400" dirty="0" smtClean="0">
                <a:solidFill>
                  <a:schemeClr val="bg1">
                    <a:lumMod val="65000"/>
                  </a:schemeClr>
                </a:solidFill>
              </a:rPr>
              <a:t>Programs</a:t>
            </a:r>
          </a:p>
          <a:p>
            <a:r>
              <a:rPr lang="en-US" sz="4400" dirty="0" smtClean="0">
                <a:solidFill>
                  <a:schemeClr val="bg1">
                    <a:lumMod val="65000"/>
                  </a:schemeClr>
                </a:solidFill>
              </a:rPr>
              <a:t>Processes</a:t>
            </a:r>
          </a:p>
          <a:p>
            <a:r>
              <a:rPr lang="en-US" sz="4400" dirty="0" smtClean="0">
                <a:solidFill>
                  <a:schemeClr val="bg1">
                    <a:lumMod val="65000"/>
                  </a:schemeClr>
                </a:solidFill>
              </a:rPr>
              <a:t>Context Switching</a:t>
            </a:r>
          </a:p>
          <a:p>
            <a:r>
              <a:rPr lang="en-US" sz="4400" dirty="0">
                <a:solidFill>
                  <a:schemeClr val="bg1">
                    <a:lumMod val="65000"/>
                  </a:schemeClr>
                </a:solidFill>
              </a:rPr>
              <a:t>Protected Mode </a:t>
            </a:r>
            <a:r>
              <a:rPr lang="en-US" sz="4400" dirty="0" smtClean="0">
                <a:solidFill>
                  <a:schemeClr val="bg1">
                    <a:lumMod val="65000"/>
                  </a:schemeClr>
                </a:solidFill>
              </a:rPr>
              <a:t>Execution</a:t>
            </a:r>
          </a:p>
          <a:p>
            <a:r>
              <a:rPr lang="en-US" sz="4400" dirty="0" smtClean="0">
                <a:solidFill>
                  <a:schemeClr val="bg1">
                    <a:lumMod val="65000"/>
                  </a:schemeClr>
                </a:solidFill>
              </a:rPr>
              <a:t>Inter-process Communication</a:t>
            </a:r>
          </a:p>
          <a:p>
            <a:r>
              <a:rPr lang="en-US" sz="4400" dirty="0" smtClean="0"/>
              <a:t>Threads</a:t>
            </a:r>
            <a:endParaRPr lang="en-US" sz="4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97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42856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Are Processes Enough?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 this point, we have the ability to run processes</a:t>
            </a:r>
          </a:p>
          <a:p>
            <a:pPr lvl="1"/>
            <a:r>
              <a:rPr lang="en-US" dirty="0" smtClean="0"/>
              <a:t>And processes can communicate with each other</a:t>
            </a:r>
          </a:p>
          <a:p>
            <a:r>
              <a:rPr lang="en-US" dirty="0" smtClean="0"/>
              <a:t>Is this enough functionality?</a:t>
            </a:r>
          </a:p>
          <a:p>
            <a:r>
              <a:rPr lang="en-US" dirty="0" smtClean="0"/>
              <a:t>Possible scenarios:</a:t>
            </a:r>
          </a:p>
          <a:p>
            <a:pPr lvl="1"/>
            <a:r>
              <a:rPr lang="en-US" dirty="0" smtClean="0"/>
              <a:t>A large server with many clients</a:t>
            </a:r>
          </a:p>
          <a:p>
            <a:pPr lvl="1"/>
            <a:r>
              <a:rPr lang="en-US" dirty="0" smtClean="0"/>
              <a:t>A powerful computer with many CPU cores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98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98982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 with Processes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Process creation is heavyweight (i.e. slow)</a:t>
            </a:r>
          </a:p>
          <a:p>
            <a:pPr lvl="1"/>
            <a:r>
              <a:rPr lang="en-US" dirty="0" smtClean="0"/>
              <a:t>Space must be allocated for the new process</a:t>
            </a:r>
          </a:p>
          <a:p>
            <a:pPr lvl="1"/>
            <a:r>
              <a:rPr lang="en-US" dirty="0" smtClean="0"/>
              <a:t>fork() copies all state of the parent to the child</a:t>
            </a:r>
          </a:p>
          <a:p>
            <a:r>
              <a:rPr lang="en-US" dirty="0" smtClean="0"/>
              <a:t>IPC mechanisms are cumbersome</a:t>
            </a:r>
          </a:p>
          <a:p>
            <a:pPr lvl="1"/>
            <a:r>
              <a:rPr lang="en-US" dirty="0" smtClean="0"/>
              <a:t>Difficult to use fine-grained synchronization</a:t>
            </a:r>
          </a:p>
          <a:p>
            <a:pPr lvl="1"/>
            <a:r>
              <a:rPr lang="en-US" dirty="0" smtClean="0"/>
              <a:t>Message passing is slow</a:t>
            </a:r>
          </a:p>
          <a:p>
            <a:pPr lvl="2"/>
            <a:r>
              <a:rPr lang="en-US" dirty="0" smtClean="0"/>
              <a:t>Each message may have to go through the kernel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99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58488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79502</TotalTime>
  <Words>6759</Words>
  <Application>Microsoft Macintosh PowerPoint</Application>
  <PresentationFormat>On-screen Show (4:3)</PresentationFormat>
  <Paragraphs>1557</Paragraphs>
  <Slides>111</Slides>
  <Notes>9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111</vt:i4>
      </vt:variant>
    </vt:vector>
  </HeadingPairs>
  <TitlesOfParts>
    <vt:vector size="112" baseType="lpstr">
      <vt:lpstr>Office Theme</vt:lpstr>
      <vt:lpstr>CS 5600 Computer Systems</vt:lpstr>
      <vt:lpstr>PowerPoint Presentation</vt:lpstr>
      <vt:lpstr>Running Dynamic Code</vt:lpstr>
      <vt:lpstr>Programs and Processes</vt:lpstr>
      <vt:lpstr>How to Run a Program?</vt:lpstr>
      <vt:lpstr>Program Formats</vt:lpstr>
      <vt:lpstr>test.c</vt:lpstr>
      <vt:lpstr>ELF File Format</vt:lpstr>
      <vt:lpstr>ELF Header Format</vt:lpstr>
      <vt:lpstr>ELF Header Example</vt:lpstr>
      <vt:lpstr>Investigating the Entry Point</vt:lpstr>
      <vt:lpstr>Entry point != &amp;main</vt:lpstr>
      <vt:lpstr>Sections and Segments</vt:lpstr>
      <vt:lpstr>Common Sections</vt:lpstr>
      <vt:lpstr>Section Example</vt:lpstr>
      <vt:lpstr>PowerPoint Presentation</vt:lpstr>
      <vt:lpstr>.text Example Header</vt:lpstr>
      <vt:lpstr>.bss Example Header</vt:lpstr>
      <vt:lpstr>Segments</vt:lpstr>
      <vt:lpstr>Segment Header</vt:lpstr>
      <vt:lpstr>PowerPoint Presentation</vt:lpstr>
      <vt:lpstr>What About Static Data?</vt:lpstr>
      <vt:lpstr>Single-Process Address Space</vt:lpstr>
      <vt:lpstr>The Program Loader</vt:lpstr>
      <vt:lpstr>Problem: Pointers in Programs</vt:lpstr>
      <vt:lpstr>Program Load Addresses</vt:lpstr>
      <vt:lpstr>Address Spaces for Multiple Processes</vt:lpstr>
      <vt:lpstr>Address Spaces for Multiple Processes</vt:lpstr>
      <vt:lpstr>Fixed-Address Compilation</vt:lpstr>
      <vt:lpstr>Load-Time Fixup</vt:lpstr>
      <vt:lpstr>Position-Independent Code</vt:lpstr>
      <vt:lpstr>Hardware Support</vt:lpstr>
      <vt:lpstr>MMU and Virtual Memory</vt:lpstr>
      <vt:lpstr>Advantages of Virtual Memory</vt:lpstr>
      <vt:lpstr>Base and Bounds Registers</vt:lpstr>
      <vt:lpstr>Base and Bounds Example</vt:lpstr>
      <vt:lpstr>Confused About Virtual Memory?</vt:lpstr>
      <vt:lpstr>PowerPoint Presentation</vt:lpstr>
      <vt:lpstr>From the Loader to the Kernel</vt:lpstr>
      <vt:lpstr>Program Control Block (PCB)</vt:lpstr>
      <vt:lpstr>Process States</vt:lpstr>
      <vt:lpstr>Parents and Children</vt:lpstr>
      <vt:lpstr>Process Tree</vt:lpstr>
      <vt:lpstr>Additional Execution Context</vt:lpstr>
      <vt:lpstr>UNIX Process Management</vt:lpstr>
      <vt:lpstr>UNIX Process Management</vt:lpstr>
      <vt:lpstr>Question: What does this code print?</vt:lpstr>
      <vt:lpstr>Questions</vt:lpstr>
      <vt:lpstr>Implementing UNIX fork()</vt:lpstr>
      <vt:lpstr>Implementing UNIX exec()</vt:lpstr>
      <vt:lpstr>Process Termination</vt:lpstr>
      <vt:lpstr>PowerPoint Presentation</vt:lpstr>
      <vt:lpstr>The Story So Far…</vt:lpstr>
      <vt:lpstr>Context Switching</vt:lpstr>
      <vt:lpstr>The Process Stack</vt:lpstr>
      <vt:lpstr>stack_exam.c</vt:lpstr>
      <vt:lpstr>PowerPoint Presentation</vt:lpstr>
      <vt:lpstr>PowerPoint Presentation</vt:lpstr>
      <vt:lpstr>Stack Switching</vt:lpstr>
      <vt:lpstr>Switching Between Processes</vt:lpstr>
      <vt:lpstr>PowerPoint Presentation</vt:lpstr>
      <vt:lpstr>Abusing Call and Return</vt:lpstr>
      <vt:lpstr>What About New Processes?</vt:lpstr>
      <vt:lpstr>PowerPoint Presentation</vt:lpstr>
      <vt:lpstr>When Do You Switch Processes?</vt:lpstr>
      <vt:lpstr>Voluntary Yielding</vt:lpstr>
      <vt:lpstr>Interjection on OS APIs</vt:lpstr>
      <vt:lpstr>I/O Context Switch Example</vt:lpstr>
      <vt:lpstr>Context Switching on I/O</vt:lpstr>
      <vt:lpstr>Preemptive Context Switching</vt:lpstr>
      <vt:lpstr>PowerPoint Presentation</vt:lpstr>
      <vt:lpstr>Process Isolation</vt:lpstr>
      <vt:lpstr>Thought Experiment</vt:lpstr>
      <vt:lpstr>Protected Mode</vt:lpstr>
      <vt:lpstr>Real vs. Protected</vt:lpstr>
      <vt:lpstr>Dual-Mode Operation</vt:lpstr>
      <vt:lpstr>Protected Features</vt:lpstr>
      <vt:lpstr>Privileged Instructions</vt:lpstr>
      <vt:lpstr>Changing Modes</vt:lpstr>
      <vt:lpstr>Mode Transfer</vt:lpstr>
      <vt:lpstr>System Call Example</vt:lpstr>
      <vt:lpstr>Alternative Syscall Mechanisms</vt:lpstr>
      <vt:lpstr>PowerPoint Presentation</vt:lpstr>
      <vt:lpstr>Processes are not Islands</vt:lpstr>
      <vt:lpstr>Mechanisms for IPC</vt:lpstr>
      <vt:lpstr>IPC Examples</vt:lpstr>
      <vt:lpstr>Posix Shared Memory API</vt:lpstr>
      <vt:lpstr>Posix Shared Memory </vt:lpstr>
      <vt:lpstr>PowerPoint Presentation</vt:lpstr>
      <vt:lpstr>PowerPoint Presentation</vt:lpstr>
      <vt:lpstr>POSIX Message Queues</vt:lpstr>
      <vt:lpstr>Pipes</vt:lpstr>
      <vt:lpstr>You’ve All Used Pipes</vt:lpstr>
      <vt:lpstr>PowerPoint Presentation</vt:lpstr>
      <vt:lpstr>Sockets for IPC</vt:lpstr>
      <vt:lpstr>Implementation Questions</vt:lpstr>
      <vt:lpstr>PowerPoint Presentation</vt:lpstr>
      <vt:lpstr>Are Processes Enough?</vt:lpstr>
      <vt:lpstr>Problems with Processes</vt:lpstr>
      <vt:lpstr>Threads</vt:lpstr>
      <vt:lpstr>PowerPoint Presentation</vt:lpstr>
      <vt:lpstr>Thread Implementations</vt:lpstr>
      <vt:lpstr>POSIX Pthreads</vt:lpstr>
      <vt:lpstr>Pthread API</vt:lpstr>
      <vt:lpstr>Pthread Example</vt:lpstr>
      <vt:lpstr>Linux Threads</vt:lpstr>
      <vt:lpstr>Thread Oddities</vt:lpstr>
      <vt:lpstr>Advanced Threading</vt:lpstr>
      <vt:lpstr>Thread Local Storage</vt:lpstr>
      <vt:lpstr>OpenMP</vt:lpstr>
      <vt:lpstr>Processes vs. Threads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Christo Wilson</dc:creator>
  <cp:lastModifiedBy>Vinayak Rao</cp:lastModifiedBy>
  <cp:revision>1272</cp:revision>
  <cp:lastPrinted>2012-08-22T04:00:45Z</cp:lastPrinted>
  <dcterms:created xsi:type="dcterms:W3CDTF">2012-01-03T02:22:46Z</dcterms:created>
  <dcterms:modified xsi:type="dcterms:W3CDTF">2017-09-03T06:44:05Z</dcterms:modified>
</cp:coreProperties>
</file>