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4"/>
  </p:notesMasterIdLst>
  <p:handoutMasterIdLst>
    <p:handoutMasterId r:id="rId35"/>
  </p:handoutMasterIdLst>
  <p:sldIdLst>
    <p:sldId id="256" r:id="rId2"/>
    <p:sldId id="313" r:id="rId3"/>
    <p:sldId id="335" r:id="rId4"/>
    <p:sldId id="337" r:id="rId5"/>
    <p:sldId id="338" r:id="rId6"/>
    <p:sldId id="339" r:id="rId7"/>
    <p:sldId id="320" r:id="rId8"/>
    <p:sldId id="324" r:id="rId9"/>
    <p:sldId id="323" r:id="rId10"/>
    <p:sldId id="316" r:id="rId11"/>
    <p:sldId id="317" r:id="rId12"/>
    <p:sldId id="319" r:id="rId13"/>
    <p:sldId id="322" r:id="rId14"/>
    <p:sldId id="321" r:id="rId15"/>
    <p:sldId id="340" r:id="rId16"/>
    <p:sldId id="326" r:id="rId17"/>
    <p:sldId id="328" r:id="rId18"/>
    <p:sldId id="327" r:id="rId19"/>
    <p:sldId id="329" r:id="rId20"/>
    <p:sldId id="342" r:id="rId21"/>
    <p:sldId id="341" r:id="rId22"/>
    <p:sldId id="330" r:id="rId23"/>
    <p:sldId id="344" r:id="rId24"/>
    <p:sldId id="345" r:id="rId25"/>
    <p:sldId id="336" r:id="rId26"/>
    <p:sldId id="343" r:id="rId27"/>
    <p:sldId id="331" r:id="rId28"/>
    <p:sldId id="332" r:id="rId29"/>
    <p:sldId id="314" r:id="rId30"/>
    <p:sldId id="325" r:id="rId31"/>
    <p:sldId id="333" r:id="rId32"/>
    <p:sldId id="334" r:id="rId33"/>
  </p:sldIdLst>
  <p:sldSz cx="9144000" cy="6858000" type="screen4x3"/>
  <p:notesSz cx="7010400" cy="9296400"/>
  <p:custDataLst>
    <p:tags r:id="rId36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F81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2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2388"/>
    </p:cViewPr>
  </p:sorterViewPr>
  <p:notesViewPr>
    <p:cSldViewPr>
      <p:cViewPr varScale="1">
        <p:scale>
          <a:sx n="60" d="100"/>
          <a:sy n="60" d="100"/>
        </p:scale>
        <p:origin x="-2538" y="-90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556A48D6-27DF-40F8-9E36-93E69EB79CCE}" type="datetimeFigureOut">
              <a:rPr lang="en-US" smtClean="0"/>
              <a:t>9/12/2013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715FF181-7170-4B7B-9998-44AC7BADDB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81188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AC0B18F0-954F-474E-800A-853E660819CA}" type="datetimeFigureOut">
              <a:rPr lang="en-US" smtClean="0"/>
              <a:pPr/>
              <a:t>9/12/2013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B787BEF0-F076-4906-A921-C330E6E308E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32993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CS1100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Lookup and Error Processing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CS1100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Lookup and Error Processing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CS1100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Lookup and Error Processing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CS1100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Lookup and Error Processing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CS1100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Lookup and Error Processing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CS1100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Lookup and Error Processing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CS1100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Lookup and Error Processing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CS1100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Lookup and Error Processing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CS1100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Lookup and Error Processing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CS1100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Lookup and Error Processing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CS1100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Lookup and Error Processing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553200"/>
            <a:ext cx="2133600" cy="2825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CS1100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553200"/>
            <a:ext cx="2895600" cy="2825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Lookup and Error Processing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553200"/>
            <a:ext cx="685800" cy="2825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F4FBFA-1248-4AAF-9253-30F121885773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NEU CCIS Logo.JPG"/>
          <p:cNvPicPr>
            <a:picLocks noChangeAspect="1"/>
          </p:cNvPicPr>
          <p:nvPr userDrawn="1"/>
        </p:nvPicPr>
        <p:blipFill>
          <a:blip r:embed="rId13" cstate="print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brightnessContrast bright="20000" contrast="-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456720" y="6607957"/>
            <a:ext cx="1524000" cy="209222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590800"/>
            <a:ext cx="8382000" cy="1470025"/>
          </a:xfrm>
        </p:spPr>
        <p:txBody>
          <a:bodyPr>
            <a:normAutofit/>
          </a:bodyPr>
          <a:lstStyle/>
          <a:p>
            <a:pPr algn="l"/>
            <a:r>
              <a:rPr lang="en-US" sz="4000" dirty="0" smtClean="0"/>
              <a:t>CS1100: Computer Science </a:t>
            </a:r>
            <a:br>
              <a:rPr lang="en-US" sz="4000" dirty="0" smtClean="0"/>
            </a:br>
            <a:r>
              <a:rPr lang="en-US" sz="4000" dirty="0" smtClean="0"/>
              <a:t>and Its Applications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962400"/>
            <a:ext cx="6400800" cy="2286000"/>
          </a:xfrm>
        </p:spPr>
        <p:txBody>
          <a:bodyPr>
            <a:normAutofit/>
          </a:bodyPr>
          <a:lstStyle/>
          <a:p>
            <a:pPr algn="l"/>
            <a:r>
              <a:rPr lang="en-US" dirty="0" smtClean="0"/>
              <a:t>Table Lookup and Error Processing</a:t>
            </a:r>
          </a:p>
          <a:p>
            <a:pPr algn="l"/>
            <a:endParaRPr lang="en-US" dirty="0" smtClean="0"/>
          </a:p>
          <a:p>
            <a:pPr algn="l"/>
            <a:endParaRPr lang="en-US" sz="1800" i="1" dirty="0" smtClean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4" name="Picture 3" descr="NEU CCIS Logo.JPG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 contrast="-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90270" y="762000"/>
            <a:ext cx="6701051" cy="914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Consider </a:t>
            </a:r>
            <a:r>
              <a:rPr lang="en-US" dirty="0"/>
              <a:t>T</a:t>
            </a:r>
            <a:r>
              <a:rPr lang="en-US" dirty="0" smtClean="0"/>
              <a:t>his Example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685800"/>
          </a:xfrm>
        </p:spPr>
        <p:txBody>
          <a:bodyPr/>
          <a:lstStyle/>
          <a:p>
            <a:r>
              <a:rPr lang="en-US" dirty="0" smtClean="0"/>
              <a:t>Employee payroll data: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CS1100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Lookup and Error Processing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918099" y="3886200"/>
            <a:ext cx="7016216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Job Status</a:t>
            </a:r>
            <a:r>
              <a:rPr lang="en-US" dirty="0" smtClean="0"/>
              <a:t>: full-time (FT) or part-time (PT)</a:t>
            </a:r>
          </a:p>
          <a:p>
            <a:r>
              <a:rPr lang="en-US" b="1" dirty="0" smtClean="0"/>
              <a:t>Salary</a:t>
            </a:r>
            <a:r>
              <a:rPr lang="en-US" dirty="0" smtClean="0"/>
              <a:t>: annual compensation</a:t>
            </a:r>
          </a:p>
          <a:p>
            <a:r>
              <a:rPr lang="en-US" b="1" dirty="0" smtClean="0"/>
              <a:t>Years Service</a:t>
            </a:r>
            <a:r>
              <a:rPr lang="en-US" dirty="0" smtClean="0"/>
              <a:t>: number of years employee has been with company</a:t>
            </a:r>
          </a:p>
          <a:p>
            <a:r>
              <a:rPr lang="en-US" b="1" dirty="0" smtClean="0"/>
              <a:t>Life Ins</a:t>
            </a:r>
            <a:r>
              <a:rPr lang="en-US" dirty="0" smtClean="0"/>
              <a:t>: Y = employee wants life insurance, N = no life insurance</a:t>
            </a:r>
          </a:p>
          <a:p>
            <a:r>
              <a:rPr lang="en-US" b="1" dirty="0" smtClean="0"/>
              <a:t>Health Plan</a:t>
            </a:r>
            <a:r>
              <a:rPr lang="en-US" dirty="0" smtClean="0"/>
              <a:t>: type of health plan employee participates in</a:t>
            </a:r>
          </a:p>
          <a:p>
            <a:r>
              <a:rPr lang="en-US" b="1" dirty="0" smtClean="0"/>
              <a:t>Life Premium</a:t>
            </a:r>
            <a:r>
              <a:rPr lang="en-US" dirty="0" smtClean="0"/>
              <a:t>: amount of life insurance premium paid by employer</a:t>
            </a:r>
          </a:p>
          <a:p>
            <a:r>
              <a:rPr lang="en-US" b="1" dirty="0" smtClean="0"/>
              <a:t>Health Premium</a:t>
            </a:r>
            <a:r>
              <a:rPr lang="en-US" dirty="0" smtClean="0"/>
              <a:t>: amount of health insurance premium paid by employer</a:t>
            </a:r>
          </a:p>
          <a:p>
            <a:r>
              <a:rPr lang="en-US" b="1" dirty="0" smtClean="0"/>
              <a:t>Total Comp</a:t>
            </a:r>
            <a:r>
              <a:rPr lang="en-US" dirty="0" smtClean="0"/>
              <a:t>: total compensation paid to employee (salary + insurance)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2133600"/>
            <a:ext cx="5943600" cy="16155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92696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Calculations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need to calculate:</a:t>
            </a:r>
          </a:p>
          <a:p>
            <a:pPr lvl="1"/>
            <a:r>
              <a:rPr lang="en-US" dirty="0" smtClean="0"/>
              <a:t>Life Insurance Premium</a:t>
            </a:r>
          </a:p>
          <a:p>
            <a:pPr lvl="1"/>
            <a:r>
              <a:rPr lang="en-US" dirty="0" smtClean="0"/>
              <a:t>Health Insurance Premium</a:t>
            </a:r>
          </a:p>
          <a:p>
            <a:pPr lvl="1"/>
            <a:r>
              <a:rPr lang="en-US" dirty="0" smtClean="0"/>
              <a:t>Total Compensation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CS1100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Lookup and Error Processing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4645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Health Insurance Rules</a:t>
            </a:r>
            <a:br>
              <a:rPr lang="en-US" dirty="0" smtClean="0"/>
            </a:br>
            <a:r>
              <a:rPr lang="en-US" sz="3100" dirty="0" smtClean="0"/>
              <a:t>(an exact lookup)</a:t>
            </a:r>
            <a:endParaRPr lang="en-US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295400"/>
          </a:xfrm>
        </p:spPr>
        <p:txBody>
          <a:bodyPr/>
          <a:lstStyle/>
          <a:p>
            <a:r>
              <a:rPr lang="en-US" dirty="0" smtClean="0"/>
              <a:t>The health insurance premium is based on the type of plan selected: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CS1100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Lookup and Error Processing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pPr/>
              <a:t>12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143000" y="2895600"/>
          <a:ext cx="60198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4455"/>
                <a:gridCol w="4665345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Plan Type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Premium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HMOF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$2,300 per month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HMOI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$1,040 per month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PPOF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$1,755</a:t>
                      </a:r>
                      <a:r>
                        <a:rPr lang="en-US" baseline="0" dirty="0" smtClean="0"/>
                        <a:t> per month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PPOI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$897 per month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DISF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$457 per month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25887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VLOOKUP</a:t>
            </a:r>
            <a:r>
              <a:rPr lang="en-US" dirty="0" smtClean="0"/>
              <a:t> Table Setup 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lookup value (key value) must be in the first column.</a:t>
            </a:r>
          </a:p>
          <a:p>
            <a:r>
              <a:rPr lang="en-US" dirty="0" smtClean="0"/>
              <a:t>For an exact match lookup, the key values can appear in any order.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CS1100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Lookup and Error Processing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VLOOKUP</a:t>
            </a:r>
            <a:r>
              <a:rPr lang="en-US" dirty="0" smtClean="0"/>
              <a:t> Table Setup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Let’s start by building a lookup table to get the health insurance premium.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CS1100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Lookup and Error Processing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pPr/>
              <a:t>14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2895600"/>
            <a:ext cx="3048000" cy="24462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4724401" y="3048000"/>
            <a:ext cx="3733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This table can optionally be turned into a named range for easier referencing.</a:t>
            </a:r>
          </a:p>
          <a:p>
            <a:endParaRPr lang="en-US" sz="2000" dirty="0"/>
          </a:p>
          <a:p>
            <a:r>
              <a:rPr lang="en-US" sz="2000" b="1" u="sng" dirty="0" smtClean="0"/>
              <a:t>Assignment</a:t>
            </a:r>
            <a:r>
              <a:rPr lang="en-US" sz="2000" dirty="0" smtClean="0"/>
              <a:t>: Turn range A2:B6 into the named range </a:t>
            </a:r>
            <a:r>
              <a:rPr lang="en-US" sz="2000" i="1" dirty="0" err="1" smtClean="0"/>
              <a:t>HealthRates</a:t>
            </a:r>
            <a:endParaRPr lang="en-US" sz="2000" i="1" dirty="0"/>
          </a:p>
        </p:txBody>
      </p:sp>
      <p:sp>
        <p:nvSpPr>
          <p:cNvPr id="8" name="TextBox 7"/>
          <p:cNvSpPr txBox="1"/>
          <p:nvPr/>
        </p:nvSpPr>
        <p:spPr>
          <a:xfrm>
            <a:off x="876301" y="5597267"/>
            <a:ext cx="1905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Lookup value in column 1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124200" y="5597267"/>
            <a:ext cx="1905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Result value in column 2</a:t>
            </a:r>
            <a:endParaRPr lang="en-US" dirty="0"/>
          </a:p>
        </p:txBody>
      </p:sp>
      <p:cxnSp>
        <p:nvCxnSpPr>
          <p:cNvPr id="12" name="Straight Arrow Connector 11"/>
          <p:cNvCxnSpPr/>
          <p:nvPr/>
        </p:nvCxnSpPr>
        <p:spPr>
          <a:xfrm flipV="1">
            <a:off x="1600200" y="5341849"/>
            <a:ext cx="228601" cy="37315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H="1" flipV="1">
            <a:off x="3606800" y="5341848"/>
            <a:ext cx="152400" cy="37315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692664"/>
            <a:ext cx="3204381" cy="1395968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  <a:softEdge rad="63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</a:t>
            </a:r>
            <a:r>
              <a:rPr lang="en-US" b="1" dirty="0" smtClean="0"/>
              <a:t>VLOOKUP</a:t>
            </a:r>
            <a:endParaRPr lang="en-US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CS1100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Lookup and Error Processing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797057" y="2673866"/>
            <a:ext cx="37812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=</a:t>
            </a:r>
            <a:r>
              <a:rPr lang="en-US" b="1" dirty="0" smtClean="0"/>
              <a:t>VLOOKUP</a:t>
            </a:r>
            <a:r>
              <a:rPr lang="en-US" dirty="0" smtClean="0"/>
              <a:t> (F2, </a:t>
            </a:r>
            <a:r>
              <a:rPr lang="en-US" dirty="0" err="1" smtClean="0"/>
              <a:t>HealthRates</a:t>
            </a:r>
            <a:r>
              <a:rPr lang="en-US" dirty="0" smtClean="0"/>
              <a:t>, 2, FALSE)</a:t>
            </a:r>
            <a:endParaRPr lang="en-US" dirty="0"/>
          </a:p>
        </p:txBody>
      </p:sp>
      <p:sp>
        <p:nvSpPr>
          <p:cNvPr id="8" name="Freeform 7"/>
          <p:cNvSpPr/>
          <p:nvPr/>
        </p:nvSpPr>
        <p:spPr>
          <a:xfrm>
            <a:off x="1155700" y="2139696"/>
            <a:ext cx="3036264" cy="603504"/>
          </a:xfrm>
          <a:custGeom>
            <a:avLst/>
            <a:gdLst>
              <a:gd name="connsiteX0" fmla="*/ 3568700 w 3568700"/>
              <a:gd name="connsiteY0" fmla="*/ 603504 h 603504"/>
              <a:gd name="connsiteX1" fmla="*/ 3263900 w 3568700"/>
              <a:gd name="connsiteY1" fmla="*/ 387604 h 603504"/>
              <a:gd name="connsiteX2" fmla="*/ 2844800 w 3568700"/>
              <a:gd name="connsiteY2" fmla="*/ 95504 h 603504"/>
              <a:gd name="connsiteX3" fmla="*/ 2095500 w 3568700"/>
              <a:gd name="connsiteY3" fmla="*/ 19304 h 603504"/>
              <a:gd name="connsiteX4" fmla="*/ 1130300 w 3568700"/>
              <a:gd name="connsiteY4" fmla="*/ 6604 h 603504"/>
              <a:gd name="connsiteX5" fmla="*/ 685800 w 3568700"/>
              <a:gd name="connsiteY5" fmla="*/ 108204 h 603504"/>
              <a:gd name="connsiteX6" fmla="*/ 215900 w 3568700"/>
              <a:gd name="connsiteY6" fmla="*/ 311404 h 603504"/>
              <a:gd name="connsiteX7" fmla="*/ 0 w 3568700"/>
              <a:gd name="connsiteY7" fmla="*/ 565404 h 6035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568700" h="603504">
                <a:moveTo>
                  <a:pt x="3568700" y="603504"/>
                </a:moveTo>
                <a:lnTo>
                  <a:pt x="3263900" y="387604"/>
                </a:lnTo>
                <a:cubicBezTo>
                  <a:pt x="3143250" y="302937"/>
                  <a:pt x="3039533" y="156887"/>
                  <a:pt x="2844800" y="95504"/>
                </a:cubicBezTo>
                <a:cubicBezTo>
                  <a:pt x="2650067" y="34121"/>
                  <a:pt x="2381250" y="34121"/>
                  <a:pt x="2095500" y="19304"/>
                </a:cubicBezTo>
                <a:cubicBezTo>
                  <a:pt x="1809750" y="4487"/>
                  <a:pt x="1365250" y="-8213"/>
                  <a:pt x="1130300" y="6604"/>
                </a:cubicBezTo>
                <a:cubicBezTo>
                  <a:pt x="895350" y="21421"/>
                  <a:pt x="838200" y="57404"/>
                  <a:pt x="685800" y="108204"/>
                </a:cubicBezTo>
                <a:cubicBezTo>
                  <a:pt x="533400" y="159004"/>
                  <a:pt x="330200" y="235204"/>
                  <a:pt x="215900" y="311404"/>
                </a:cubicBezTo>
                <a:cubicBezTo>
                  <a:pt x="101600" y="387604"/>
                  <a:pt x="50800" y="476504"/>
                  <a:pt x="0" y="565404"/>
                </a:cubicBezTo>
              </a:path>
            </a:pathLst>
          </a:custGeom>
          <a:ln w="28575">
            <a:solidFill>
              <a:schemeClr val="accent2">
                <a:lumMod val="75000"/>
              </a:schemeClr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0850" y="3581400"/>
            <a:ext cx="2427629" cy="19483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3" name="Straight Arrow Connector 12"/>
          <p:cNvCxnSpPr/>
          <p:nvPr/>
        </p:nvCxnSpPr>
        <p:spPr>
          <a:xfrm flipH="1">
            <a:off x="4343400" y="3043198"/>
            <a:ext cx="609600" cy="385802"/>
          </a:xfrm>
          <a:prstGeom prst="straightConnector1">
            <a:avLst/>
          </a:prstGeom>
          <a:ln w="28575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H="1">
            <a:off x="5105400" y="3017798"/>
            <a:ext cx="546100" cy="1020802"/>
          </a:xfrm>
          <a:prstGeom prst="straightConnector1">
            <a:avLst/>
          </a:prstGeom>
          <a:ln w="28575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4137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HLOOKUP</a:t>
            </a:r>
            <a:r>
              <a:rPr lang="en-US" dirty="0" smtClean="0"/>
              <a:t> Table Setup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HLOOKUP</a:t>
            </a:r>
            <a:r>
              <a:rPr lang="en-US" dirty="0" smtClean="0"/>
              <a:t> is similar to </a:t>
            </a:r>
            <a:r>
              <a:rPr lang="en-US" b="1" dirty="0" smtClean="0"/>
              <a:t>VLOOKUP</a:t>
            </a:r>
            <a:r>
              <a:rPr lang="en-US" dirty="0" smtClean="0"/>
              <a:t> except that the table is set up horizontally: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CS1100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Lookup and Error Processing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pPr/>
              <a:t>16</a:t>
            </a:fld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2895600"/>
            <a:ext cx="691515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87249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H</a:t>
            </a:r>
            <a:r>
              <a:rPr lang="en-US" b="1" dirty="0" smtClean="0"/>
              <a:t>LOOKUP</a:t>
            </a:r>
            <a:r>
              <a:rPr lang="en-US" dirty="0" smtClean="0"/>
              <a:t> Parameters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General form of </a:t>
            </a:r>
            <a:r>
              <a:rPr lang="en-US" b="1" dirty="0"/>
              <a:t>H</a:t>
            </a:r>
            <a:r>
              <a:rPr lang="en-US" b="1" dirty="0" smtClean="0"/>
              <a:t>LOOKUP</a:t>
            </a:r>
            <a:r>
              <a:rPr lang="en-US" dirty="0" smtClean="0"/>
              <a:t>:</a:t>
            </a:r>
          </a:p>
          <a:p>
            <a:pPr marL="457200" lvl="1" indent="0">
              <a:buNone/>
            </a:pPr>
            <a:r>
              <a:rPr lang="en-US" i="1" dirty="0"/>
              <a:t>H</a:t>
            </a:r>
            <a:r>
              <a:rPr lang="en-US" i="1" dirty="0" smtClean="0"/>
              <a:t>LOOKUP (</a:t>
            </a:r>
            <a:r>
              <a:rPr lang="en-US" i="1" dirty="0" err="1" smtClean="0"/>
              <a:t>lookup_value</a:t>
            </a:r>
            <a:r>
              <a:rPr lang="en-US" i="1" dirty="0" smtClean="0"/>
              <a:t>, </a:t>
            </a:r>
            <a:r>
              <a:rPr lang="en-US" i="1" dirty="0" err="1" smtClean="0"/>
              <a:t>table_array</a:t>
            </a:r>
            <a:r>
              <a:rPr lang="en-US" i="1" dirty="0" smtClean="0"/>
              <a:t>, row, [option])</a:t>
            </a:r>
          </a:p>
          <a:p>
            <a:r>
              <a:rPr lang="en-US" dirty="0" smtClean="0"/>
              <a:t>Definitions of the </a:t>
            </a:r>
            <a:r>
              <a:rPr lang="en-US" b="1" dirty="0"/>
              <a:t>H</a:t>
            </a:r>
            <a:r>
              <a:rPr lang="en-US" b="1" dirty="0" smtClean="0"/>
              <a:t>LOOKUP</a:t>
            </a:r>
            <a:r>
              <a:rPr lang="en-US" dirty="0" smtClean="0"/>
              <a:t> parameters:</a:t>
            </a:r>
          </a:p>
          <a:p>
            <a:pPr lvl="1"/>
            <a:r>
              <a:rPr lang="en-US" b="1" dirty="0" err="1" smtClean="0"/>
              <a:t>lookup_value</a:t>
            </a:r>
            <a:r>
              <a:rPr lang="en-US" dirty="0" smtClean="0"/>
              <a:t>: value to be used as a key into the </a:t>
            </a:r>
            <a:r>
              <a:rPr lang="en-US" dirty="0" err="1" smtClean="0"/>
              <a:t>table_array</a:t>
            </a:r>
            <a:endParaRPr lang="en-US" dirty="0" smtClean="0"/>
          </a:p>
          <a:p>
            <a:pPr lvl="1"/>
            <a:r>
              <a:rPr lang="en-US" b="1" dirty="0" err="1"/>
              <a:t>t</a:t>
            </a:r>
            <a:r>
              <a:rPr lang="en-US" b="1" dirty="0" err="1" smtClean="0"/>
              <a:t>able_array</a:t>
            </a:r>
            <a:r>
              <a:rPr lang="en-US" dirty="0" smtClean="0"/>
              <a:t>: table of values where first </a:t>
            </a:r>
            <a:r>
              <a:rPr lang="en-US" dirty="0" smtClean="0"/>
              <a:t>row is </a:t>
            </a:r>
            <a:r>
              <a:rPr lang="en-US" dirty="0" smtClean="0"/>
              <a:t>key</a:t>
            </a:r>
          </a:p>
          <a:p>
            <a:pPr lvl="1"/>
            <a:r>
              <a:rPr lang="en-US" b="1" dirty="0" smtClean="0"/>
              <a:t>row</a:t>
            </a:r>
            <a:r>
              <a:rPr lang="en-US" dirty="0" smtClean="0"/>
              <a:t>: </a:t>
            </a:r>
            <a:r>
              <a:rPr lang="en-US" dirty="0" smtClean="0"/>
              <a:t>row to </a:t>
            </a:r>
            <a:r>
              <a:rPr lang="en-US" dirty="0" smtClean="0"/>
              <a:t>be returned as value of HLOOKUP</a:t>
            </a:r>
          </a:p>
          <a:p>
            <a:pPr lvl="1"/>
            <a:r>
              <a:rPr lang="en-US" b="1" dirty="0"/>
              <a:t>o</a:t>
            </a:r>
            <a:r>
              <a:rPr lang="en-US" b="1" dirty="0" smtClean="0"/>
              <a:t>ption</a:t>
            </a:r>
            <a:r>
              <a:rPr lang="en-US" dirty="0" smtClean="0"/>
              <a:t>: FALSE (for now)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CS1100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Lookup and Error Processing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3313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4299851"/>
            <a:ext cx="691515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</a:t>
            </a:r>
            <a:r>
              <a:rPr lang="en-US" b="1" dirty="0" smtClean="0"/>
              <a:t>HLOOKUP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762000"/>
          </a:xfrm>
        </p:spPr>
        <p:txBody>
          <a:bodyPr/>
          <a:lstStyle/>
          <a:p>
            <a:r>
              <a:rPr lang="en-US" dirty="0" smtClean="0"/>
              <a:t>Using </a:t>
            </a:r>
            <a:r>
              <a:rPr lang="en-US" b="1" dirty="0" smtClean="0"/>
              <a:t>HLOOKUP</a:t>
            </a:r>
            <a:r>
              <a:rPr lang="en-US" dirty="0" smtClean="0"/>
              <a:t> is very similar to </a:t>
            </a:r>
            <a:r>
              <a:rPr lang="en-US" b="1" dirty="0" smtClean="0"/>
              <a:t>VLOOKUP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CS1100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Lookup and Error Processing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pPr/>
              <a:t>18</a:t>
            </a:fld>
            <a:endParaRPr lang="en-US"/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1641" y="2538115"/>
            <a:ext cx="3204381" cy="1395968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  <a:softEdge rad="63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3030498" y="3519317"/>
            <a:ext cx="37812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=</a:t>
            </a:r>
            <a:r>
              <a:rPr lang="en-US" b="1" dirty="0"/>
              <a:t>H</a:t>
            </a:r>
            <a:r>
              <a:rPr lang="en-US" b="1" dirty="0" smtClean="0"/>
              <a:t>LOOKUP</a:t>
            </a:r>
            <a:r>
              <a:rPr lang="en-US" dirty="0" smtClean="0"/>
              <a:t> (F2, </a:t>
            </a:r>
            <a:r>
              <a:rPr lang="en-US" dirty="0" err="1" smtClean="0"/>
              <a:t>HealthRates</a:t>
            </a:r>
            <a:r>
              <a:rPr lang="en-US" dirty="0" smtClean="0"/>
              <a:t>, 2, FALSE)</a:t>
            </a:r>
            <a:endParaRPr lang="en-US" dirty="0"/>
          </a:p>
        </p:txBody>
      </p:sp>
      <p:sp>
        <p:nvSpPr>
          <p:cNvPr id="9" name="Freeform 8"/>
          <p:cNvSpPr/>
          <p:nvPr/>
        </p:nvSpPr>
        <p:spPr>
          <a:xfrm>
            <a:off x="1389141" y="2985147"/>
            <a:ext cx="3036264" cy="603504"/>
          </a:xfrm>
          <a:custGeom>
            <a:avLst/>
            <a:gdLst>
              <a:gd name="connsiteX0" fmla="*/ 3568700 w 3568700"/>
              <a:gd name="connsiteY0" fmla="*/ 603504 h 603504"/>
              <a:gd name="connsiteX1" fmla="*/ 3263900 w 3568700"/>
              <a:gd name="connsiteY1" fmla="*/ 387604 h 603504"/>
              <a:gd name="connsiteX2" fmla="*/ 2844800 w 3568700"/>
              <a:gd name="connsiteY2" fmla="*/ 95504 h 603504"/>
              <a:gd name="connsiteX3" fmla="*/ 2095500 w 3568700"/>
              <a:gd name="connsiteY3" fmla="*/ 19304 h 603504"/>
              <a:gd name="connsiteX4" fmla="*/ 1130300 w 3568700"/>
              <a:gd name="connsiteY4" fmla="*/ 6604 h 603504"/>
              <a:gd name="connsiteX5" fmla="*/ 685800 w 3568700"/>
              <a:gd name="connsiteY5" fmla="*/ 108204 h 603504"/>
              <a:gd name="connsiteX6" fmla="*/ 215900 w 3568700"/>
              <a:gd name="connsiteY6" fmla="*/ 311404 h 603504"/>
              <a:gd name="connsiteX7" fmla="*/ 0 w 3568700"/>
              <a:gd name="connsiteY7" fmla="*/ 565404 h 6035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568700" h="603504">
                <a:moveTo>
                  <a:pt x="3568700" y="603504"/>
                </a:moveTo>
                <a:lnTo>
                  <a:pt x="3263900" y="387604"/>
                </a:lnTo>
                <a:cubicBezTo>
                  <a:pt x="3143250" y="302937"/>
                  <a:pt x="3039533" y="156887"/>
                  <a:pt x="2844800" y="95504"/>
                </a:cubicBezTo>
                <a:cubicBezTo>
                  <a:pt x="2650067" y="34121"/>
                  <a:pt x="2381250" y="34121"/>
                  <a:pt x="2095500" y="19304"/>
                </a:cubicBezTo>
                <a:cubicBezTo>
                  <a:pt x="1809750" y="4487"/>
                  <a:pt x="1365250" y="-8213"/>
                  <a:pt x="1130300" y="6604"/>
                </a:cubicBezTo>
                <a:cubicBezTo>
                  <a:pt x="895350" y="21421"/>
                  <a:pt x="838200" y="57404"/>
                  <a:pt x="685800" y="108204"/>
                </a:cubicBezTo>
                <a:cubicBezTo>
                  <a:pt x="533400" y="159004"/>
                  <a:pt x="330200" y="235204"/>
                  <a:pt x="215900" y="311404"/>
                </a:cubicBezTo>
                <a:cubicBezTo>
                  <a:pt x="101600" y="387604"/>
                  <a:pt x="50800" y="476504"/>
                  <a:pt x="0" y="565404"/>
                </a:cubicBezTo>
              </a:path>
            </a:pathLst>
          </a:custGeom>
          <a:ln w="28575">
            <a:solidFill>
              <a:schemeClr val="accent2">
                <a:lumMod val="75000"/>
              </a:schemeClr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4576841" y="3888649"/>
            <a:ext cx="609600" cy="385802"/>
          </a:xfrm>
          <a:prstGeom prst="straightConnector1">
            <a:avLst/>
          </a:prstGeom>
          <a:ln w="28575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>
            <a:off x="5715000" y="3863249"/>
            <a:ext cx="169942" cy="1020802"/>
          </a:xfrm>
          <a:prstGeom prst="straightConnector1">
            <a:avLst/>
          </a:prstGeom>
          <a:ln w="28575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19994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Range or Interval Lookups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So far we have looked up values that are either found in the lookup table or not.</a:t>
            </a:r>
          </a:p>
          <a:p>
            <a:r>
              <a:rPr lang="en-US" dirty="0" smtClean="0"/>
              <a:t>Some applications require numeric intervals or ranges.</a:t>
            </a:r>
          </a:p>
          <a:p>
            <a:r>
              <a:rPr lang="en-US" dirty="0" smtClean="0"/>
              <a:t>For example, in a grading model, grades are assigned to ranges of scores.</a:t>
            </a:r>
          </a:p>
          <a:p>
            <a:pPr lvl="1"/>
            <a:r>
              <a:rPr lang="en-US" dirty="0" smtClean="0"/>
              <a:t>93 – 100 = A</a:t>
            </a:r>
          </a:p>
          <a:p>
            <a:pPr lvl="1"/>
            <a:r>
              <a:rPr lang="en-US" dirty="0" smtClean="0"/>
              <a:t>90 – 92 = A-</a:t>
            </a:r>
          </a:p>
          <a:p>
            <a:pPr marL="457200" lvl="1" indent="0">
              <a:buNone/>
            </a:pPr>
            <a:r>
              <a:rPr lang="en-US" dirty="0" smtClean="0"/>
              <a:t>and so forth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CS1100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Lookup and Error Processing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1463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Lookup and Mapping</a:t>
            </a:r>
            <a:endParaRPr lang="en-US" i="1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Excel Basics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CS1100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Lookup and Error Processing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1952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VLOOKUP</a:t>
            </a:r>
            <a:r>
              <a:rPr lang="en-US" dirty="0" smtClean="0"/>
              <a:t> Parameters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General form of </a:t>
            </a:r>
            <a:r>
              <a:rPr lang="en-US" b="1" dirty="0" smtClean="0"/>
              <a:t>VLOOKUP</a:t>
            </a:r>
            <a:r>
              <a:rPr lang="en-US" dirty="0" smtClean="0"/>
              <a:t>:</a:t>
            </a:r>
          </a:p>
          <a:p>
            <a:pPr marL="457200" lvl="1" indent="0">
              <a:buNone/>
            </a:pPr>
            <a:r>
              <a:rPr lang="en-US" i="1" dirty="0" smtClean="0"/>
              <a:t>VLOOKUP (</a:t>
            </a:r>
            <a:r>
              <a:rPr lang="en-US" i="1" dirty="0" err="1" smtClean="0"/>
              <a:t>lookup_value</a:t>
            </a:r>
            <a:r>
              <a:rPr lang="en-US" i="1" dirty="0" smtClean="0"/>
              <a:t>, </a:t>
            </a:r>
            <a:r>
              <a:rPr lang="en-US" i="1" dirty="0" err="1" smtClean="0"/>
              <a:t>table_array</a:t>
            </a:r>
            <a:r>
              <a:rPr lang="en-US" i="1" dirty="0" smtClean="0"/>
              <a:t>, col, [option])</a:t>
            </a:r>
          </a:p>
          <a:p>
            <a:r>
              <a:rPr lang="en-US" dirty="0" smtClean="0"/>
              <a:t>Definitions of the </a:t>
            </a:r>
            <a:r>
              <a:rPr lang="en-US" b="1" dirty="0" smtClean="0"/>
              <a:t>VLOOKUP</a:t>
            </a:r>
            <a:r>
              <a:rPr lang="en-US" dirty="0" smtClean="0"/>
              <a:t> parameters:</a:t>
            </a:r>
          </a:p>
          <a:p>
            <a:pPr lvl="1"/>
            <a:r>
              <a:rPr lang="en-US" b="1" dirty="0" err="1" smtClean="0"/>
              <a:t>lookup_value</a:t>
            </a:r>
            <a:r>
              <a:rPr lang="en-US" dirty="0" smtClean="0"/>
              <a:t>: value to be used as a key into the </a:t>
            </a:r>
            <a:r>
              <a:rPr lang="en-US" dirty="0" err="1" smtClean="0"/>
              <a:t>table_array</a:t>
            </a:r>
            <a:endParaRPr lang="en-US" dirty="0" smtClean="0"/>
          </a:p>
          <a:p>
            <a:pPr lvl="1"/>
            <a:r>
              <a:rPr lang="en-US" b="1" dirty="0" err="1"/>
              <a:t>t</a:t>
            </a:r>
            <a:r>
              <a:rPr lang="en-US" b="1" dirty="0" err="1" smtClean="0"/>
              <a:t>able_array</a:t>
            </a:r>
            <a:r>
              <a:rPr lang="en-US" dirty="0" smtClean="0"/>
              <a:t>: table of values where first column is key</a:t>
            </a:r>
          </a:p>
          <a:p>
            <a:pPr lvl="1"/>
            <a:r>
              <a:rPr lang="en-US" b="1" dirty="0"/>
              <a:t>c</a:t>
            </a:r>
            <a:r>
              <a:rPr lang="en-US" b="1" dirty="0" smtClean="0"/>
              <a:t>ol</a:t>
            </a:r>
            <a:r>
              <a:rPr lang="en-US" dirty="0" smtClean="0"/>
              <a:t>: column to be returned as value of VLOOKUP</a:t>
            </a:r>
          </a:p>
          <a:p>
            <a:pPr lvl="1"/>
            <a:r>
              <a:rPr lang="en-US" b="1" dirty="0"/>
              <a:t>o</a:t>
            </a:r>
            <a:r>
              <a:rPr lang="en-US" b="1" dirty="0" smtClean="0"/>
              <a:t>ption</a:t>
            </a:r>
            <a:r>
              <a:rPr lang="en-US" dirty="0" smtClean="0"/>
              <a:t>: FALSE = exact match, TRUE = approximate (or interval/range) match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CS1100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Lookup and Error Processing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9264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VLOOKUP</a:t>
            </a:r>
            <a:r>
              <a:rPr lang="en-US" dirty="0" smtClean="0"/>
              <a:t> Table Setup 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lookup value (key value) must be in the first column.</a:t>
            </a:r>
          </a:p>
          <a:p>
            <a:r>
              <a:rPr lang="en-US" dirty="0" smtClean="0"/>
              <a:t>For an exact match lookup, the key values can appear in any order</a:t>
            </a:r>
          </a:p>
          <a:p>
            <a:r>
              <a:rPr lang="en-US" dirty="0" smtClean="0"/>
              <a:t>For an approximate (or range) lookup, the values must start with the smallest value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CS1100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Lookup and Error Processing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4954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Setting up </a:t>
            </a:r>
            <a:r>
              <a:rPr lang="en-US" b="1" dirty="0" smtClean="0"/>
              <a:t>VLOOKUP</a:t>
            </a:r>
            <a:r>
              <a:rPr lang="en-US" dirty="0" smtClean="0"/>
              <a:t> Intervals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CS1100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Lookup and Error Processing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pPr/>
              <a:t>22</a:t>
            </a:fld>
            <a:endParaRPr lang="en-US"/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981" y="1676400"/>
            <a:ext cx="8472288" cy="4419599"/>
          </a:xfrm>
        </p:spPr>
      </p:pic>
    </p:spTree>
    <p:extLst>
      <p:ext uri="{BB962C8B-B14F-4D97-AF65-F5344CB8AC3E}">
        <p14:creationId xmlns:p14="http://schemas.microsoft.com/office/powerpoint/2010/main" val="367613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Setting up </a:t>
            </a:r>
            <a:r>
              <a:rPr lang="en-US" b="1" dirty="0" smtClean="0"/>
              <a:t>VLOOKUP</a:t>
            </a:r>
            <a:r>
              <a:rPr lang="en-US" dirty="0" smtClean="0"/>
              <a:t> Intervals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CS1100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Lookup and Error Processing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pPr/>
              <a:t>23</a:t>
            </a:fld>
            <a:endParaRPr lang="en-US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904" y="1447800"/>
            <a:ext cx="8102296" cy="4641767"/>
          </a:xfrm>
        </p:spPr>
      </p:pic>
    </p:spTree>
    <p:extLst>
      <p:ext uri="{BB962C8B-B14F-4D97-AF65-F5344CB8AC3E}">
        <p14:creationId xmlns:p14="http://schemas.microsoft.com/office/powerpoint/2010/main" val="758615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Setting up </a:t>
            </a:r>
            <a:r>
              <a:rPr lang="en-US" b="1" dirty="0" smtClean="0"/>
              <a:t>VLOOKUP</a:t>
            </a:r>
            <a:r>
              <a:rPr lang="en-US" dirty="0" smtClean="0"/>
              <a:t> Intervals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CS1100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Lookup and Error Processing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pPr/>
              <a:t>24</a:t>
            </a:fld>
            <a:endParaRPr lang="en-US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485" y="1600200"/>
            <a:ext cx="8317230" cy="4495800"/>
          </a:xfrm>
        </p:spPr>
      </p:pic>
    </p:spTree>
    <p:extLst>
      <p:ext uri="{BB962C8B-B14F-4D97-AF65-F5344CB8AC3E}">
        <p14:creationId xmlns:p14="http://schemas.microsoft.com/office/powerpoint/2010/main" val="4028264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Life Insurance Rules</a:t>
            </a:r>
            <a:br>
              <a:rPr lang="en-US" dirty="0" smtClean="0"/>
            </a:br>
            <a:r>
              <a:rPr lang="en-US" sz="3100" dirty="0" smtClean="0"/>
              <a:t>(A range or interval lookup)</a:t>
            </a:r>
            <a:endParaRPr lang="en-US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610600" cy="4525963"/>
          </a:xfrm>
        </p:spPr>
        <p:txBody>
          <a:bodyPr/>
          <a:lstStyle/>
          <a:p>
            <a:r>
              <a:rPr lang="en-US" dirty="0" smtClean="0"/>
              <a:t>If the employee wants life insurance, then the premium is calculated as follows:</a:t>
            </a:r>
          </a:p>
          <a:p>
            <a:pPr lvl="1"/>
            <a:r>
              <a:rPr lang="en-US" dirty="0" smtClean="0"/>
              <a:t>Insurance Rate is based on salary:</a:t>
            </a:r>
          </a:p>
          <a:p>
            <a:pPr lvl="2"/>
            <a:r>
              <a:rPr lang="en-US" dirty="0" smtClean="0"/>
              <a:t>Under $50,000, premium is $250 per year</a:t>
            </a:r>
          </a:p>
          <a:p>
            <a:pPr lvl="2"/>
            <a:r>
              <a:rPr lang="en-US" dirty="0" smtClean="0"/>
              <a:t>From $50,000 to under $70,000, premium is $350 per year</a:t>
            </a:r>
          </a:p>
          <a:p>
            <a:pPr lvl="2"/>
            <a:r>
              <a:rPr lang="en-US" dirty="0" smtClean="0"/>
              <a:t>From $70,000 to under $90,000, premium is $475 per year</a:t>
            </a:r>
          </a:p>
          <a:p>
            <a:pPr lvl="2"/>
            <a:r>
              <a:rPr lang="en-US" dirty="0" smtClean="0"/>
              <a:t>From $90,000 to under $110,000, premium is $545 per year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CS1100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Lookup and Error Processing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1014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Setting up </a:t>
            </a:r>
            <a:r>
              <a:rPr lang="en-US" b="1" dirty="0" smtClean="0"/>
              <a:t>VLOOKUP</a:t>
            </a:r>
            <a:r>
              <a:rPr lang="en-US" dirty="0" smtClean="0"/>
              <a:t> Intervals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Insurance Rate is based on salary:</a:t>
            </a:r>
          </a:p>
          <a:p>
            <a:pPr lvl="1"/>
            <a:r>
              <a:rPr lang="en-US" dirty="0" smtClean="0"/>
              <a:t>Under $50,000</a:t>
            </a:r>
            <a:r>
              <a:rPr lang="en-US" dirty="0"/>
              <a:t>, premium is $250 per year</a:t>
            </a:r>
          </a:p>
          <a:p>
            <a:pPr lvl="1"/>
            <a:r>
              <a:rPr lang="en-US" dirty="0"/>
              <a:t>From $</a:t>
            </a:r>
            <a:r>
              <a:rPr lang="en-US" dirty="0" smtClean="0"/>
              <a:t>50,000 </a:t>
            </a:r>
            <a:r>
              <a:rPr lang="en-US" dirty="0"/>
              <a:t>to </a:t>
            </a:r>
            <a:r>
              <a:rPr lang="en-US" dirty="0" smtClean="0"/>
              <a:t>$69,999, </a:t>
            </a:r>
            <a:r>
              <a:rPr lang="en-US" dirty="0"/>
              <a:t>premium is $350 per year</a:t>
            </a:r>
          </a:p>
          <a:p>
            <a:pPr lvl="1"/>
            <a:r>
              <a:rPr lang="en-US" dirty="0"/>
              <a:t>From $</a:t>
            </a:r>
            <a:r>
              <a:rPr lang="en-US" dirty="0" smtClean="0"/>
              <a:t>70,000 </a:t>
            </a:r>
            <a:r>
              <a:rPr lang="en-US" dirty="0"/>
              <a:t>to </a:t>
            </a:r>
            <a:r>
              <a:rPr lang="en-US" dirty="0" smtClean="0"/>
              <a:t>$89,999, </a:t>
            </a:r>
            <a:r>
              <a:rPr lang="en-US" dirty="0"/>
              <a:t>premium is $475 per year</a:t>
            </a:r>
          </a:p>
          <a:p>
            <a:pPr lvl="1"/>
            <a:r>
              <a:rPr lang="en-US" dirty="0"/>
              <a:t>From $</a:t>
            </a:r>
            <a:r>
              <a:rPr lang="en-US" dirty="0" smtClean="0"/>
              <a:t>90,000 </a:t>
            </a:r>
            <a:r>
              <a:rPr lang="en-US" dirty="0"/>
              <a:t>to $</a:t>
            </a:r>
            <a:r>
              <a:rPr lang="en-US" dirty="0" smtClean="0"/>
              <a:t>109,999, </a:t>
            </a:r>
            <a:r>
              <a:rPr lang="en-US" dirty="0"/>
              <a:t>premium is $545 per </a:t>
            </a:r>
            <a:r>
              <a:rPr lang="en-US" dirty="0" smtClean="0"/>
              <a:t>year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CS1100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Lookup and Error Processing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pPr/>
              <a:t>26</a:t>
            </a:fld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2286000"/>
            <a:ext cx="2513012" cy="214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27753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Reading the </a:t>
            </a:r>
            <a:r>
              <a:rPr lang="en-US" b="1" dirty="0" smtClean="0"/>
              <a:t>VLOOKUP</a:t>
            </a:r>
            <a:r>
              <a:rPr lang="en-US" dirty="0" smtClean="0"/>
              <a:t> Table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599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An interval lookup table doesn’t need to contain both ends.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The table </a:t>
            </a:r>
            <a:r>
              <a:rPr lang="en-US" b="1" u="sng" dirty="0" smtClean="0"/>
              <a:t>MUST</a:t>
            </a:r>
            <a:r>
              <a:rPr lang="en-US" dirty="0" smtClean="0"/>
              <a:t> start with the smallest value because the search stops once the value fits the range.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CS1100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Lookup and Error Processing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pPr/>
              <a:t>27</a:t>
            </a:fld>
            <a:endParaRPr lang="en-US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2679700"/>
            <a:ext cx="2438400" cy="20819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1224621" y="3213100"/>
            <a:ext cx="6803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/>
              <a:t>From</a:t>
            </a:r>
            <a:endParaRPr lang="en-US" b="1" i="1" dirty="0"/>
          </a:p>
        </p:txBody>
      </p:sp>
      <p:sp>
        <p:nvSpPr>
          <p:cNvPr id="11" name="TextBox 10"/>
          <p:cNvSpPr txBox="1"/>
          <p:nvPr/>
        </p:nvSpPr>
        <p:spPr>
          <a:xfrm>
            <a:off x="1363216" y="3539084"/>
            <a:ext cx="4031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/>
              <a:t>To</a:t>
            </a:r>
            <a:endParaRPr lang="en-US" b="1" i="1" dirty="0"/>
          </a:p>
        </p:txBody>
      </p:sp>
      <p:sp>
        <p:nvSpPr>
          <p:cNvPr id="12" name="TextBox 11"/>
          <p:cNvSpPr txBox="1"/>
          <p:nvPr/>
        </p:nvSpPr>
        <p:spPr>
          <a:xfrm>
            <a:off x="4572000" y="3208884"/>
            <a:ext cx="7232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/>
              <a:t>Value</a:t>
            </a:r>
            <a:endParaRPr lang="en-US" b="1" i="1" dirty="0"/>
          </a:p>
        </p:txBody>
      </p:sp>
      <p:cxnSp>
        <p:nvCxnSpPr>
          <p:cNvPr id="13" name="Straight Arrow Connector 12"/>
          <p:cNvCxnSpPr>
            <a:stCxn id="9" idx="3"/>
          </p:cNvCxnSpPr>
          <p:nvPr/>
        </p:nvCxnSpPr>
        <p:spPr>
          <a:xfrm>
            <a:off x="1905000" y="3397766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11" idx="3"/>
          </p:cNvCxnSpPr>
          <p:nvPr/>
        </p:nvCxnSpPr>
        <p:spPr>
          <a:xfrm flipV="1">
            <a:off x="1766403" y="3720654"/>
            <a:ext cx="595797" cy="30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12" idx="1"/>
          </p:cNvCxnSpPr>
          <p:nvPr/>
        </p:nvCxnSpPr>
        <p:spPr>
          <a:xfrm flipH="1">
            <a:off x="4191000" y="3393550"/>
            <a:ext cx="381000" cy="42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2310710" y="3277491"/>
            <a:ext cx="965889" cy="592825"/>
          </a:xfrm>
          <a:prstGeom prst="rect">
            <a:avLst/>
          </a:prstGeom>
          <a:solidFill>
            <a:schemeClr val="accent2">
              <a:alpha val="32157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3276599" y="3286019"/>
            <a:ext cx="965889" cy="296413"/>
          </a:xfrm>
          <a:prstGeom prst="rect">
            <a:avLst/>
          </a:prstGeom>
          <a:solidFill>
            <a:schemeClr val="accent2">
              <a:alpha val="32157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122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</a:t>
            </a:r>
            <a:r>
              <a:rPr lang="en-US" b="1" dirty="0" smtClean="0"/>
              <a:t>VLOOKUP</a:t>
            </a:r>
            <a:r>
              <a:rPr lang="en-US" dirty="0" smtClean="0"/>
              <a:t> with Intervals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CS1100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Lookup and Error Processing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pPr/>
              <a:t>28</a:t>
            </a:fld>
            <a:endParaRPr lang="en-US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3429000"/>
            <a:ext cx="2286000" cy="19517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676400"/>
            <a:ext cx="4134069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3898900" y="2489585"/>
            <a:ext cx="47934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=IF(E2=“Y”, </a:t>
            </a:r>
            <a:r>
              <a:rPr lang="en-US" b="1" dirty="0" smtClean="0"/>
              <a:t>VLOOKUP</a:t>
            </a:r>
            <a:r>
              <a:rPr lang="en-US" dirty="0" smtClean="0"/>
              <a:t> </a:t>
            </a:r>
            <a:r>
              <a:rPr lang="en-US" dirty="0" smtClean="0"/>
              <a:t>(C2, </a:t>
            </a:r>
            <a:r>
              <a:rPr lang="en-US" dirty="0" err="1" smtClean="0"/>
              <a:t>LifeRates</a:t>
            </a:r>
            <a:r>
              <a:rPr lang="en-US" dirty="0" smtClean="0"/>
              <a:t>, 2, TRUE</a:t>
            </a:r>
            <a:r>
              <a:rPr lang="en-US" dirty="0" smtClean="0"/>
              <a:t>),  0)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857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Managing Errors</a:t>
            </a:r>
            <a:endParaRPr lang="en-US" i="1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Excel Basics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CS1100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Lookup and Error Processing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8384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LOOKUP  Tables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LOOKUP Tables help you use a worksheet table as a source of information to be used elsewhere in formulas.</a:t>
            </a:r>
          </a:p>
          <a:p>
            <a:r>
              <a:rPr lang="en-US" dirty="0" smtClean="0"/>
              <a:t>Used to store data you want to refer to frequently.</a:t>
            </a:r>
          </a:p>
          <a:p>
            <a:r>
              <a:rPr lang="en-US" dirty="0" smtClean="0"/>
              <a:t>Use a LOOKUP formula from other cells to look up data</a:t>
            </a:r>
          </a:p>
          <a:p>
            <a:r>
              <a:rPr lang="en-US" dirty="0"/>
              <a:t>Lookup formulas can work vertically, looking for values down a column, or they can work horizontally, looking for values across a row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CS1100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Lookup and Error Processing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4707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Lookup Errors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happens when </a:t>
            </a:r>
            <a:r>
              <a:rPr lang="en-US" b="1" dirty="0" smtClean="0"/>
              <a:t>VLOOKUP</a:t>
            </a:r>
            <a:r>
              <a:rPr lang="en-US" dirty="0" smtClean="0"/>
              <a:t> cannot find the value?</a:t>
            </a:r>
          </a:p>
          <a:p>
            <a:pPr lvl="1"/>
            <a:r>
              <a:rPr lang="en-US" dirty="0" smtClean="0"/>
              <a:t>Returns error </a:t>
            </a:r>
            <a:r>
              <a:rPr lang="en-US" b="1" dirty="0" smtClean="0"/>
              <a:t>#N/A</a:t>
            </a:r>
          </a:p>
          <a:p>
            <a:r>
              <a:rPr lang="en-US" dirty="0" smtClean="0"/>
              <a:t>Use </a:t>
            </a:r>
            <a:r>
              <a:rPr lang="en-US" b="1" dirty="0" smtClean="0"/>
              <a:t>IFERROR</a:t>
            </a:r>
            <a:r>
              <a:rPr lang="en-US" dirty="0" smtClean="0"/>
              <a:t> to detect errors and provide an alternative.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CS1100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Lookup and Error Processing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951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Catching Errors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Models can contain errors, such as:</a:t>
            </a:r>
          </a:p>
          <a:p>
            <a:pPr lvl="1"/>
            <a:r>
              <a:rPr lang="en-US" dirty="0" smtClean="0"/>
              <a:t>Divide by 0</a:t>
            </a:r>
          </a:p>
          <a:p>
            <a:pPr lvl="1"/>
            <a:r>
              <a:rPr lang="en-US" dirty="0" smtClean="0"/>
              <a:t>Lookup value not found</a:t>
            </a:r>
          </a:p>
          <a:p>
            <a:pPr lvl="1"/>
            <a:r>
              <a:rPr lang="en-US" dirty="0" smtClean="0"/>
              <a:t>Substring not found</a:t>
            </a:r>
          </a:p>
          <a:p>
            <a:r>
              <a:rPr lang="en-US" dirty="0" smtClean="0"/>
              <a:t>To test if a function returns an error, use </a:t>
            </a:r>
            <a:r>
              <a:rPr lang="en-US" b="1" dirty="0" smtClean="0"/>
              <a:t>IFERROR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CS1100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Lookup and Error Processing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7361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</a:t>
            </a:r>
            <a:r>
              <a:rPr lang="en-US" b="1" dirty="0" smtClean="0"/>
              <a:t>IFERROR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IFERROR</a:t>
            </a:r>
            <a:r>
              <a:rPr lang="en-US" dirty="0" smtClean="0"/>
              <a:t> works almost like </a:t>
            </a:r>
            <a:r>
              <a:rPr lang="en-US" b="1" dirty="0" smtClean="0"/>
              <a:t>IF</a:t>
            </a:r>
            <a:r>
              <a:rPr lang="en-US" dirty="0" smtClean="0"/>
              <a:t>, except that there’s no condition to test:</a:t>
            </a:r>
          </a:p>
          <a:p>
            <a:pPr marL="457200" lvl="1" indent="0">
              <a:buNone/>
            </a:pPr>
            <a:r>
              <a:rPr lang="en-US" dirty="0" smtClean="0"/>
              <a:t>=</a:t>
            </a:r>
            <a:r>
              <a:rPr lang="en-US" b="1" dirty="0" smtClean="0"/>
              <a:t>IFERROR</a:t>
            </a:r>
            <a:r>
              <a:rPr lang="en-US" dirty="0" smtClean="0"/>
              <a:t> (value, </a:t>
            </a:r>
            <a:r>
              <a:rPr lang="en-US" dirty="0" err="1" smtClean="0"/>
              <a:t>value_if_error</a:t>
            </a:r>
            <a:r>
              <a:rPr lang="en-US" dirty="0" smtClean="0"/>
              <a:t>)</a:t>
            </a:r>
          </a:p>
          <a:p>
            <a:pPr marL="514350" indent="-457200"/>
            <a:r>
              <a:rPr lang="en-US" dirty="0" smtClean="0"/>
              <a:t>Using IFERROR with VLOOKUP:</a:t>
            </a:r>
          </a:p>
          <a:p>
            <a:pPr marL="457200" lvl="1" indent="0">
              <a:buNone/>
            </a:pPr>
            <a:r>
              <a:rPr lang="en-US" dirty="0" smtClean="0"/>
              <a:t>=</a:t>
            </a:r>
            <a:r>
              <a:rPr lang="en-US" b="1" dirty="0" smtClean="0"/>
              <a:t>IFERROR</a:t>
            </a:r>
            <a:r>
              <a:rPr lang="en-US" dirty="0" smtClean="0"/>
              <a:t> (</a:t>
            </a:r>
            <a:r>
              <a:rPr lang="en-US" i="1" dirty="0" smtClean="0"/>
              <a:t>VLOOKUP(F2,HealthRates,2,FALSE)</a:t>
            </a:r>
            <a:r>
              <a:rPr lang="en-US" dirty="0" smtClean="0"/>
              <a:t>, 0)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CS1100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Lookup and Error Processing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8376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Consider </a:t>
            </a:r>
            <a:r>
              <a:rPr lang="en-US" dirty="0"/>
              <a:t>T</a:t>
            </a:r>
            <a:r>
              <a:rPr lang="en-US" dirty="0" smtClean="0"/>
              <a:t>his Example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685800"/>
          </a:xfrm>
        </p:spPr>
        <p:txBody>
          <a:bodyPr/>
          <a:lstStyle/>
          <a:p>
            <a:r>
              <a:rPr lang="en-US" dirty="0" smtClean="0"/>
              <a:t>Grades</a:t>
            </a:r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CS1100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Lookup and Error Processing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2" name="Picture 2" descr="Z:\classes\cs1100-Su1-11\cs1100\Lectures\Excel\grade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1752600"/>
            <a:ext cx="2209800" cy="40540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61873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Table Lookup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Given a score, we wish to look up the letter grade in this table.</a:t>
            </a:r>
          </a:p>
          <a:p>
            <a:r>
              <a:rPr lang="en-US" b="1" dirty="0" smtClean="0"/>
              <a:t>VLOOKUP</a:t>
            </a:r>
            <a:endParaRPr lang="en-US" b="1" dirty="0"/>
          </a:p>
          <a:p>
            <a:pPr lvl="1"/>
            <a:r>
              <a:rPr lang="en-US" dirty="0" smtClean="0"/>
              <a:t>Table is arranged as columns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CS1100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Lookup and Error Processing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2050" name="Picture 2" descr="Z:\classes\cs1100-Su1-11\cs1100\Lectures\Excel\grade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3886200"/>
            <a:ext cx="1266825" cy="2324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1447800" y="4675099"/>
            <a:ext cx="1905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Lookup value in column 1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562600" y="4675099"/>
            <a:ext cx="1905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Result value in column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599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VLOOKUP</a:t>
            </a:r>
            <a:r>
              <a:rPr lang="en-US" dirty="0" smtClean="0"/>
              <a:t> Table Setup 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lookup value (key value) must be in the first column.</a:t>
            </a:r>
          </a:p>
          <a:p>
            <a:r>
              <a:rPr lang="en-US" dirty="0" smtClean="0"/>
              <a:t>The key values can appear in any order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CS1100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Lookup and Error Processing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211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Table Lookup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are two Excel functions for looking up values in a table:</a:t>
            </a:r>
          </a:p>
          <a:p>
            <a:pPr lvl="1"/>
            <a:r>
              <a:rPr lang="en-US" b="1" dirty="0" smtClean="0"/>
              <a:t>VLOOKUP</a:t>
            </a:r>
          </a:p>
          <a:p>
            <a:pPr lvl="2"/>
            <a:r>
              <a:rPr lang="en-US" dirty="0" smtClean="0"/>
              <a:t>Table is arranged as columns</a:t>
            </a:r>
          </a:p>
          <a:p>
            <a:pPr lvl="1"/>
            <a:r>
              <a:rPr lang="en-US" b="1" dirty="0" smtClean="0"/>
              <a:t>HLOOKUP</a:t>
            </a:r>
          </a:p>
          <a:p>
            <a:pPr lvl="2"/>
            <a:r>
              <a:rPr lang="en-US" dirty="0" smtClean="0"/>
              <a:t>Table is arranged as rows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CS1100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Lookup and Error Processing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VLOOKUP</a:t>
            </a:r>
            <a:r>
              <a:rPr lang="en-US" dirty="0" smtClean="0"/>
              <a:t> Parameters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General form of </a:t>
            </a:r>
            <a:r>
              <a:rPr lang="en-US" b="1" dirty="0" smtClean="0"/>
              <a:t>VLOOKUP</a:t>
            </a:r>
            <a:r>
              <a:rPr lang="en-US" dirty="0" smtClean="0"/>
              <a:t>:</a:t>
            </a:r>
          </a:p>
          <a:p>
            <a:pPr marL="457200" lvl="1" indent="0">
              <a:buNone/>
            </a:pPr>
            <a:r>
              <a:rPr lang="en-US" i="1" dirty="0" smtClean="0"/>
              <a:t>VLOOKUP (</a:t>
            </a:r>
            <a:r>
              <a:rPr lang="en-US" i="1" dirty="0" err="1" smtClean="0"/>
              <a:t>lookup_value</a:t>
            </a:r>
            <a:r>
              <a:rPr lang="en-US" i="1" dirty="0" smtClean="0"/>
              <a:t>, </a:t>
            </a:r>
            <a:r>
              <a:rPr lang="en-US" i="1" dirty="0" err="1" smtClean="0"/>
              <a:t>table_array</a:t>
            </a:r>
            <a:r>
              <a:rPr lang="en-US" i="1" dirty="0" smtClean="0"/>
              <a:t>, col, [option])</a:t>
            </a:r>
          </a:p>
          <a:p>
            <a:r>
              <a:rPr lang="en-US" dirty="0" smtClean="0"/>
              <a:t>Definitions of the </a:t>
            </a:r>
            <a:r>
              <a:rPr lang="en-US" b="1" dirty="0" smtClean="0"/>
              <a:t>VLOOKUP</a:t>
            </a:r>
            <a:r>
              <a:rPr lang="en-US" dirty="0" smtClean="0"/>
              <a:t> parameters:</a:t>
            </a:r>
          </a:p>
          <a:p>
            <a:pPr lvl="1"/>
            <a:r>
              <a:rPr lang="en-US" b="1" dirty="0" err="1" smtClean="0"/>
              <a:t>lookup_value</a:t>
            </a:r>
            <a:r>
              <a:rPr lang="en-US" dirty="0" smtClean="0"/>
              <a:t>: value to be used as a key into the </a:t>
            </a:r>
            <a:r>
              <a:rPr lang="en-US" dirty="0" err="1" smtClean="0"/>
              <a:t>table_array</a:t>
            </a:r>
            <a:endParaRPr lang="en-US" dirty="0" smtClean="0"/>
          </a:p>
          <a:p>
            <a:pPr lvl="1"/>
            <a:r>
              <a:rPr lang="en-US" b="1" dirty="0" err="1"/>
              <a:t>t</a:t>
            </a:r>
            <a:r>
              <a:rPr lang="en-US" b="1" dirty="0" err="1" smtClean="0"/>
              <a:t>able_array</a:t>
            </a:r>
            <a:r>
              <a:rPr lang="en-US" dirty="0" smtClean="0"/>
              <a:t>: table of values where first column is key</a:t>
            </a:r>
          </a:p>
          <a:p>
            <a:pPr lvl="1"/>
            <a:r>
              <a:rPr lang="en-US" b="1" dirty="0"/>
              <a:t>c</a:t>
            </a:r>
            <a:r>
              <a:rPr lang="en-US" b="1" dirty="0" smtClean="0"/>
              <a:t>ol</a:t>
            </a:r>
            <a:r>
              <a:rPr lang="en-US" dirty="0" smtClean="0"/>
              <a:t>: column to be returned as value of VLOOKUP</a:t>
            </a:r>
          </a:p>
          <a:p>
            <a:pPr lvl="1"/>
            <a:r>
              <a:rPr lang="en-US" b="1" dirty="0"/>
              <a:t>o</a:t>
            </a:r>
            <a:r>
              <a:rPr lang="en-US" b="1" dirty="0" smtClean="0"/>
              <a:t>ption</a:t>
            </a:r>
            <a:r>
              <a:rPr lang="en-US" dirty="0" smtClean="0"/>
              <a:t>: FALSE (for now)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CS1100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Lookup and Error Processing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0741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</a:t>
            </a:r>
            <a:r>
              <a:rPr lang="en-US" b="1" dirty="0" smtClean="0"/>
              <a:t>VLOOKUP</a:t>
            </a:r>
            <a:endParaRPr lang="en-US" b="1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560" y="1905000"/>
            <a:ext cx="8580284" cy="3886200"/>
          </a:xfr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CS1100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Lookup and Error Processing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pPr/>
              <a:t>9</a:t>
            </a:fld>
            <a:endParaRPr lang="en-US"/>
          </a:p>
        </p:txBody>
      </p:sp>
      <p:cxnSp>
        <p:nvCxnSpPr>
          <p:cNvPr id="22" name="Straight Arrow Connector 21"/>
          <p:cNvCxnSpPr/>
          <p:nvPr/>
        </p:nvCxnSpPr>
        <p:spPr>
          <a:xfrm>
            <a:off x="5410200" y="2971800"/>
            <a:ext cx="838200" cy="25146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6477000" y="5562600"/>
            <a:ext cx="1447800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V="1">
            <a:off x="4191000" y="2286000"/>
            <a:ext cx="0" cy="3810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49" name="Straight Connector 2048"/>
          <p:cNvCxnSpPr/>
          <p:nvPr/>
        </p:nvCxnSpPr>
        <p:spPr>
          <a:xfrm flipH="1">
            <a:off x="2286000" y="2286000"/>
            <a:ext cx="19050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52" name="Straight Arrow Connector 2051"/>
          <p:cNvCxnSpPr/>
          <p:nvPr/>
        </p:nvCxnSpPr>
        <p:spPr>
          <a:xfrm>
            <a:off x="2286000" y="2286000"/>
            <a:ext cx="0" cy="3810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53" name="TextBox 2052"/>
          <p:cNvSpPr txBox="1"/>
          <p:nvPr/>
        </p:nvSpPr>
        <p:spPr>
          <a:xfrm>
            <a:off x="6477000" y="3200400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Key Column</a:t>
            </a:r>
            <a:endParaRPr lang="en-US" b="1" dirty="0"/>
          </a:p>
        </p:txBody>
      </p:sp>
      <p:sp>
        <p:nvSpPr>
          <p:cNvPr id="2054" name="TextBox 2053"/>
          <p:cNvSpPr txBox="1"/>
          <p:nvPr/>
        </p:nvSpPr>
        <p:spPr>
          <a:xfrm>
            <a:off x="6705600" y="14478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Value Column</a:t>
            </a:r>
          </a:p>
        </p:txBody>
      </p:sp>
      <p:cxnSp>
        <p:nvCxnSpPr>
          <p:cNvPr id="2058" name="Straight Arrow Connector 2057"/>
          <p:cNvCxnSpPr>
            <a:stCxn id="2054" idx="2"/>
          </p:cNvCxnSpPr>
          <p:nvPr/>
        </p:nvCxnSpPr>
        <p:spPr>
          <a:xfrm>
            <a:off x="7658100" y="1817132"/>
            <a:ext cx="723900" cy="92606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60" name="Straight Arrow Connector 2059"/>
          <p:cNvCxnSpPr>
            <a:endCxn id="2054" idx="1"/>
          </p:cNvCxnSpPr>
          <p:nvPr/>
        </p:nvCxnSpPr>
        <p:spPr>
          <a:xfrm flipV="1">
            <a:off x="5410200" y="1632466"/>
            <a:ext cx="1295400" cy="103453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87551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" val="fd749b4515b75daab8cddf4c6aa62231c448949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9768</TotalTime>
  <Words>1242</Words>
  <Application>Microsoft Office PowerPoint</Application>
  <PresentationFormat>On-screen Show (4:3)</PresentationFormat>
  <Paragraphs>244</Paragraphs>
  <Slides>32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Office Theme</vt:lpstr>
      <vt:lpstr>CS1100: Computer Science  and Its Applications</vt:lpstr>
      <vt:lpstr>Lookup and Mapping</vt:lpstr>
      <vt:lpstr>LOOKUP  Tables</vt:lpstr>
      <vt:lpstr>Consider This Example</vt:lpstr>
      <vt:lpstr>Table Lookup</vt:lpstr>
      <vt:lpstr>VLOOKUP Table Setup Rules</vt:lpstr>
      <vt:lpstr>Table Lookup</vt:lpstr>
      <vt:lpstr>VLOOKUP Parameters</vt:lpstr>
      <vt:lpstr>Using VLOOKUP</vt:lpstr>
      <vt:lpstr>Consider This Example</vt:lpstr>
      <vt:lpstr>Calculations</vt:lpstr>
      <vt:lpstr>Health Insurance Rules (an exact lookup)</vt:lpstr>
      <vt:lpstr>VLOOKUP Table Setup Rules</vt:lpstr>
      <vt:lpstr>VLOOKUP Table Setup</vt:lpstr>
      <vt:lpstr>Using VLOOKUP</vt:lpstr>
      <vt:lpstr>HLOOKUP Table Setup</vt:lpstr>
      <vt:lpstr>HLOOKUP Parameters</vt:lpstr>
      <vt:lpstr>Using HLOOKUP</vt:lpstr>
      <vt:lpstr>Range or Interval Lookups</vt:lpstr>
      <vt:lpstr>VLOOKUP Parameters</vt:lpstr>
      <vt:lpstr>VLOOKUP Table Setup Rules</vt:lpstr>
      <vt:lpstr>Setting up VLOOKUP Intervals</vt:lpstr>
      <vt:lpstr>Setting up VLOOKUP Intervals</vt:lpstr>
      <vt:lpstr>Setting up VLOOKUP Intervals</vt:lpstr>
      <vt:lpstr>Life Insurance Rules (A range or interval lookup)</vt:lpstr>
      <vt:lpstr>Setting up VLOOKUP Intervals</vt:lpstr>
      <vt:lpstr>Reading the VLOOKUP Table</vt:lpstr>
      <vt:lpstr>Using VLOOKUP with Intervals</vt:lpstr>
      <vt:lpstr>Managing Errors</vt:lpstr>
      <vt:lpstr>Lookup Errors</vt:lpstr>
      <vt:lpstr>Catching Errors</vt:lpstr>
      <vt:lpstr>Using IFERROR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Excel Basics</dc:title>
  <dc:subject>CS1100: CS and its Applications</dc:subject>
  <dc:creator>Martin Schedlbauer</dc:creator>
  <cp:keywords>Excel; Northeastern</cp:keywords>
  <cp:lastModifiedBy>Leena Razzaq</cp:lastModifiedBy>
  <cp:revision>121</cp:revision>
  <cp:lastPrinted>2012-05-10T17:59:32Z</cp:lastPrinted>
  <dcterms:created xsi:type="dcterms:W3CDTF">2010-11-08T22:41:18Z</dcterms:created>
  <dcterms:modified xsi:type="dcterms:W3CDTF">2013-09-16T12:45:10Z</dcterms:modified>
</cp:coreProperties>
</file>