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59" r:id="rId6"/>
    <p:sldId id="260" r:id="rId7"/>
    <p:sldId id="262" r:id="rId8"/>
    <p:sldId id="263" r:id="rId9"/>
    <p:sldId id="285" r:id="rId10"/>
    <p:sldId id="264" r:id="rId11"/>
    <p:sldId id="28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3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8" autoAdjust="0"/>
    <p:restoredTop sz="94660"/>
  </p:normalViewPr>
  <p:slideViewPr>
    <p:cSldViewPr>
      <p:cViewPr>
        <p:scale>
          <a:sx n="70" d="100"/>
          <a:sy n="70" d="100"/>
        </p:scale>
        <p:origin x="-1272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8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0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2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8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7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0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4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3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94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4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7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1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6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9566-CD13-4151-A30F-84D1051F9BD4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0ACD-474E-4D98-8D79-FA97DE1BD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EU CCIS 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720" y="6607957"/>
            <a:ext cx="1524000" cy="2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" y="542925"/>
            <a:ext cx="896176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percentage points will be deducted </a:t>
            </a:r>
            <a:r>
              <a:rPr lang="en-US" dirty="0" smtClean="0"/>
              <a:t>per late day from </a:t>
            </a:r>
            <a:r>
              <a:rPr lang="en-US" dirty="0"/>
              <a:t>assignments which are submitted </a:t>
            </a:r>
            <a:r>
              <a:rPr lang="en-US" dirty="0" smtClean="0"/>
              <a:t>after the due date. </a:t>
            </a:r>
          </a:p>
          <a:p>
            <a:r>
              <a:rPr lang="en-US" dirty="0" smtClean="0"/>
              <a:t>The only exception is </a:t>
            </a:r>
            <a:r>
              <a:rPr lang="en-US" b="1" dirty="0" smtClean="0"/>
              <a:t>a valid </a:t>
            </a:r>
            <a:r>
              <a:rPr lang="en-US" b="1" dirty="0"/>
              <a:t>medical excuse accompanied by a </a:t>
            </a:r>
            <a:r>
              <a:rPr lang="en-US" b="1" dirty="0" smtClean="0"/>
              <a:t>physician's note.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General Principles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Your Data May Change!</a:t>
            </a:r>
          </a:p>
          <a:p>
            <a:pPr lvl="1"/>
            <a:r>
              <a:rPr lang="en-US" dirty="0" smtClean="0"/>
              <a:t>It is best practice when creating spreadsheets or writing database queries to assume that the given data for a problem might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General Principles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00600"/>
          </a:xfrm>
        </p:spPr>
        <p:txBody>
          <a:bodyPr/>
          <a:lstStyle/>
          <a:p>
            <a:r>
              <a:rPr lang="en-US" dirty="0" smtClean="0"/>
              <a:t>Don’t Duplicate Given Data!</a:t>
            </a:r>
          </a:p>
          <a:p>
            <a:pPr lvl="1"/>
            <a:r>
              <a:rPr lang="en-US" dirty="0" smtClean="0"/>
              <a:t>Since the given data for a problem may change, this data should appear in one place only.</a:t>
            </a:r>
          </a:p>
          <a:p>
            <a:pPr lvl="1"/>
            <a:r>
              <a:rPr lang="en-US" dirty="0" smtClean="0"/>
              <a:t>If data given for a problem is repeated in many places, then changing that data will require changes in many places.</a:t>
            </a:r>
          </a:p>
          <a:p>
            <a:pPr lvl="2"/>
            <a:r>
              <a:rPr lang="en-US" dirty="0" smtClean="0"/>
              <a:t>This can be a source of errors as well as a source of unnecessary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General Principles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Ask the Right Question!</a:t>
            </a:r>
          </a:p>
          <a:p>
            <a:pPr lvl="1"/>
            <a:r>
              <a:rPr lang="en-US" sz="3200" dirty="0" smtClean="0"/>
              <a:t>Make sure your formulas will </a:t>
            </a:r>
            <a:r>
              <a:rPr lang="en-US" sz="3200" dirty="0"/>
              <a:t>not only work </a:t>
            </a:r>
            <a:r>
              <a:rPr lang="en-US" sz="3200" dirty="0" smtClean="0"/>
              <a:t>for </a:t>
            </a:r>
            <a:r>
              <a:rPr lang="en-US" sz="3200" dirty="0"/>
              <a:t>this data set, </a:t>
            </a:r>
            <a:r>
              <a:rPr lang="en-US" sz="3200" dirty="0" smtClean="0"/>
              <a:t>but they will work </a:t>
            </a:r>
            <a:r>
              <a:rPr lang="en-US" sz="3200" dirty="0"/>
              <a:t>for ANY data set. </a:t>
            </a:r>
            <a:endParaRPr lang="en-US" sz="3200" dirty="0" smtClean="0"/>
          </a:p>
          <a:p>
            <a:pPr lvl="1"/>
            <a:r>
              <a:rPr lang="en-US" sz="3200" dirty="0" smtClean="0"/>
              <a:t>If the data changes, the answer should be correct for the new data set.</a:t>
            </a:r>
          </a:p>
        </p:txBody>
      </p:sp>
    </p:spTree>
    <p:extLst>
      <p:ext uri="{BB962C8B-B14F-4D97-AF65-F5344CB8AC3E}">
        <p14:creationId xmlns:p14="http://schemas.microsoft.com/office/powerpoint/2010/main" val="1157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A Trivial Example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Here is a simple problem to illustrate the concept of “Ask the Right Question”</a:t>
            </a:r>
          </a:p>
          <a:p>
            <a:pPr lvl="1"/>
            <a:r>
              <a:rPr lang="en-US" sz="3600" dirty="0" smtClean="0"/>
              <a:t>You are asked to find the sum of the following numbers: 2, 5, 7, 8</a:t>
            </a:r>
          </a:p>
        </p:txBody>
      </p:sp>
    </p:spTree>
    <p:extLst>
      <p:ext uri="{BB962C8B-B14F-4D97-AF65-F5344CB8AC3E}">
        <p14:creationId xmlns:p14="http://schemas.microsoft.com/office/powerpoint/2010/main" val="37315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4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What’s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Cell A6 has the correct answer, i.e. 22</a:t>
            </a:r>
          </a:p>
          <a:p>
            <a:r>
              <a:rPr lang="en-US" dirty="0" smtClean="0"/>
              <a:t>However, notice the formula box contains the number 22.</a:t>
            </a:r>
          </a:p>
          <a:p>
            <a:r>
              <a:rPr lang="en-US" dirty="0" smtClean="0"/>
              <a:t>This means that the answer 22 is “hard-coded” in the selected cell</a:t>
            </a:r>
            <a:r>
              <a:rPr lang="en-US" dirty="0"/>
              <a:t>. </a:t>
            </a:r>
            <a:r>
              <a:rPr lang="en-US" dirty="0" smtClean="0"/>
              <a:t>(Hard-coding </a:t>
            </a:r>
            <a:r>
              <a:rPr lang="en-US" dirty="0"/>
              <a:t>a correct answer is worth fewer points than a formula that gives an incorrect answer</a:t>
            </a:r>
            <a:r>
              <a:rPr lang="en-US" dirty="0" smtClean="0"/>
              <a:t>.)</a:t>
            </a:r>
          </a:p>
          <a:p>
            <a:r>
              <a:rPr lang="en-US" dirty="0" smtClean="0"/>
              <a:t>If one of the given data cells changed, say A1 was changed from 2 to 3, then the spreadsheet would look like this: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763"/>
            <a:ext cx="90582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Changed Data/ Incorrect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spreadsheet now appears to say that the sum of 3, 5, 7 and 8 is 22</a:t>
            </a:r>
          </a:p>
          <a:p>
            <a:r>
              <a:rPr lang="en-US" dirty="0" smtClean="0"/>
              <a:t>This is the wrong answer, but the error is not obvious without careful inspection.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763"/>
            <a:ext cx="9134475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099"/>
            <a:ext cx="8918062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What’s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this example, cell A6 again shows the correct answer.</a:t>
            </a:r>
          </a:p>
          <a:p>
            <a:r>
              <a:rPr lang="en-US" dirty="0" smtClean="0"/>
              <a:t>Also the formula box shows that A6 contains a formula for the answer, and not the number 22 itself</a:t>
            </a:r>
          </a:p>
          <a:p>
            <a:r>
              <a:rPr lang="en-US" dirty="0" smtClean="0"/>
              <a:t>However, the formula in cell A6 repeats the data that appears in cells A1 – A4</a:t>
            </a:r>
          </a:p>
          <a:p>
            <a:r>
              <a:rPr lang="en-US" dirty="0" smtClean="0"/>
              <a:t>If the value in cell A1 were changed to 3, then the sum would again be incorrect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example:</a:t>
            </a:r>
          </a:p>
          <a:p>
            <a:pPr lvl="1"/>
            <a:r>
              <a:rPr lang="en-US" dirty="0" smtClean="0"/>
              <a:t>Cell A6 shows the correct value</a:t>
            </a:r>
          </a:p>
          <a:p>
            <a:pPr lvl="1"/>
            <a:r>
              <a:rPr lang="en-US" dirty="0" smtClean="0"/>
              <a:t>Cell A6 has a formula not a hard-coded value</a:t>
            </a:r>
          </a:p>
          <a:p>
            <a:pPr lvl="1"/>
            <a:r>
              <a:rPr lang="en-US" dirty="0" smtClean="0"/>
              <a:t>The formula does not repeat any data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The formula does not solve the problem of finding the sum of the cells A1 – A4, and only accidentally gives the right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05827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9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The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the formula box now contains a formula for calculating the sum</a:t>
            </a:r>
          </a:p>
          <a:p>
            <a:r>
              <a:rPr lang="en-US" dirty="0" smtClean="0"/>
              <a:t>If one of the cells containing given data changes, the cell containing the answer will change appropriately.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 Complex Problems!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9525"/>
            <a:ext cx="9286876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489113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859619" y="2869019"/>
            <a:ext cx="2667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" y="0"/>
            <a:ext cx="90439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Monolithic solution calculates the monthly balance with one complex formula</a:t>
            </a:r>
          </a:p>
          <a:p>
            <a:r>
              <a:rPr lang="en-US" sz="3600" dirty="0" smtClean="0"/>
              <a:t>The Solution with intermediate results, performs the same calculation by breaking up the complex formula into three simpler formulas.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20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" y="28575"/>
            <a:ext cx="9108604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Dividing the solution into smaller parts has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easier to catch mistakes</a:t>
            </a:r>
          </a:p>
          <a:p>
            <a:pPr marL="914400" lvl="1" indent="-514350"/>
            <a:r>
              <a:rPr lang="en-US" dirty="0" smtClean="0"/>
              <a:t>There are more results that can be checked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easier to verify correctness</a:t>
            </a:r>
          </a:p>
          <a:p>
            <a:pPr marL="914400" lvl="1" indent="-514350"/>
            <a:r>
              <a:rPr lang="en-US" dirty="0" smtClean="0"/>
              <a:t>Verification can be done step by step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easier to reuse the parts</a:t>
            </a:r>
          </a:p>
          <a:p>
            <a:pPr marL="914400" lvl="1" indent="-514350"/>
            <a:r>
              <a:rPr lang="en-US" dirty="0" smtClean="0"/>
              <a:t>Say you are asked to find the total amount paid for the loan, it would be easier to make the necessary changes</a:t>
            </a:r>
          </a:p>
        </p:txBody>
      </p:sp>
    </p:spTree>
    <p:extLst>
      <p:ext uri="{BB962C8B-B14F-4D97-AF65-F5344CB8AC3E}">
        <p14:creationId xmlns:p14="http://schemas.microsoft.com/office/powerpoint/2010/main" val="17096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76200"/>
            <a:ext cx="8929688" cy="64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Course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</a:t>
            </a:r>
            <a:r>
              <a:rPr lang="en-US" smtClean="0"/>
              <a:t>://www.ccs.neu.edu/course/cs1100f13</a:t>
            </a:r>
            <a:endParaRPr lang="en-US" dirty="0" smtClean="0"/>
          </a:p>
          <a:p>
            <a:pPr lvl="1"/>
            <a:r>
              <a:rPr lang="en-US" dirty="0" smtClean="0"/>
              <a:t>Also linked from Blackboard</a:t>
            </a:r>
          </a:p>
          <a:p>
            <a:r>
              <a:rPr lang="en-US" dirty="0" smtClean="0"/>
              <a:t>Course Materials</a:t>
            </a:r>
          </a:p>
          <a:p>
            <a:pPr lvl="1"/>
            <a:r>
              <a:rPr lang="en-US" dirty="0" smtClean="0"/>
              <a:t>Excel Tutorials</a:t>
            </a:r>
          </a:p>
          <a:p>
            <a:pPr lvl="1"/>
            <a:r>
              <a:rPr lang="en-US" dirty="0" smtClean="0"/>
              <a:t>Access Tutorials</a:t>
            </a:r>
          </a:p>
          <a:p>
            <a:pPr lvl="1"/>
            <a:r>
              <a:rPr lang="en-US" dirty="0" smtClean="0"/>
              <a:t>PPT Slides</a:t>
            </a:r>
          </a:p>
          <a:p>
            <a:r>
              <a:rPr lang="en-US" dirty="0" smtClean="0"/>
              <a:t>Blackboard:</a:t>
            </a:r>
          </a:p>
          <a:p>
            <a:pPr lvl="1"/>
            <a:r>
              <a:rPr lang="en-US" dirty="0" smtClean="0"/>
              <a:t>Submit Labs, Quizzes, Tests</a:t>
            </a:r>
          </a:p>
          <a:p>
            <a:pPr lvl="1"/>
            <a:r>
              <a:rPr lang="en-US" dirty="0" smtClean="0"/>
              <a:t>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through Blackboard’s email feature</a:t>
            </a:r>
          </a:p>
          <a:p>
            <a:pPr lvl="1"/>
            <a:r>
              <a:rPr lang="en-US" dirty="0" smtClean="0"/>
              <a:t>Be sure your Blackboard email address is correct and that you check it often</a:t>
            </a:r>
          </a:p>
          <a:p>
            <a:r>
              <a:rPr lang="en-US" dirty="0"/>
              <a:t>Piazza Discussion Group</a:t>
            </a:r>
          </a:p>
          <a:p>
            <a:pPr lvl="1"/>
            <a:r>
              <a:rPr lang="en-US" dirty="0" smtClean="0"/>
              <a:t>Anonymous </a:t>
            </a:r>
            <a:r>
              <a:rPr lang="en-US" dirty="0"/>
              <a:t>posts are </a:t>
            </a:r>
            <a:r>
              <a:rPr lang="en-US" dirty="0" smtClean="0"/>
              <a:t>fine.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Grading &amp;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865284"/>
              </p:ext>
            </p:extLst>
          </p:nvPr>
        </p:nvGraphicFramePr>
        <p:xfrm>
          <a:off x="1524000" y="1447800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 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Excel Quiz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Excel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Quiz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Lecture Quizzes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Excel</a:t>
                      </a:r>
                      <a:r>
                        <a:rPr lang="en-US" baseline="0" dirty="0" smtClean="0"/>
                        <a:t> Final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with</a:t>
                      </a:r>
                      <a:r>
                        <a:rPr lang="en-US" dirty="0" smtClean="0"/>
                        <a:t> Excel Test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Final (optional)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with</a:t>
                      </a:r>
                      <a:r>
                        <a:rPr lang="en-US" dirty="0" smtClean="0"/>
                        <a:t> Access Test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Excel Labs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Labs (5)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12.5%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Lab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Mandatory, but 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79738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better test grade replaces a lower quiz grade.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There </a:t>
            </a:r>
            <a:r>
              <a:rPr lang="en-US"/>
              <a:t>are </a:t>
            </a:r>
            <a:r>
              <a:rPr lang="en-US" smtClean="0"/>
              <a:t>two class </a:t>
            </a:r>
            <a:r>
              <a:rPr lang="en-US" dirty="0"/>
              <a:t>sessions per week, </a:t>
            </a:r>
            <a:r>
              <a:rPr lang="en-US" dirty="0" smtClean="0"/>
              <a:t>all held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computer </a:t>
            </a:r>
            <a:r>
              <a:rPr lang="en-US" dirty="0" smtClean="0"/>
              <a:t>lab, WVH 210. </a:t>
            </a:r>
          </a:p>
          <a:p>
            <a:r>
              <a:rPr lang="en-US" dirty="0" smtClean="0"/>
              <a:t>Class </a:t>
            </a:r>
            <a:r>
              <a:rPr lang="en-US" dirty="0"/>
              <a:t>sessions </a:t>
            </a:r>
            <a:r>
              <a:rPr lang="en-US" dirty="0" smtClean="0"/>
              <a:t>alternate between  </a:t>
            </a:r>
            <a:r>
              <a:rPr lang="en-US" dirty="0"/>
              <a:t>lecture/discussion of the material, </a:t>
            </a:r>
            <a:r>
              <a:rPr lang="en-US" dirty="0" smtClean="0"/>
              <a:t>and time </a:t>
            </a:r>
            <a:r>
              <a:rPr lang="en-US" dirty="0"/>
              <a:t>to work on lab assignments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Lectures will end with a very short quiz. Lecture quizzes are worth 5% of your final grade.</a:t>
            </a:r>
          </a:p>
          <a:p>
            <a:r>
              <a:rPr lang="en-US" dirty="0" smtClean="0"/>
              <a:t>Attendance in lab sections is optional if all lab assignments due to that point have been submitted.</a:t>
            </a:r>
          </a:p>
          <a:p>
            <a:pPr lvl="1"/>
            <a:r>
              <a:rPr lang="en-US" dirty="0" smtClean="0"/>
              <a:t>I.E. You may leave (quietly, please) when you are done.</a:t>
            </a:r>
          </a:p>
          <a:p>
            <a:pPr lvl="1"/>
            <a:r>
              <a:rPr lang="en-US" dirty="0" smtClean="0"/>
              <a:t>You may miss additional explanation/clarification of previously discussed material, but never new material.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Lab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Labs are intended to reinforce and deepen your study of the covered material</a:t>
            </a:r>
          </a:p>
          <a:p>
            <a:r>
              <a:rPr lang="en-US" dirty="0" smtClean="0"/>
              <a:t>You are expected to not only study the provided resources, but investigate additional resources</a:t>
            </a:r>
          </a:p>
          <a:p>
            <a:r>
              <a:rPr lang="en-US" dirty="0" smtClean="0"/>
              <a:t>Labs are to be completed individually</a:t>
            </a:r>
          </a:p>
          <a:p>
            <a:r>
              <a:rPr lang="en-US" dirty="0" smtClean="0"/>
              <a:t>Late submissions are subject to penalties</a:t>
            </a:r>
          </a:p>
        </p:txBody>
      </p:sp>
    </p:spTree>
    <p:extLst>
      <p:ext uri="{BB962C8B-B14F-4D97-AF65-F5344CB8AC3E}">
        <p14:creationId xmlns:p14="http://schemas.microsoft.com/office/powerpoint/2010/main" val="18109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886</Words>
  <Application>Microsoft Office PowerPoint</Application>
  <PresentationFormat>On-screen Show (4:3)</PresentationFormat>
  <Paragraphs>110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Course Web Site</vt:lpstr>
      <vt:lpstr>Communication</vt:lpstr>
      <vt:lpstr>Grading &amp; Assessment</vt:lpstr>
      <vt:lpstr>Course Format</vt:lpstr>
      <vt:lpstr>Lab Assignments</vt:lpstr>
      <vt:lpstr>Late Submissions</vt:lpstr>
      <vt:lpstr>General Principles</vt:lpstr>
      <vt:lpstr>General Principles</vt:lpstr>
      <vt:lpstr>General Principles</vt:lpstr>
      <vt:lpstr>A Trivial Example</vt:lpstr>
      <vt:lpstr>PowerPoint Presentation</vt:lpstr>
      <vt:lpstr>What’s wrong?</vt:lpstr>
      <vt:lpstr>PowerPoint Presentation</vt:lpstr>
      <vt:lpstr>Changed Data/ Incorrect Answer</vt:lpstr>
      <vt:lpstr>PowerPoint Presentation</vt:lpstr>
      <vt:lpstr>What’s wrong?</vt:lpstr>
      <vt:lpstr>PowerPoint Presentation</vt:lpstr>
      <vt:lpstr>What’s wrong?</vt:lpstr>
      <vt:lpstr>PowerPoint Presentation</vt:lpstr>
      <vt:lpstr>The Fix</vt:lpstr>
      <vt:lpstr>General Principle</vt:lpstr>
      <vt:lpstr>PowerPoint Presentation</vt:lpstr>
      <vt:lpstr>PowerPoint Presentation</vt:lpstr>
      <vt:lpstr>PowerPoint Presentation</vt:lpstr>
      <vt:lpstr>Comparison</vt:lpstr>
      <vt:lpstr>Dividing the solution into smaller parts has advantages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 Razzaq</dc:creator>
  <cp:lastModifiedBy>Leena Razzaq</cp:lastModifiedBy>
  <cp:revision>23</cp:revision>
  <dcterms:created xsi:type="dcterms:W3CDTF">2012-05-07T17:30:04Z</dcterms:created>
  <dcterms:modified xsi:type="dcterms:W3CDTF">2013-09-05T14:33:53Z</dcterms:modified>
</cp:coreProperties>
</file>