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91" r:id="rId3"/>
    <p:sldId id="259" r:id="rId4"/>
    <p:sldId id="292" r:id="rId5"/>
    <p:sldId id="294" r:id="rId6"/>
    <p:sldId id="309" r:id="rId7"/>
    <p:sldId id="293" r:id="rId8"/>
    <p:sldId id="295" r:id="rId9"/>
    <p:sldId id="296" r:id="rId10"/>
    <p:sldId id="310" r:id="rId11"/>
    <p:sldId id="311" r:id="rId12"/>
    <p:sldId id="297" r:id="rId13"/>
    <p:sldId id="307" r:id="rId14"/>
    <p:sldId id="308" r:id="rId15"/>
    <p:sldId id="319" r:id="rId16"/>
    <p:sldId id="298" r:id="rId17"/>
    <p:sldId id="301" r:id="rId18"/>
    <p:sldId id="302" r:id="rId19"/>
    <p:sldId id="315" r:id="rId20"/>
    <p:sldId id="316" r:id="rId21"/>
    <p:sldId id="303" r:id="rId22"/>
    <p:sldId id="305" r:id="rId23"/>
    <p:sldId id="306" r:id="rId24"/>
    <p:sldId id="317" r:id="rId25"/>
    <p:sldId id="318" r:id="rId26"/>
    <p:sldId id="299" r:id="rId27"/>
    <p:sldId id="320" r:id="rId28"/>
    <p:sldId id="287" r:id="rId29"/>
    <p:sldId id="290" r:id="rId30"/>
  </p:sldIdLst>
  <p:sldSz cx="9144000" cy="6858000" type="screen4x3"/>
  <p:notesSz cx="6858000" cy="9144000"/>
  <p:custDataLst>
    <p:tags r:id="rId3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B18F0-954F-474E-800A-853E660819CA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7BEF0-F076-4906-A921-C330E6E30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99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6858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NEU CCIS Logo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456720" y="6607957"/>
            <a:ext cx="1524000" cy="2092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90800"/>
            <a:ext cx="8382000" cy="1470025"/>
          </a:xfrm>
        </p:spPr>
        <p:txBody>
          <a:bodyPr/>
          <a:lstStyle/>
          <a:p>
            <a:pPr algn="l"/>
            <a:r>
              <a:rPr lang="en-US" dirty="0" smtClean="0"/>
              <a:t>CS1100: Access Reports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733800"/>
            <a:ext cx="6400800" cy="25146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A (Very) Short Tutorial on Microsoft Access Report Construction</a:t>
            </a:r>
          </a:p>
          <a:p>
            <a:pPr algn="l"/>
            <a:endParaRPr lang="en-US" dirty="0" smtClean="0"/>
          </a:p>
          <a:p>
            <a:pPr algn="l"/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Created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By </a:t>
            </a:r>
            <a:r>
              <a:rPr lang="en-US" sz="1800" i="1" dirty="0">
                <a:solidFill>
                  <a:schemeClr val="accent2">
                    <a:lumMod val="75000"/>
                  </a:schemeClr>
                </a:solidFill>
              </a:rPr>
              <a:t>Martin </a:t>
            </a:r>
            <a:r>
              <a:rPr lang="en-US" sz="1800" i="1" dirty="0" err="1" smtClean="0">
                <a:solidFill>
                  <a:schemeClr val="accent2">
                    <a:lumMod val="75000"/>
                  </a:schemeClr>
                </a:solidFill>
              </a:rPr>
              <a:t>Schedlbauer</a:t>
            </a:r>
            <a:endParaRPr lang="en-US" sz="18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en-US" sz="1800" i="1" dirty="0" smtClean="0">
                <a:solidFill>
                  <a:schemeClr val="accent2">
                    <a:lumMod val="75000"/>
                  </a:schemeClr>
                </a:solidFill>
              </a:rPr>
              <a:t>With contributions from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Matthew </a:t>
            </a:r>
            <a:r>
              <a:rPr lang="en-US" sz="1800" dirty="0" err="1">
                <a:solidFill>
                  <a:schemeClr val="accent2">
                    <a:lumMod val="75000"/>
                  </a:schemeClr>
                </a:solidFill>
              </a:rPr>
              <a:t>Ekstrand-Abueg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endParaRPr lang="en-US" sz="18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 descr="NEU CCIS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270" y="762000"/>
            <a:ext cx="6701051" cy="914400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Grouping Levels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10</a:t>
            </a:fld>
            <a:endParaRPr lang="en-US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409" y="1600200"/>
            <a:ext cx="5814391" cy="4342848"/>
          </a:xfrm>
        </p:spPr>
      </p:pic>
      <p:sp>
        <p:nvSpPr>
          <p:cNvPr id="3" name="TextBox 2"/>
          <p:cNvSpPr txBox="1"/>
          <p:nvPr/>
        </p:nvSpPr>
        <p:spPr>
          <a:xfrm>
            <a:off x="2667000" y="2773740"/>
            <a:ext cx="655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IGNORE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25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and Layout</a:t>
            </a: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354939"/>
            <a:ext cx="4038600" cy="3016485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11</a:t>
            </a:fld>
            <a:endParaRPr lang="en-US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54939"/>
            <a:ext cx="4038600" cy="3016485"/>
          </a:xfrm>
        </p:spPr>
      </p:pic>
    </p:spTree>
    <p:extLst>
      <p:ext uri="{BB962C8B-B14F-4D97-AF65-F5344CB8AC3E}">
        <p14:creationId xmlns:p14="http://schemas.microsoft.com/office/powerpoint/2010/main" val="251660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Design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12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52600"/>
            <a:ext cx="74295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921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Design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13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52600"/>
            <a:ext cx="74295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14350" y="4876799"/>
            <a:ext cx="76771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Headers and footers are for data/labels that describe the section (e.g. Order ID for the header, and Order Total for the footer)</a:t>
            </a:r>
            <a:endParaRPr lang="en-US" sz="3200" b="1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990600" y="3581400"/>
            <a:ext cx="381000" cy="131599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817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Design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14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52600"/>
            <a:ext cx="74295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14350" y="4876799"/>
            <a:ext cx="76771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Detail section is repeated for each item in the query (e.g. Line Item information)</a:t>
            </a:r>
            <a:endParaRPr lang="en-US" sz="3200" b="1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990600" y="3886200"/>
            <a:ext cx="190500" cy="101119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30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vs. 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there are two icons for adding “text” – they are NOT the same: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i="1" dirty="0" smtClean="0"/>
              <a:t>Text Box </a:t>
            </a:r>
            <a:r>
              <a:rPr lang="en-US" dirty="0" smtClean="0"/>
              <a:t>allows you to add a field from the query; must be bound to a field</a:t>
            </a:r>
          </a:p>
          <a:p>
            <a:r>
              <a:rPr lang="en-US" dirty="0" smtClean="0"/>
              <a:t>The </a:t>
            </a:r>
            <a:r>
              <a:rPr lang="en-US" b="1" i="1" dirty="0" smtClean="0"/>
              <a:t>Label</a:t>
            </a:r>
            <a:r>
              <a:rPr lang="en-US" dirty="0" smtClean="0"/>
              <a:t> allows you to add free-form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625698"/>
            <a:ext cx="1752600" cy="907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07" y="3761574"/>
            <a:ext cx="60415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1" y="4767130"/>
            <a:ext cx="468767" cy="441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729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Rearranging the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Move items to where you want them.</a:t>
            </a:r>
          </a:p>
          <a:p>
            <a:r>
              <a:rPr lang="en-US" dirty="0" smtClean="0"/>
              <a:t>Each item is a field plus a label.</a:t>
            </a:r>
          </a:p>
          <a:p>
            <a:r>
              <a:rPr lang="en-US" dirty="0" smtClean="0"/>
              <a:t>Fields can contain “expressions”: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Create a new text box for each expression, do not reuse an existing one (will cause errors)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16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352800"/>
            <a:ext cx="344985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069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In Design View, under the Design Tab, click </a:t>
            </a:r>
            <a:r>
              <a:rPr lang="en-US" i="1" dirty="0" smtClean="0"/>
              <a:t>Group &amp; Sort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17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419600" y="4825425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Group &amp; Sort</a:t>
            </a:r>
            <a:endParaRPr 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65610"/>
            <a:ext cx="7481864" cy="1706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Arrow Connector 12"/>
          <p:cNvCxnSpPr/>
          <p:nvPr/>
        </p:nvCxnSpPr>
        <p:spPr>
          <a:xfrm flipH="1" flipV="1">
            <a:off x="3733800" y="3581400"/>
            <a:ext cx="1143000" cy="133162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959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Select </a:t>
            </a:r>
            <a:r>
              <a:rPr lang="en-US" i="1" dirty="0" smtClean="0"/>
              <a:t>More</a:t>
            </a:r>
            <a:r>
              <a:rPr lang="en-US" dirty="0" smtClean="0"/>
              <a:t> to display </a:t>
            </a:r>
            <a:r>
              <a:rPr lang="en-US" dirty="0" err="1" smtClean="0"/>
              <a:t>OrderID</a:t>
            </a:r>
            <a:r>
              <a:rPr lang="en-US" dirty="0" smtClean="0"/>
              <a:t> settings: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sz="900" dirty="0" smtClean="0"/>
          </a:p>
          <a:p>
            <a:r>
              <a:rPr lang="en-US" dirty="0" smtClean="0"/>
              <a:t>Select the dropdown to add a footer: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18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09800"/>
            <a:ext cx="4924425" cy="1146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141187"/>
            <a:ext cx="7802235" cy="134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715000" y="2590800"/>
            <a:ext cx="1181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More</a:t>
            </a:r>
            <a:endParaRPr lang="en-US" sz="3200" b="1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4609571" y="2616869"/>
            <a:ext cx="1143000" cy="2400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572654" y="5079331"/>
            <a:ext cx="31141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Add a footer</a:t>
            </a:r>
            <a:endParaRPr lang="en-US" sz="3200" b="1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4467225" y="5105400"/>
            <a:ext cx="1143000" cy="2400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444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Aggregating Over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that you have added a footer to the group (</a:t>
            </a:r>
            <a:r>
              <a:rPr lang="en-US" dirty="0" err="1" smtClean="0"/>
              <a:t>OrderID</a:t>
            </a:r>
            <a:r>
              <a:rPr lang="en-US" dirty="0" smtClean="0"/>
              <a:t>) you can aggregate over the details of the group (Line Items).</a:t>
            </a:r>
          </a:p>
          <a:p>
            <a:r>
              <a:rPr lang="en-US" dirty="0" smtClean="0"/>
              <a:t>Use aggregate functions (things available in the Total field of query design view) in Text Box expressions.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494" y="5029200"/>
            <a:ext cx="7421011" cy="91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1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Reports are formatted output of the results of queries.</a:t>
            </a:r>
          </a:p>
          <a:p>
            <a:r>
              <a:rPr lang="en-US" dirty="0" smtClean="0"/>
              <a:t>Access has two ways to create reports:</a:t>
            </a:r>
          </a:p>
          <a:p>
            <a:pPr lvl="1"/>
            <a:r>
              <a:rPr lang="en-US" dirty="0" smtClean="0"/>
              <a:t>Custom Reports</a:t>
            </a:r>
          </a:p>
          <a:p>
            <a:pPr lvl="1"/>
            <a:r>
              <a:rPr lang="en-US" dirty="0" smtClean="0"/>
              <a:t>Report Wizard</a:t>
            </a:r>
          </a:p>
          <a:p>
            <a:r>
              <a:rPr lang="en-US" dirty="0" smtClean="0"/>
              <a:t>In both cases, you need a query that contains the information you want to put into the report.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7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Aggregating Over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that you have added a footer to the group (</a:t>
            </a:r>
            <a:r>
              <a:rPr lang="en-US" dirty="0" err="1" smtClean="0"/>
              <a:t>OrderID</a:t>
            </a:r>
            <a:r>
              <a:rPr lang="en-US" dirty="0" smtClean="0"/>
              <a:t>) you can aggregate over the details of the group (Line Items).</a:t>
            </a:r>
          </a:p>
          <a:p>
            <a:r>
              <a:rPr lang="en-US" dirty="0" smtClean="0"/>
              <a:t>Use aggregate functions (things available in the Total field of query design view) in Text Box expressions.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20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152" y="5076672"/>
            <a:ext cx="7487696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54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In the Layout View, click the label with the border</a:t>
            </a:r>
          </a:p>
          <a:p>
            <a:r>
              <a:rPr lang="en-US" dirty="0" smtClean="0"/>
              <a:t>Then go to Format, Shape Outline, and check Transparent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Fixing Label Borders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21</a:t>
            </a:fld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571625"/>
            <a:ext cx="4333875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762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i="1" dirty="0" smtClean="0"/>
              <a:t>Design View</a:t>
            </a:r>
            <a:r>
              <a:rPr lang="en-US" dirty="0" smtClean="0"/>
              <a:t>, click on the field or area, then go to the </a:t>
            </a:r>
            <a:r>
              <a:rPr lang="en-US" i="1" dirty="0" smtClean="0"/>
              <a:t>Format</a:t>
            </a:r>
            <a:r>
              <a:rPr lang="en-US" dirty="0" smtClean="0"/>
              <a:t> tab, and click the paint bucket to choose a color.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Colors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6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Colors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23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95400"/>
            <a:ext cx="8153400" cy="513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486400" y="4724400"/>
            <a:ext cx="3276600" cy="584775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1. Click in the area</a:t>
            </a:r>
            <a:endParaRPr lang="en-US" sz="3200" b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724400" y="5105400"/>
            <a:ext cx="809626" cy="11430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105400" y="1729656"/>
            <a:ext cx="3276600" cy="584775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2</a:t>
            </a:r>
            <a:r>
              <a:rPr lang="en-US" sz="3200" b="1" dirty="0" smtClean="0"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. Select a color</a:t>
            </a:r>
            <a:endParaRPr lang="en-US" sz="3200" b="1" dirty="0"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048001" y="2121187"/>
            <a:ext cx="2057399" cy="16481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42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Formatting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i="1" dirty="0"/>
              <a:t>Design View</a:t>
            </a:r>
            <a:r>
              <a:rPr lang="en-US" dirty="0"/>
              <a:t>, click on the field or area, then go to the </a:t>
            </a:r>
            <a:r>
              <a:rPr lang="en-US" i="1" dirty="0"/>
              <a:t>Format</a:t>
            </a:r>
            <a:r>
              <a:rPr lang="en-US" dirty="0"/>
              <a:t> </a:t>
            </a:r>
            <a:r>
              <a:rPr lang="en-US" dirty="0" smtClean="0"/>
              <a:t>tab. There is the same formatting pane that there was in Excel.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196272"/>
            <a:ext cx="6781800" cy="3207253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3276600" y="3429000"/>
            <a:ext cx="12573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705600" y="5638800"/>
            <a:ext cx="11430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43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Formatting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i="1" dirty="0"/>
              <a:t>Design View</a:t>
            </a:r>
            <a:r>
              <a:rPr lang="en-US" dirty="0"/>
              <a:t>, click on the field or area, then go to the </a:t>
            </a:r>
            <a:r>
              <a:rPr lang="en-US" i="1" dirty="0"/>
              <a:t>Format</a:t>
            </a:r>
            <a:r>
              <a:rPr lang="en-US" dirty="0"/>
              <a:t> </a:t>
            </a:r>
            <a:r>
              <a:rPr lang="en-US" dirty="0" smtClean="0"/>
              <a:t>tab. There is the same formatting pane that there was in Excel.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25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548" y="3800335"/>
            <a:ext cx="5572903" cy="1000265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6172200" y="4572000"/>
            <a:ext cx="9906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7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err="1" smtClean="0"/>
              <a:t>OrderInvoice</a:t>
            </a:r>
            <a:r>
              <a:rPr lang="en-US" dirty="0" smtClean="0"/>
              <a:t>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1295400"/>
            <a:ext cx="7334250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42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6200" y="0"/>
            <a:ext cx="90678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Create a Pivot Table from an Access Table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Pivot tables and charts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2988" y="914400"/>
            <a:ext cx="5219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the Data Menu, choose “From Access”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447800"/>
            <a:ext cx="3838575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val 2"/>
          <p:cNvSpPr/>
          <p:nvPr/>
        </p:nvSpPr>
        <p:spPr>
          <a:xfrm>
            <a:off x="2057400" y="1676400"/>
            <a:ext cx="2514600" cy="7715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825" y="3505200"/>
            <a:ext cx="5286375" cy="260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88928" y="4133671"/>
            <a:ext cx="24564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 your Access file and choose the table or query to use in your pivot table.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39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Queries can have parameters.</a:t>
            </a:r>
          </a:p>
          <a:p>
            <a:r>
              <a:rPr lang="en-US" smtClean="0"/>
              <a:t>Reports </a:t>
            </a:r>
            <a:r>
              <a:rPr lang="en-US" dirty="0" smtClean="0"/>
              <a:t>allow information technology professionals to provide data in a more readable format to users.</a:t>
            </a:r>
          </a:p>
          <a:p>
            <a:r>
              <a:rPr lang="en-US" dirty="0" smtClean="0"/>
              <a:t>The Access Wizard creates reports based on queries.</a:t>
            </a:r>
          </a:p>
          <a:p>
            <a:r>
              <a:rPr lang="en-US" dirty="0" smtClean="0"/>
              <a:t>The Report Designer allows reports to be designed using simple “drag-and-drop”.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48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for yourself…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Access Reports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0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Orders</a:t>
            </a:r>
            <a:r>
              <a:rPr lang="en-US" dirty="0" smtClean="0"/>
              <a:t>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database contains data for orders placed by customers.</a:t>
            </a:r>
          </a:p>
          <a:p>
            <a:r>
              <a:rPr lang="en-US" dirty="0" smtClean="0"/>
              <a:t>For each order we collect what was ordered, how much of that item was ordered, and at what price.</a:t>
            </a:r>
          </a:p>
          <a:p>
            <a:r>
              <a:rPr lang="en-US" dirty="0" smtClean="0"/>
              <a:t>For each order we track who placed that order.</a:t>
            </a:r>
          </a:p>
          <a:p>
            <a:r>
              <a:rPr lang="en-US" dirty="0" smtClean="0"/>
              <a:t>For each customer (called a contact) we store where they live.</a:t>
            </a:r>
          </a:p>
          <a:p>
            <a:r>
              <a:rPr lang="en-US" dirty="0" smtClean="0"/>
              <a:t>For each product that we sell we track the product’s description and price.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err="1" smtClean="0"/>
              <a:t>OrderInvoice</a:t>
            </a:r>
            <a:r>
              <a:rPr lang="en-US" dirty="0" smtClean="0"/>
              <a:t>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" y="1219200"/>
            <a:ext cx="741045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666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Parameterized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user to input a specific value for a query.</a:t>
            </a:r>
          </a:p>
          <a:p>
            <a:pPr lvl="1"/>
            <a:r>
              <a:rPr lang="en-US" dirty="0" smtClean="0"/>
              <a:t>E.g. ask user what name, zip code, product, etc. they would like information about.</a:t>
            </a:r>
          </a:p>
          <a:p>
            <a:r>
              <a:rPr lang="en-US" dirty="0" smtClean="0"/>
              <a:t>In the criteria field, set an attribute that does not exist in any joined tables.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7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Parameterized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criteria field, set an attribute that does not exist in any joined tables.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895600"/>
            <a:ext cx="4401165" cy="289600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922" y="2952545"/>
            <a:ext cx="2705478" cy="146705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211" y="5105400"/>
            <a:ext cx="3038899" cy="619211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V="1">
            <a:off x="3962400" y="3505200"/>
            <a:ext cx="1866522" cy="11049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9" idx="0"/>
          </p:cNvCxnSpPr>
          <p:nvPr/>
        </p:nvCxnSpPr>
        <p:spPr>
          <a:xfrm>
            <a:off x="7181661" y="4114800"/>
            <a:ext cx="0" cy="99060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587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Query for the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fields do we need for this report?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38400"/>
            <a:ext cx="8153400" cy="3441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820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Wizard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8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24859"/>
            <a:ext cx="692467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6553200" y="1811443"/>
            <a:ext cx="1133475" cy="304800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819400"/>
            <a:ext cx="4752975" cy="359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Freeform 7"/>
          <p:cNvSpPr/>
          <p:nvPr/>
        </p:nvSpPr>
        <p:spPr>
          <a:xfrm>
            <a:off x="7152830" y="2162086"/>
            <a:ext cx="324798" cy="1102407"/>
          </a:xfrm>
          <a:custGeom>
            <a:avLst/>
            <a:gdLst>
              <a:gd name="connsiteX0" fmla="*/ 299103 w 324798"/>
              <a:gd name="connsiteY0" fmla="*/ 0 h 1102407"/>
              <a:gd name="connsiteX1" fmla="*/ 316194 w 324798"/>
              <a:gd name="connsiteY1" fmla="*/ 452927 h 1102407"/>
              <a:gd name="connsiteX2" fmla="*/ 179462 w 324798"/>
              <a:gd name="connsiteY2" fmla="*/ 940037 h 1102407"/>
              <a:gd name="connsiteX3" fmla="*/ 0 w 324798"/>
              <a:gd name="connsiteY3" fmla="*/ 1102407 h 1102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798" h="1102407">
                <a:moveTo>
                  <a:pt x="299103" y="0"/>
                </a:moveTo>
                <a:cubicBezTo>
                  <a:pt x="317618" y="148127"/>
                  <a:pt x="336134" y="296254"/>
                  <a:pt x="316194" y="452927"/>
                </a:cubicBezTo>
                <a:cubicBezTo>
                  <a:pt x="296254" y="609600"/>
                  <a:pt x="232161" y="831790"/>
                  <a:pt x="179462" y="940037"/>
                </a:cubicBezTo>
                <a:cubicBezTo>
                  <a:pt x="126763" y="1048284"/>
                  <a:pt x="63381" y="1075345"/>
                  <a:pt x="0" y="1102407"/>
                </a:cubicBezTo>
              </a:path>
            </a:pathLst>
          </a:custGeom>
          <a:ln w="28575"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438400" y="4089162"/>
            <a:ext cx="2590800" cy="304800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131893" y="4885346"/>
            <a:ext cx="457200" cy="304800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35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Grouping Data in Reports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9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76400"/>
            <a:ext cx="5410200" cy="4065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499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ca6bf3abc8c515d48857a5c5328843bb275e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1025</TotalTime>
  <Words>833</Words>
  <Application>Microsoft Office PowerPoint</Application>
  <PresentationFormat>On-screen Show (4:3)</PresentationFormat>
  <Paragraphs>175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CS1100: Access Reports</vt:lpstr>
      <vt:lpstr>Reports</vt:lpstr>
      <vt:lpstr>The Orders Database</vt:lpstr>
      <vt:lpstr>The OrderInvoice Report</vt:lpstr>
      <vt:lpstr>Parameterized Query</vt:lpstr>
      <vt:lpstr>Parameterized Query</vt:lpstr>
      <vt:lpstr>The Query for the Report</vt:lpstr>
      <vt:lpstr>Report Wizard</vt:lpstr>
      <vt:lpstr>Grouping Data in Reports</vt:lpstr>
      <vt:lpstr>Grouping Levels</vt:lpstr>
      <vt:lpstr>Sorting and Layout</vt:lpstr>
      <vt:lpstr>Report Design</vt:lpstr>
      <vt:lpstr>Report Design</vt:lpstr>
      <vt:lpstr>Report Design</vt:lpstr>
      <vt:lpstr>Text vs. Controls</vt:lpstr>
      <vt:lpstr>Rearranging the Report</vt:lpstr>
      <vt:lpstr>Adding a Footer</vt:lpstr>
      <vt:lpstr>Adding a Footer</vt:lpstr>
      <vt:lpstr>Aggregating Over Details</vt:lpstr>
      <vt:lpstr>Aggregating Over Details</vt:lpstr>
      <vt:lpstr>Fixing Label Borders</vt:lpstr>
      <vt:lpstr>Changing Colors</vt:lpstr>
      <vt:lpstr>Changing Colors</vt:lpstr>
      <vt:lpstr>Formatting Values</vt:lpstr>
      <vt:lpstr>Formatting Values</vt:lpstr>
      <vt:lpstr>The OrderInvoice Report</vt:lpstr>
      <vt:lpstr>Create a Pivot Table from an Access Table</vt:lpstr>
      <vt:lpstr>Summary</vt:lpstr>
      <vt:lpstr>Try for yourself…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CS1100: Data &amp; Databases</dc:title>
  <dc:creator>Martin Schedlbauer;Matthew Ekstrand-Abueg</dc:creator>
  <cp:lastModifiedBy>Leena Razzaq</cp:lastModifiedBy>
  <cp:revision>99</cp:revision>
  <dcterms:created xsi:type="dcterms:W3CDTF">2010-11-08T22:41:18Z</dcterms:created>
  <dcterms:modified xsi:type="dcterms:W3CDTF">2013-08-08T15:24:54Z</dcterms:modified>
</cp:coreProperties>
</file>