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3"/>
  </p:notesMasterIdLst>
  <p:sldIdLst>
    <p:sldId id="329" r:id="rId3"/>
    <p:sldId id="330" r:id="rId4"/>
    <p:sldId id="259" r:id="rId5"/>
    <p:sldId id="257" r:id="rId6"/>
    <p:sldId id="261" r:id="rId7"/>
    <p:sldId id="269" r:id="rId8"/>
    <p:sldId id="260" r:id="rId9"/>
    <p:sldId id="331" r:id="rId10"/>
    <p:sldId id="262" r:id="rId11"/>
    <p:sldId id="263" r:id="rId12"/>
    <p:sldId id="265" r:id="rId13"/>
    <p:sldId id="266" r:id="rId14"/>
    <p:sldId id="264" r:id="rId15"/>
    <p:sldId id="267" r:id="rId16"/>
    <p:sldId id="270" r:id="rId17"/>
    <p:sldId id="271" r:id="rId18"/>
    <p:sldId id="301" r:id="rId19"/>
    <p:sldId id="268" r:id="rId20"/>
    <p:sldId id="335" r:id="rId21"/>
    <p:sldId id="336" r:id="rId22"/>
    <p:sldId id="337" r:id="rId23"/>
    <p:sldId id="338" r:id="rId24"/>
    <p:sldId id="339" r:id="rId25"/>
    <p:sldId id="346" r:id="rId26"/>
    <p:sldId id="272" r:id="rId27"/>
    <p:sldId id="273" r:id="rId28"/>
    <p:sldId id="348" r:id="rId29"/>
    <p:sldId id="340" r:id="rId30"/>
    <p:sldId id="341" r:id="rId31"/>
    <p:sldId id="274" r:id="rId32"/>
    <p:sldId id="345" r:id="rId33"/>
    <p:sldId id="343" r:id="rId34"/>
    <p:sldId id="344" r:id="rId35"/>
    <p:sldId id="332" r:id="rId36"/>
    <p:sldId id="342" r:id="rId37"/>
    <p:sldId id="278" r:id="rId38"/>
    <p:sldId id="279" r:id="rId39"/>
    <p:sldId id="280" r:id="rId40"/>
    <p:sldId id="281" r:id="rId41"/>
    <p:sldId id="282" r:id="rId42"/>
    <p:sldId id="275" r:id="rId43"/>
    <p:sldId id="276" r:id="rId44"/>
    <p:sldId id="314" r:id="rId45"/>
    <p:sldId id="316" r:id="rId46"/>
    <p:sldId id="290" r:id="rId47"/>
    <p:sldId id="291" r:id="rId48"/>
    <p:sldId id="292" r:id="rId49"/>
    <p:sldId id="297" r:id="rId50"/>
    <p:sldId id="299" r:id="rId51"/>
    <p:sldId id="287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6" autoAdjust="0"/>
    <p:restoredTop sz="94660"/>
  </p:normalViewPr>
  <p:slideViewPr>
    <p:cSldViewPr>
      <p:cViewPr>
        <p:scale>
          <a:sx n="70" d="100"/>
          <a:sy n="70" d="100"/>
        </p:scale>
        <p:origin x="-966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83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097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88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255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43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527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24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45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08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47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4B2E-C25A-41A4-A56C-0F5743E2B4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D6C-697B-461F-97BF-4F62F36857A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8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4B2E-C25A-41A4-A56C-0F5743E2B4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2/27/2013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6D6C-697B-461F-97BF-4F62F36857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74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Construction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CS1100: Data, Databases, and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670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on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 retrieve data from one or more tables.</a:t>
            </a:r>
          </a:p>
          <a:p>
            <a:r>
              <a:rPr lang="en-US" dirty="0" smtClean="0"/>
              <a:t>You can specify which </a:t>
            </a:r>
          </a:p>
          <a:p>
            <a:pPr lvl="1"/>
            <a:r>
              <a:rPr lang="en-US" dirty="0" smtClean="0"/>
              <a:t>rows to include in the result through filters (WHERE clause in SQL terminology)</a:t>
            </a:r>
          </a:p>
          <a:p>
            <a:pPr lvl="1"/>
            <a:r>
              <a:rPr lang="en-US" dirty="0" smtClean="0"/>
              <a:t>columns to include in the results</a:t>
            </a:r>
          </a:p>
          <a:p>
            <a:r>
              <a:rPr lang="en-US" dirty="0" smtClean="0"/>
              <a:t>The result of a query is a table that can be used in other queries (as </a:t>
            </a:r>
            <a:r>
              <a:rPr lang="en-US" dirty="0" err="1" smtClean="0"/>
              <a:t>subqueries</a:t>
            </a:r>
            <a:r>
              <a:rPr lang="en-US" dirty="0" smtClean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Queries in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a query:</a:t>
            </a:r>
          </a:p>
          <a:p>
            <a:pPr lvl="1"/>
            <a:r>
              <a:rPr lang="en-US" dirty="0" smtClean="0"/>
              <a:t>Select the </a:t>
            </a:r>
            <a:r>
              <a:rPr lang="en-US" b="1" dirty="0" smtClean="0"/>
              <a:t>Create</a:t>
            </a:r>
            <a:r>
              <a:rPr lang="en-US" dirty="0" smtClean="0"/>
              <a:t> tab</a:t>
            </a:r>
          </a:p>
          <a:p>
            <a:pPr lvl="1"/>
            <a:r>
              <a:rPr lang="en-US" dirty="0" smtClean="0"/>
              <a:t>Pick </a:t>
            </a:r>
            <a:r>
              <a:rPr lang="en-US" b="1" dirty="0" smtClean="0"/>
              <a:t>Query Design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Select the tables to include in the query or simply close the dialog and drag the needed tables into the query designer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0" y="3276600"/>
            <a:ext cx="597217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3340100" y="3400425"/>
            <a:ext cx="457200" cy="838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3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a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run a query, click 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return to the query design, click on: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838200" cy="1228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481" y="4495799"/>
            <a:ext cx="909638" cy="148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33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Simple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Find the contact id, first name, and last name for each contact.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19400"/>
            <a:ext cx="40100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71800"/>
            <a:ext cx="309562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6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Duplicates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 often result in duplicate rows.</a:t>
            </a:r>
          </a:p>
          <a:p>
            <a:r>
              <a:rPr lang="en-US" dirty="0" smtClean="0"/>
              <a:t>These are removed by “grouping rows” with the same value as a single row.</a:t>
            </a:r>
          </a:p>
          <a:p>
            <a:r>
              <a:rPr lang="en-US" dirty="0" smtClean="0"/>
              <a:t>To do a Group </a:t>
            </a:r>
            <a:r>
              <a:rPr lang="en-US" dirty="0"/>
              <a:t>B</a:t>
            </a:r>
            <a:r>
              <a:rPr lang="en-US" dirty="0" smtClean="0"/>
              <a:t>y, follow these steps:</a:t>
            </a:r>
          </a:p>
          <a:p>
            <a:pPr lvl="1"/>
            <a:r>
              <a:rPr lang="en-US" dirty="0" smtClean="0"/>
              <a:t>Select the function button         in the ribbon</a:t>
            </a:r>
          </a:p>
          <a:p>
            <a:pPr lvl="1"/>
            <a:r>
              <a:rPr lang="en-US" dirty="0" smtClean="0"/>
              <a:t>Select “Group By” for each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810000"/>
            <a:ext cx="533400" cy="67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4953000"/>
            <a:ext cx="381952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52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dates on which orders were placed.</a:t>
            </a:r>
          </a:p>
          <a:p>
            <a:r>
              <a:rPr lang="en-US" dirty="0" smtClean="0"/>
              <a:t>Here’s the result </a:t>
            </a:r>
            <a:r>
              <a:rPr lang="en-US" b="1" i="1" dirty="0" smtClean="0"/>
              <a:t>without</a:t>
            </a:r>
            <a:r>
              <a:rPr lang="en-US" dirty="0" smtClean="0"/>
              <a:t> a Group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0"/>
            <a:ext cx="26574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162300"/>
            <a:ext cx="120015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28017" y="3429000"/>
            <a:ext cx="2234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the duplicate rows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000750" y="3613666"/>
            <a:ext cx="527266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1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the same query </a:t>
            </a:r>
            <a:r>
              <a:rPr lang="en-US" b="1" i="1" dirty="0" smtClean="0"/>
              <a:t>with</a:t>
            </a:r>
            <a:r>
              <a:rPr lang="en-US" dirty="0" smtClean="0"/>
              <a:t> a Group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14600"/>
            <a:ext cx="1762125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36207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85125" y="2667000"/>
            <a:ext cx="22349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that the duplicate rows have been “collapsed” into groups and only the group is displayed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857858" y="2851666"/>
            <a:ext cx="527266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300162" y="4634825"/>
            <a:ext cx="10668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1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Duplicates with 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Group By collapses all rows that contain the same data across all columns.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Contacts are appearing multiple times in this example as the rows are not exactly the same.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348" y="2514600"/>
            <a:ext cx="388620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495800" y="2667000"/>
            <a:ext cx="6858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Joining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“join” is a query operation in which rows are selected that have a common value for some row.</a:t>
            </a:r>
          </a:p>
          <a:p>
            <a:pPr lvl="1"/>
            <a:r>
              <a:rPr lang="en-US" dirty="0" smtClean="0"/>
              <a:t>Two columns (each from a different table) can be related if their values represent the same things</a:t>
            </a:r>
          </a:p>
          <a:p>
            <a:r>
              <a:rPr lang="en-US" dirty="0" smtClean="0"/>
              <a:t>To find contacts that actually placed an order</a:t>
            </a:r>
            <a:r>
              <a:rPr lang="en-US" i="1" baseline="30000" dirty="0" smtClean="0"/>
              <a:t>1</a:t>
            </a:r>
            <a:r>
              <a:rPr lang="en-US" dirty="0" smtClean="0"/>
              <a:t>, the </a:t>
            </a:r>
            <a:r>
              <a:rPr lang="en-US" i="1" dirty="0" err="1" smtClean="0"/>
              <a:t>ContactID</a:t>
            </a:r>
            <a:r>
              <a:rPr lang="en-US" dirty="0" smtClean="0"/>
              <a:t> column value must be the same in the </a:t>
            </a:r>
            <a:r>
              <a:rPr lang="en-US" i="1" dirty="0" smtClean="0"/>
              <a:t>Contacts</a:t>
            </a:r>
            <a:r>
              <a:rPr lang="en-US" dirty="0" smtClean="0"/>
              <a:t> and the </a:t>
            </a:r>
            <a:r>
              <a:rPr lang="en-US" i="1" dirty="0" smtClean="0"/>
              <a:t>Orders</a:t>
            </a:r>
            <a:r>
              <a:rPr lang="en-US" dirty="0" smtClean="0"/>
              <a:t> table.</a:t>
            </a:r>
          </a:p>
          <a:p>
            <a:pPr lvl="1"/>
            <a:r>
              <a:rPr lang="en-US" dirty="0" smtClean="0"/>
              <a:t>This essentially finds all contacts who placed at least one order.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144399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1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There may be contacts in the Contacts table that are not linked to any order,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i.e.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, they never placed an order.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6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Joins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example, the </a:t>
            </a:r>
            <a:r>
              <a:rPr lang="en-US" dirty="0" err="1" smtClean="0"/>
              <a:t>ContactID</a:t>
            </a:r>
            <a:r>
              <a:rPr lang="en-US" dirty="0" smtClean="0"/>
              <a:t> in the Contact table and the </a:t>
            </a:r>
            <a:r>
              <a:rPr lang="en-US" dirty="0" err="1" smtClean="0"/>
              <a:t>ContactID</a:t>
            </a:r>
            <a:r>
              <a:rPr lang="en-US" dirty="0" smtClean="0"/>
              <a:t> in the Orders table represent the same thing so they can be related.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75852"/>
            <a:ext cx="4419600" cy="1158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351" y="3810000"/>
            <a:ext cx="4030249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47800" y="3821668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Contacts Table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19800" y="3440668"/>
            <a:ext cx="1752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Orders Table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143000" y="4495800"/>
            <a:ext cx="457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239000" y="4114800"/>
            <a:ext cx="609600" cy="6401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7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of the </a:t>
            </a:r>
            <a:r>
              <a:rPr lang="en-US" i="1" dirty="0" smtClean="0"/>
              <a:t>Orders</a:t>
            </a:r>
            <a:r>
              <a:rPr lang="en-US" dirty="0" smtClean="0"/>
              <a:t> Database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Microsoft Access Tutorial: Data, Databases, and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Joining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every possible </a:t>
            </a:r>
            <a:r>
              <a:rPr lang="en-US" dirty="0"/>
              <a:t>combination, take a row from the first table and a row from the second </a:t>
            </a:r>
            <a:r>
              <a:rPr lang="en-US" dirty="0" smtClean="0"/>
              <a:t>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Remove </a:t>
            </a:r>
            <a:r>
              <a:rPr lang="en-US" dirty="0"/>
              <a:t>all the rows that do not have equal values in the related </a:t>
            </a:r>
            <a:r>
              <a:rPr lang="en-US" dirty="0" smtClean="0"/>
              <a:t>columns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Merge the related columns into one column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1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92162"/>
          </a:xfrm>
        </p:spPr>
        <p:txBody>
          <a:bodyPr/>
          <a:lstStyle/>
          <a:p>
            <a:r>
              <a:rPr lang="en-US" dirty="0" smtClean="0"/>
              <a:t>Step 1 – all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29" y="1371600"/>
            <a:ext cx="8675687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572" y="1371600"/>
            <a:ext cx="6894919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71600"/>
            <a:ext cx="11525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572" y="1384160"/>
            <a:ext cx="11525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987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2 – remove rows with unequal values in related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34" y="1357365"/>
            <a:ext cx="6894919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275" y="1343025"/>
            <a:ext cx="11525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34" y="1354015"/>
            <a:ext cx="11525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1589396" y="16002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237596" y="16002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828800" y="19812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28800" y="22098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81200" y="26670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81200" y="29718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81200" y="32004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81200" y="36576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981200" y="41148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81200" y="43434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46482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81200" y="51054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981200" y="53340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81200" y="5791200"/>
            <a:ext cx="586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676400" y="22860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313796" y="22860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741796" y="32766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237596" y="32766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741796" y="37338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237596" y="37338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741796" y="47244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313796" y="47244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741796" y="54102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313796" y="5410200"/>
            <a:ext cx="696604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9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– merge related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43200"/>
            <a:ext cx="6146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44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Joins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Output: Attributes are never equal.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Meaningless Output: That attributes are equal doesn’t mean anything.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550" y="2209800"/>
            <a:ext cx="3762900" cy="15432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155" y="5029200"/>
            <a:ext cx="3867690" cy="16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830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Group By and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first name, last name, and zip code of all contacts that placed an order.</a:t>
            </a:r>
          </a:p>
          <a:p>
            <a:r>
              <a:rPr lang="en-US" dirty="0" smtClean="0"/>
              <a:t>Here’s the result </a:t>
            </a:r>
            <a:r>
              <a:rPr lang="en-US" b="1" i="1" dirty="0" smtClean="0"/>
              <a:t>without</a:t>
            </a:r>
            <a:r>
              <a:rPr lang="en-US" dirty="0" smtClean="0"/>
              <a:t> a Group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02000"/>
            <a:ext cx="42386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760787"/>
            <a:ext cx="29241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602395" y="5735637"/>
            <a:ext cx="2234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the duplicate rows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Group By and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first name, last name, and zip code of all contacts that placed an order.</a:t>
            </a:r>
          </a:p>
          <a:p>
            <a:r>
              <a:rPr lang="en-US" dirty="0" smtClean="0"/>
              <a:t>Here’s the result </a:t>
            </a:r>
            <a:r>
              <a:rPr lang="en-US" b="1" i="1" dirty="0" smtClean="0"/>
              <a:t>with</a:t>
            </a:r>
            <a:r>
              <a:rPr lang="en-US" dirty="0" smtClean="0"/>
              <a:t> a Group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9200" y="5054600"/>
            <a:ext cx="3886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All rows with the same first name, last name, and zip code have been collapsed into a single “group”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3276600"/>
            <a:ext cx="42291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683000"/>
            <a:ext cx="295275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32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Unrelated Tables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to join tables without relating columns in those tables.</a:t>
            </a:r>
          </a:p>
          <a:p>
            <a:r>
              <a:rPr lang="en-US" dirty="0" smtClean="0"/>
              <a:t>Such a join is called an “outer join” or a “Cartesian product.”</a:t>
            </a:r>
          </a:p>
          <a:p>
            <a:r>
              <a:rPr lang="en-US" dirty="0" smtClean="0"/>
              <a:t>The Cartesian product contains all possible combinations of rows.</a:t>
            </a:r>
          </a:p>
          <a:p>
            <a:r>
              <a:rPr lang="en-US" dirty="0" smtClean="0"/>
              <a:t>For new database users, the Cartesian product is almost always the wrong 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18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Who ordered which products?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4078" y="1295400"/>
            <a:ext cx="3124200" cy="2057400"/>
          </a:xfrm>
        </p:spPr>
        <p:txBody>
          <a:bodyPr/>
          <a:lstStyle/>
          <a:p>
            <a:r>
              <a:rPr lang="en-US" dirty="0" smtClean="0"/>
              <a:t>Unrelated tables -- </a:t>
            </a:r>
            <a:r>
              <a:rPr lang="en-US" b="1" dirty="0" smtClean="0">
                <a:solidFill>
                  <a:srgbClr val="FF0000"/>
                </a:solidFill>
              </a:rPr>
              <a:t>wrong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490537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693" y="3810000"/>
            <a:ext cx="537174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0" y="4191000"/>
            <a:ext cx="31242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Every contact is paired with every product.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5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ordered which products?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38400"/>
            <a:ext cx="709367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Orders</a:t>
            </a:r>
            <a:r>
              <a:rPr lang="en-US" dirty="0" smtClean="0"/>
              <a:t>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will be using a database that contains data for orders placed by customers for our examples.</a:t>
            </a:r>
          </a:p>
          <a:p>
            <a:r>
              <a:rPr lang="en-US" dirty="0" smtClean="0"/>
              <a:t>This database stores the following information:</a:t>
            </a:r>
          </a:p>
          <a:p>
            <a:pPr lvl="1"/>
            <a:r>
              <a:rPr lang="en-US" dirty="0" smtClean="0"/>
              <a:t>For each order know what was ordered, how much of that item was ordered, and at what price.</a:t>
            </a:r>
          </a:p>
          <a:p>
            <a:pPr lvl="1"/>
            <a:r>
              <a:rPr lang="en-US" dirty="0" smtClean="0"/>
              <a:t>For each order know who placed that order.</a:t>
            </a:r>
          </a:p>
          <a:p>
            <a:pPr lvl="1"/>
            <a:r>
              <a:rPr lang="en-US" dirty="0" smtClean="0"/>
              <a:t>For each customer (called a contact) store where they live.</a:t>
            </a:r>
          </a:p>
          <a:p>
            <a:pPr lvl="1"/>
            <a:r>
              <a:rPr lang="en-US" dirty="0" smtClean="0"/>
              <a:t>For each product track its description and price.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rows that meet certain criteria is done through a WHERE clause.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281940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1981200" y="5003800"/>
            <a:ext cx="1066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1200" y="5435600"/>
            <a:ext cx="1066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863850"/>
            <a:ext cx="11430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33800" y="4648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Lists all of the line items (ID only) that have a Quantity &gt; 2.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the </a:t>
            </a:r>
            <a:r>
              <a:rPr lang="en-US" dirty="0" err="1" smtClean="0"/>
              <a:t>OrderDates</a:t>
            </a:r>
            <a:r>
              <a:rPr lang="en-US" dirty="0" smtClean="0"/>
              <a:t> where the Quantity of an item ordered was at least 2. Each date should only appear once in the result.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09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Correct: Use a WHERE Clause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4038600" cy="4751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07" y="1547993"/>
            <a:ext cx="1477993" cy="431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4648200" y="3823447"/>
            <a:ext cx="2179607" cy="6275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00400" y="5410200"/>
            <a:ext cx="609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4400" y="4572000"/>
            <a:ext cx="1905000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Can’t be shown, may be more than one quantity &gt;=2 per date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810000" y="4895165"/>
            <a:ext cx="914400" cy="5912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6823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290"/>
            <a:ext cx="9144000" cy="8743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Incorrect: Using a GROUP BY instead of WHERE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33</a:t>
            </a:fld>
            <a:endParaRPr lang="en-US"/>
          </a:p>
        </p:txBody>
      </p:sp>
      <p:cxnSp>
        <p:nvCxnSpPr>
          <p:cNvPr id="8" name="Straight Arrow Connector 7"/>
          <p:cNvCxnSpPr>
            <a:stCxn id="12" idx="0"/>
          </p:cNvCxnSpPr>
          <p:nvPr/>
        </p:nvCxnSpPr>
        <p:spPr>
          <a:xfrm flipV="1">
            <a:off x="5676900" y="3200400"/>
            <a:ext cx="952500" cy="1371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00400" y="5410200"/>
            <a:ext cx="609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4400" y="4572000"/>
            <a:ext cx="1905000" cy="14773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Can be shown, some dates appear more than once with several quantities &gt;=2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43050"/>
            <a:ext cx="3939453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3810000" y="4895165"/>
            <a:ext cx="914400" cy="5912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2362200" cy="581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6781800" y="2438400"/>
            <a:ext cx="2362200" cy="10382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763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criteria are specified as an algebraic relationship, but queries are generally stated as a narrative, so we need to “translate”.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550758"/>
              </p:ext>
            </p:extLst>
          </p:nvPr>
        </p:nvGraphicFramePr>
        <p:xfrm>
          <a:off x="914400" y="32766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Narrative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Algebraic 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</a:t>
                      </a:r>
                      <a:r>
                        <a:rPr lang="en-US" baseline="0" dirty="0" smtClean="0"/>
                        <a:t>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&gt;=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more than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More than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&gt;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less than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&gt;=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&lt;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 to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&lt;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most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&lt;= 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7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query design view, attributes can be renamed with a </a:t>
            </a:r>
            <a:r>
              <a:rPr lang="en-US" b="1" dirty="0" smtClean="0"/>
              <a:t>:</a:t>
            </a:r>
          </a:p>
          <a:p>
            <a:pPr lvl="1"/>
            <a:r>
              <a:rPr lang="en-US" dirty="0" err="1" smtClean="0"/>
              <a:t>newname</a:t>
            </a:r>
            <a:r>
              <a:rPr lang="en-US" dirty="0" smtClean="0"/>
              <a:t>: </a:t>
            </a:r>
            <a:r>
              <a:rPr lang="en-US" dirty="0" err="1" smtClean="0"/>
              <a:t>oldname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352800"/>
            <a:ext cx="3019847" cy="26006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365500"/>
            <a:ext cx="2124372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666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Calculated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query can also use calculated expressions.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List the extended prices for each line item.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90900"/>
            <a:ext cx="321945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733800"/>
            <a:ext cx="1905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013200" y="4937561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the user defined field name (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ExtPrice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) and the use of brackets for the field names, e.g., [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Quantity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].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895474" y="5221426"/>
            <a:ext cx="1990725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Aggregate functions work on multiple rows.</a:t>
            </a:r>
          </a:p>
          <a:p>
            <a:r>
              <a:rPr lang="en-US" dirty="0" smtClean="0"/>
              <a:t>If used within a Group By, they work on the rows within each group.</a:t>
            </a:r>
          </a:p>
          <a:p>
            <a:r>
              <a:rPr lang="en-US" dirty="0" smtClean="0"/>
              <a:t>If used on an entire table or query, they work on all of the rows in the table or query.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Functions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186750"/>
              </p:ext>
            </p:extLst>
          </p:nvPr>
        </p:nvGraphicFramePr>
        <p:xfrm>
          <a:off x="685800" y="1600200"/>
          <a:ext cx="7848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Aggregate 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COUNT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Counts the rows in a table or a group if used in a Group By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Adds the values of the summed field in a table or a group if used in a Group By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AVG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Averages the values of the field in a table or a group if used in a Group By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Finds the minimum value</a:t>
                      </a:r>
                      <a:r>
                        <a:rPr lang="en-US" baseline="0" dirty="0" smtClean="0"/>
                        <a:t> of the field in a table or a group if used in a Group By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Finds the maximum value</a:t>
                      </a:r>
                      <a:r>
                        <a:rPr lang="en-US" baseline="0" dirty="0" smtClean="0"/>
                        <a:t> of the field in a table or a group if used in a Group By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Finds the standard deviation </a:t>
                      </a:r>
                      <a:r>
                        <a:rPr lang="en-US" baseline="0" dirty="0" smtClean="0"/>
                        <a:t>of the field in a table or a group if used in a Group By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4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total of each order, </a:t>
            </a:r>
            <a:r>
              <a:rPr lang="en-US" i="1" dirty="0" smtClean="0"/>
              <a:t>i.e.</a:t>
            </a:r>
            <a:r>
              <a:rPr lang="en-US" dirty="0" smtClean="0"/>
              <a:t>, the sum of the extended prices for each line item within an order.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13200" y="4343400"/>
            <a:ext cx="472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the user defined field name (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Total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) and the use of brackets for the field names, e.g., [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Quantity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]. The SUM applies to the values of the [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Quantity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]*[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UnitPrice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] within each group.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58966"/>
            <a:ext cx="32385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0" y="3171666"/>
            <a:ext cx="192405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79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Order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02726"/>
              </p:ext>
            </p:extLst>
          </p:nvPr>
        </p:nvGraphicFramePr>
        <p:xfrm>
          <a:off x="609600" y="1676400"/>
          <a:ext cx="8153400" cy="4297680"/>
        </p:xfrm>
        <a:graphic>
          <a:graphicData uri="http://schemas.openxmlformats.org/drawingml/2006/table">
            <a:tbl>
              <a:tblPr/>
              <a:tblGrid>
                <a:gridCol w="1865318"/>
                <a:gridCol w="2694893"/>
                <a:gridCol w="942476"/>
                <a:gridCol w="1079920"/>
                <a:gridCol w="1570793"/>
              </a:tblGrid>
              <a:tr h="31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Aharoni"/>
                        </a:rPr>
                        <a:t>Order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O0001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Customer Contact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Contact ID: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C0004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Colon, Nicholas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Address: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9020 N.W. 75 Street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Coral Springs, FL 33065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Date: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4/15/1999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UnitPrice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ExtendedPrice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DVD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HD Floppy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9.99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39.96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Norton Anti-Virus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1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Total: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   178.91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SUM and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all orders which have a total value of more than $1000.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32100"/>
            <a:ext cx="310515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271837"/>
            <a:ext cx="1857375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1882773" y="5292725"/>
            <a:ext cx="1990725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1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Items in a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count the rows that were collapsed into a group, use the COUNT(*) function.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305752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124200"/>
            <a:ext cx="207645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191000" y="4648200"/>
            <a:ext cx="472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The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Group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B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y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collects identical rows into a group. Only the group is displayed, 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but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COUNT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en-US" u="sng" dirty="0" smtClean="0">
                <a:solidFill>
                  <a:srgbClr val="FF0000"/>
                </a:solidFill>
                <a:latin typeface="Segoe Print" pitchFamily="2" charset="0"/>
              </a:rPr>
              <a:t>counts the number of rows that are in each group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. So the above query tells us how many orders each contact placed.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81200" y="5054600"/>
            <a:ext cx="1066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the use of the “Expression” in the Total row for COUNT(*).</a:t>
            </a:r>
          </a:p>
          <a:p>
            <a:r>
              <a:rPr lang="en-US" dirty="0" smtClean="0"/>
              <a:t>Expression is often required when an aggregate function is used.</a:t>
            </a:r>
          </a:p>
          <a:p>
            <a:r>
              <a:rPr lang="en-US" dirty="0" smtClean="0"/>
              <a:t>Aggregate functions work on the items within a group of the Group By clause:</a:t>
            </a:r>
          </a:p>
          <a:p>
            <a:pPr lvl="1"/>
            <a:r>
              <a:rPr lang="en-US" b="1" dirty="0" smtClean="0"/>
              <a:t>COUNT</a:t>
            </a:r>
            <a:r>
              <a:rPr lang="en-US" dirty="0" smtClean="0"/>
              <a:t> – counts items in a group</a:t>
            </a:r>
          </a:p>
          <a:p>
            <a:pPr lvl="1"/>
            <a:r>
              <a:rPr lang="en-US" b="1" dirty="0" smtClean="0"/>
              <a:t>SUM</a:t>
            </a:r>
            <a:r>
              <a:rPr lang="en-US" dirty="0" smtClean="0"/>
              <a:t> – adds the items in a group (numbers only)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orders are for less than $2,000?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orders are for less than $2,000?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38400"/>
            <a:ext cx="3667125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2743200" y="4887712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752725"/>
            <a:ext cx="187642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02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for yourself…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Access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0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orders were placed from each state?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0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contacts placed three or more orders?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4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often was each product ordered?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7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products have a total sales volume of more than $10,000, i.e., for which products did the total amount sold across all orders exceed $10,000?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Tables, Rows, and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Microsoft Access is a </a:t>
            </a:r>
            <a:r>
              <a:rPr lang="en-US" i="1" dirty="0" smtClean="0"/>
              <a:t>relational database </a:t>
            </a:r>
            <a:r>
              <a:rPr lang="en-US" dirty="0" smtClean="0"/>
              <a:t>which means that it stores data in tables</a:t>
            </a:r>
          </a:p>
          <a:p>
            <a:r>
              <a:rPr lang="en-US" dirty="0" smtClean="0"/>
              <a:t>Each table contains rows; one row for each record, </a:t>
            </a:r>
            <a:r>
              <a:rPr lang="en-US" i="1" dirty="0" smtClean="0"/>
              <a:t>i.e.</a:t>
            </a:r>
            <a:r>
              <a:rPr lang="en-US" dirty="0" smtClean="0"/>
              <a:t>, a contact, order, product, etc.</a:t>
            </a:r>
          </a:p>
          <a:p>
            <a:r>
              <a:rPr lang="en-US" dirty="0" smtClean="0"/>
              <a:t>Each row in a table has a unique identifier, 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dirty="0" err="1" smtClean="0"/>
              <a:t>OrderID</a:t>
            </a:r>
            <a:r>
              <a:rPr lang="en-US" dirty="0" smtClean="0"/>
              <a:t>, </a:t>
            </a:r>
            <a:r>
              <a:rPr lang="en-US" dirty="0" err="1" smtClean="0"/>
              <a:t>ProductID</a:t>
            </a:r>
            <a:r>
              <a:rPr lang="en-US" dirty="0" smtClean="0"/>
              <a:t>, </a:t>
            </a:r>
            <a:r>
              <a:rPr lang="en-US" dirty="0" err="1" smtClean="0"/>
              <a:t>ContactID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By removes duplicate rows where the Group By values are the same</a:t>
            </a:r>
          </a:p>
          <a:p>
            <a:r>
              <a:rPr lang="en-US" dirty="0" smtClean="0"/>
              <a:t>Aggregate functions apply to groups or entire tables depending how they are used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Database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all of the tables in the database: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438400"/>
            <a:ext cx="6781800" cy="378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30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33400" y="4724400"/>
            <a:ext cx="66294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38400" y="3459968"/>
            <a:ext cx="1981200" cy="2738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38400" y="2686733"/>
            <a:ext cx="1752600" cy="773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The Data Come From?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428453"/>
              </p:ext>
            </p:extLst>
          </p:nvPr>
        </p:nvGraphicFramePr>
        <p:xfrm>
          <a:off x="609600" y="1676400"/>
          <a:ext cx="8153400" cy="4297680"/>
        </p:xfrm>
        <a:graphic>
          <a:graphicData uri="http://schemas.openxmlformats.org/drawingml/2006/table">
            <a:tbl>
              <a:tblPr/>
              <a:tblGrid>
                <a:gridCol w="1865318"/>
                <a:gridCol w="2694893"/>
                <a:gridCol w="942476"/>
                <a:gridCol w="1079920"/>
                <a:gridCol w="1570793"/>
              </a:tblGrid>
              <a:tr h="31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Aharoni"/>
                        </a:rPr>
                        <a:t>Order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O0001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Customer Contact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Contact ID: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C0004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Colon, Nicholas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Address: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9020 N.W. 75 Street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Coral Springs, FL 33065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Date: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4/15/1999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UnitPrice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ExtendedPrice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DVD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HD Floppy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9.99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39.96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Norton Anti-Virus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1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Total: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   178.91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19600" y="1600200"/>
            <a:ext cx="1981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Orders.OrderID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76600" y="1784866"/>
            <a:ext cx="11430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43810" y="2313945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Contacts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3299791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ZipCodes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419601" y="3459969"/>
            <a:ext cx="496957" cy="9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48100" y="3886200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Orders.OrderDate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429000" y="4070866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8200" y="5574268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LineItems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6570" y="3410634"/>
            <a:ext cx="2621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ExtendedPrice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=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Quantity *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UnitPrice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719085" y="4056965"/>
            <a:ext cx="129515" cy="362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16558" y="6096000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Total Order Amount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3" name="Straight Arrow Connector 12"/>
          <p:cNvCxnSpPr>
            <a:stCxn id="24" idx="3"/>
          </p:cNvCxnSpPr>
          <p:nvPr/>
        </p:nvCxnSpPr>
        <p:spPr>
          <a:xfrm flipV="1">
            <a:off x="7524964" y="6019800"/>
            <a:ext cx="552236" cy="26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Retrieving Data with Queries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Microsoft Access Tutorial: Data, Databases, and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8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retrieved through queries.</a:t>
            </a:r>
          </a:p>
          <a:p>
            <a:r>
              <a:rPr lang="en-US" dirty="0" smtClean="0"/>
              <a:t>Queries are formulated in a specialized language called SQL (pronounced </a:t>
            </a:r>
            <a:r>
              <a:rPr lang="en-US" i="1" dirty="0" smtClean="0"/>
              <a:t>SEQUEL</a:t>
            </a:r>
            <a:r>
              <a:rPr lang="en-US" dirty="0" smtClean="0"/>
              <a:t>).</a:t>
            </a:r>
          </a:p>
          <a:p>
            <a:r>
              <a:rPr lang="en-US" dirty="0" smtClean="0"/>
              <a:t>Microsoft Access makes it easy to create SQL queries through a simple drag-and-drop interface called the </a:t>
            </a:r>
            <a:r>
              <a:rPr lang="en-US" i="1" dirty="0" smtClean="0"/>
              <a:t>Query Builder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Queries are eventually integrated into reports, forms, programs, or executed by themselves.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4483913f4c8fb0b8d97bfa95fc6bb9625d0c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25171</TotalTime>
  <Words>1954</Words>
  <Application>Microsoft Office PowerPoint</Application>
  <PresentationFormat>On-screen Show (4:3)</PresentationFormat>
  <Paragraphs>401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Office Theme</vt:lpstr>
      <vt:lpstr>1_Office Theme</vt:lpstr>
      <vt:lpstr>Query Construction</vt:lpstr>
      <vt:lpstr>Layout of the Orders Database</vt:lpstr>
      <vt:lpstr>The Orders Database</vt:lpstr>
      <vt:lpstr>A Sample Order</vt:lpstr>
      <vt:lpstr>Tables, Rows, and Identifiers</vt:lpstr>
      <vt:lpstr>The Database Layout</vt:lpstr>
      <vt:lpstr>Where Does The Data Come From?</vt:lpstr>
      <vt:lpstr>Retrieving Data with Queries</vt:lpstr>
      <vt:lpstr>Queries</vt:lpstr>
      <vt:lpstr>Queries on Tables</vt:lpstr>
      <vt:lpstr>Creating Queries in Access</vt:lpstr>
      <vt:lpstr>Running a Query</vt:lpstr>
      <vt:lpstr>Example: Simple Query</vt:lpstr>
      <vt:lpstr>Removing Duplicates</vt:lpstr>
      <vt:lpstr>Example: Group By</vt:lpstr>
      <vt:lpstr>Example: Group By</vt:lpstr>
      <vt:lpstr>Duplicates with Group By</vt:lpstr>
      <vt:lpstr>Joining Tables</vt:lpstr>
      <vt:lpstr>Table Joins</vt:lpstr>
      <vt:lpstr>Steps for Joining Tables</vt:lpstr>
      <vt:lpstr>Step 1 – all combinations</vt:lpstr>
      <vt:lpstr>Step 2 – remove rows with unequal values in related columns</vt:lpstr>
      <vt:lpstr>Step 3 – merge related columns</vt:lpstr>
      <vt:lpstr>Bad Joins</vt:lpstr>
      <vt:lpstr>Example: Group By and Join</vt:lpstr>
      <vt:lpstr>Example: Group By and Join</vt:lpstr>
      <vt:lpstr>Unrelated Tables</vt:lpstr>
      <vt:lpstr>Who ordered which products?</vt:lpstr>
      <vt:lpstr>Who ordered which products?</vt:lpstr>
      <vt:lpstr>Filtering</vt:lpstr>
      <vt:lpstr>Example</vt:lpstr>
      <vt:lpstr>Correct: Use a WHERE Clause</vt:lpstr>
      <vt:lpstr>Incorrect: Using a GROUP BY instead of WHERE</vt:lpstr>
      <vt:lpstr>Selection Criteria</vt:lpstr>
      <vt:lpstr>Renaming Attributes</vt:lpstr>
      <vt:lpstr>Calculated Fields</vt:lpstr>
      <vt:lpstr>Aggregate Functions</vt:lpstr>
      <vt:lpstr>Aggregate Functions</vt:lpstr>
      <vt:lpstr>Example: SUM</vt:lpstr>
      <vt:lpstr>Example: SUM and Filter</vt:lpstr>
      <vt:lpstr>Counting Items in a Group</vt:lpstr>
      <vt:lpstr>Expressions</vt:lpstr>
      <vt:lpstr>Query</vt:lpstr>
      <vt:lpstr>Query</vt:lpstr>
      <vt:lpstr>Try for yourself…</vt:lpstr>
      <vt:lpstr>Question 1</vt:lpstr>
      <vt:lpstr>Question 2</vt:lpstr>
      <vt:lpstr>Question 3</vt:lpstr>
      <vt:lpstr>Question 4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CS1100: Data &amp; Databases</dc:title>
  <dc:creator>Martin Schedlbauer</dc:creator>
  <cp:lastModifiedBy>Leena Razzaq</cp:lastModifiedBy>
  <cp:revision>81</cp:revision>
  <dcterms:created xsi:type="dcterms:W3CDTF">2012-03-13T08:42:52Z</dcterms:created>
  <dcterms:modified xsi:type="dcterms:W3CDTF">2013-02-27T20:46:53Z</dcterms:modified>
</cp:coreProperties>
</file>