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29" r:id="rId2"/>
    <p:sldId id="305" r:id="rId3"/>
    <p:sldId id="338" r:id="rId4"/>
    <p:sldId id="306" r:id="rId5"/>
    <p:sldId id="336" r:id="rId6"/>
    <p:sldId id="261" r:id="rId7"/>
    <p:sldId id="337" r:id="rId8"/>
    <p:sldId id="343" r:id="rId9"/>
    <p:sldId id="330" r:id="rId10"/>
    <p:sldId id="259" r:id="rId11"/>
    <p:sldId id="345" r:id="rId12"/>
    <p:sldId id="269" r:id="rId13"/>
    <p:sldId id="346" r:id="rId14"/>
    <p:sldId id="257" r:id="rId15"/>
    <p:sldId id="260" r:id="rId16"/>
    <p:sldId id="347" r:id="rId17"/>
    <p:sldId id="348" r:id="rId18"/>
    <p:sldId id="340" r:id="rId19"/>
    <p:sldId id="342" r:id="rId20"/>
    <p:sldId id="331" r:id="rId21"/>
    <p:sldId id="262" r:id="rId22"/>
    <p:sldId id="263" r:id="rId23"/>
    <p:sldId id="265" r:id="rId24"/>
    <p:sldId id="266" r:id="rId25"/>
    <p:sldId id="264" r:id="rId26"/>
    <p:sldId id="267" r:id="rId27"/>
    <p:sldId id="270" r:id="rId28"/>
    <p:sldId id="271" r:id="rId29"/>
    <p:sldId id="301" r:id="rId30"/>
    <p:sldId id="302" r:id="rId31"/>
    <p:sldId id="268" r:id="rId32"/>
    <p:sldId id="272" r:id="rId33"/>
    <p:sldId id="273" r:id="rId34"/>
    <p:sldId id="334" r:id="rId35"/>
    <p:sldId id="335" r:id="rId36"/>
  </p:sldIdLst>
  <p:sldSz cx="9144000" cy="6858000" type="screen4x3"/>
  <p:notesSz cx="6858000" cy="9144000"/>
  <p:custDataLst>
    <p:tags r:id="rId3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48" autoAdjust="0"/>
    <p:restoredTop sz="94660"/>
  </p:normalViewPr>
  <p:slideViewPr>
    <p:cSldViewPr>
      <p:cViewPr>
        <p:scale>
          <a:sx n="100" d="100"/>
          <a:sy n="100" d="100"/>
        </p:scale>
        <p:origin x="-17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B18F0-954F-474E-800A-853E660819CA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7BEF0-F076-4906-A921-C330E6E3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NEU CCIS Log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456720" y="6607957"/>
            <a:ext cx="1524000" cy="2092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creenr.com/inE" TargetMode="External"/><Relationship Id="rId4" Type="http://schemas.openxmlformats.org/officeDocument/2006/relationships/image" Target="../media/image2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Data, Databases, and Queries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2906713"/>
            <a:ext cx="7848600" cy="1500187"/>
          </a:xfrm>
        </p:spPr>
        <p:txBody>
          <a:bodyPr/>
          <a:lstStyle/>
          <a:p>
            <a:r>
              <a:rPr lang="en-US" dirty="0"/>
              <a:t>Managing Data in Relational </a:t>
            </a: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14400"/>
            <a:ext cx="6705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0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Orders</a:t>
            </a:r>
            <a:r>
              <a:rPr lang="en-US" dirty="0" smtClean="0"/>
              <a:t>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will be using a database that contains data for orders placed by customers for our examples.</a:t>
            </a:r>
          </a:p>
          <a:p>
            <a:r>
              <a:rPr lang="en-US" dirty="0" smtClean="0"/>
              <a:t>This database stores the following information:</a:t>
            </a:r>
          </a:p>
          <a:p>
            <a:pPr lvl="1"/>
            <a:r>
              <a:rPr lang="en-US" dirty="0" smtClean="0"/>
              <a:t>For each order know what was ordered, how much of that item was ordered, and at what price.</a:t>
            </a:r>
          </a:p>
          <a:p>
            <a:pPr lvl="1"/>
            <a:r>
              <a:rPr lang="en-US" dirty="0" smtClean="0"/>
              <a:t>For each order know who placed that order.</a:t>
            </a:r>
          </a:p>
          <a:p>
            <a:pPr lvl="1"/>
            <a:r>
              <a:rPr lang="en-US" dirty="0" smtClean="0"/>
              <a:t>For each customer (called a contact) store where they live.</a:t>
            </a:r>
          </a:p>
          <a:p>
            <a:pPr lvl="1"/>
            <a:r>
              <a:rPr lang="en-US" dirty="0" smtClean="0"/>
              <a:t>For each product track its description and price.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Orders</a:t>
            </a:r>
            <a:r>
              <a:rPr lang="en-US" dirty="0" smtClean="0"/>
              <a:t>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will be using a database that contains data for orders placed by customers for our examples.</a:t>
            </a:r>
          </a:p>
          <a:p>
            <a:r>
              <a:rPr lang="en-US" dirty="0" smtClean="0"/>
              <a:t>This database stores the following information:</a:t>
            </a:r>
          </a:p>
          <a:p>
            <a:pPr lvl="1"/>
            <a:r>
              <a:rPr lang="en-US" dirty="0" smtClean="0"/>
              <a:t>For each order, we know what was ordered, how many of that item was ordered, and at what price.</a:t>
            </a:r>
          </a:p>
          <a:p>
            <a:pPr lvl="1"/>
            <a:r>
              <a:rPr lang="en-US" dirty="0" smtClean="0"/>
              <a:t>For each order, we know who placed that order.</a:t>
            </a:r>
          </a:p>
          <a:p>
            <a:pPr lvl="1"/>
            <a:r>
              <a:rPr lang="en-US" dirty="0" smtClean="0"/>
              <a:t>For each customer (called a contact), we store where he/she lives.</a:t>
            </a:r>
          </a:p>
          <a:p>
            <a:pPr lvl="1"/>
            <a:r>
              <a:rPr lang="en-US" dirty="0" smtClean="0"/>
              <a:t>For each product, we track its description and price.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-38100" y="6553200"/>
            <a:ext cx="3369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jys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47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Database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all of the tables in the database: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12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2438400"/>
            <a:ext cx="6781800" cy="3783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130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Database Layout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13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2438400"/>
            <a:ext cx="6781800" cy="3783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228600" y="1832262"/>
            <a:ext cx="289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For each </a:t>
            </a:r>
            <a:r>
              <a:rPr lang="en-US" dirty="0" smtClean="0"/>
              <a:t>product, we know its </a:t>
            </a:r>
            <a:r>
              <a:rPr lang="en-US" dirty="0"/>
              <a:t>description and price.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5566700"/>
            <a:ext cx="304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For each customer (called a contact</a:t>
            </a:r>
            <a:r>
              <a:rPr lang="en-US" dirty="0" smtClean="0"/>
              <a:t>), we know where he/she lives.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086600" y="2644170"/>
            <a:ext cx="2057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For each order, we know who placed that order.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276600" y="1309249"/>
            <a:ext cx="2819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For each </a:t>
            </a:r>
            <a:r>
              <a:rPr lang="en-US" dirty="0" smtClean="0"/>
              <a:t>order, we </a:t>
            </a:r>
            <a:r>
              <a:rPr lang="en-US" dirty="0"/>
              <a:t>know what was ordered, how </a:t>
            </a:r>
            <a:r>
              <a:rPr lang="en-US" dirty="0" smtClean="0"/>
              <a:t>many of </a:t>
            </a:r>
            <a:r>
              <a:rPr lang="en-US" dirty="0"/>
              <a:t>that item </a:t>
            </a:r>
            <a:r>
              <a:rPr lang="en-US" dirty="0" smtClean="0"/>
              <a:t>were ordered</a:t>
            </a:r>
            <a:r>
              <a:rPr lang="en-US" dirty="0"/>
              <a:t>, and at what price.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619473"/>
            <a:ext cx="3369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jys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69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Sample Order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02726"/>
              </p:ext>
            </p:extLst>
          </p:nvPr>
        </p:nvGraphicFramePr>
        <p:xfrm>
          <a:off x="609600" y="1676400"/>
          <a:ext cx="8153400" cy="4297680"/>
        </p:xfrm>
        <a:graphic>
          <a:graphicData uri="http://schemas.openxmlformats.org/drawingml/2006/table">
            <a:tbl>
              <a:tblPr/>
              <a:tblGrid>
                <a:gridCol w="1865318"/>
                <a:gridCol w="2694893"/>
                <a:gridCol w="942476"/>
                <a:gridCol w="1079920"/>
                <a:gridCol w="1570793"/>
              </a:tblGrid>
              <a:tr h="31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Aharoni"/>
                        </a:rPr>
                        <a:t>Order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O0001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Customer Contact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Contact ID: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C0004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Colon, Nicholas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Address: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9020 N.W. 75 Street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Coral Springs, FL 33065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Order Date: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4/15/1999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Product 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Product Name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Quantity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UnitPrice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ExtendedPrice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P0013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DVD Disks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23.00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23.00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P0014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HD Floppy Disks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9.99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39.96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P0027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Norton Anti-Virus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115.95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115.95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81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Order Total: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      178.91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33400" y="4724400"/>
            <a:ext cx="6629400" cy="83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438400" y="3459968"/>
            <a:ext cx="1981200" cy="2738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438400" y="2686733"/>
            <a:ext cx="1752600" cy="773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The Data Come From?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428453"/>
              </p:ext>
            </p:extLst>
          </p:nvPr>
        </p:nvGraphicFramePr>
        <p:xfrm>
          <a:off x="609600" y="1676400"/>
          <a:ext cx="8153400" cy="4297680"/>
        </p:xfrm>
        <a:graphic>
          <a:graphicData uri="http://schemas.openxmlformats.org/drawingml/2006/table">
            <a:tbl>
              <a:tblPr/>
              <a:tblGrid>
                <a:gridCol w="1865318"/>
                <a:gridCol w="2694893"/>
                <a:gridCol w="942476"/>
                <a:gridCol w="1079920"/>
                <a:gridCol w="1570793"/>
              </a:tblGrid>
              <a:tr h="31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Aharoni"/>
                        </a:rPr>
                        <a:t>Order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O0001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Customer Contact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Contact ID: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C0004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Colon, Nicholas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Address: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9020 N.W. 75 Street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Coral Springs, FL 33065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Order Date: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4/15/1999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Product 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Product Name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Quantity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UnitPrice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ExtendedPrice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P0013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DVD Disks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23.00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23.00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P0014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HD Floppy Disks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9.99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39.96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P0027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Norton Anti-Virus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115.95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115.95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71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81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Order Total: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      178.91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19600" y="1600200"/>
            <a:ext cx="1981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Orders.OrderID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276600" y="1784866"/>
            <a:ext cx="1143000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43810" y="2313945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Contacts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3299791"/>
            <a:ext cx="1239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ZipCodes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419601" y="3459969"/>
            <a:ext cx="496957" cy="923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48100" y="3886200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Orders.OrderDate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429000" y="4070866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38200" y="5574268"/>
            <a:ext cx="130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LineItems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46570" y="3410634"/>
            <a:ext cx="2621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ExtendedPrice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=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Quantity *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UnitPrice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7719085" y="4056965"/>
            <a:ext cx="129515" cy="3626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916558" y="6096000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Total Order Amount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13" name="Straight Arrow Connector 12"/>
          <p:cNvCxnSpPr>
            <a:stCxn id="24" idx="3"/>
          </p:cNvCxnSpPr>
          <p:nvPr/>
        </p:nvCxnSpPr>
        <p:spPr>
          <a:xfrm flipV="1">
            <a:off x="7524964" y="6019800"/>
            <a:ext cx="552236" cy="260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closer look at the Contacts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The Design view</a:t>
            </a:r>
          </a:p>
          <a:p>
            <a:pPr lvl="1"/>
            <a:r>
              <a:rPr lang="en-US" dirty="0" smtClean="0"/>
              <a:t>Design your table in this view: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2332511"/>
            <a:ext cx="4648199" cy="4220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6619473"/>
            <a:ext cx="3369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jys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687" y="2285598"/>
            <a:ext cx="6524625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021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Text – alphanumeric data up to 255 characters</a:t>
            </a:r>
          </a:p>
          <a:p>
            <a:r>
              <a:rPr lang="en-US" dirty="0" smtClean="0"/>
              <a:t>Long Text– alphanumeric </a:t>
            </a:r>
            <a:r>
              <a:rPr lang="en-US" dirty="0"/>
              <a:t>data up to </a:t>
            </a:r>
            <a:r>
              <a:rPr lang="en-US" dirty="0" smtClean="0"/>
              <a:t>1 gigabyte</a:t>
            </a:r>
          </a:p>
          <a:p>
            <a:r>
              <a:rPr lang="en-US" dirty="0" smtClean="0"/>
              <a:t>Number – numeric data</a:t>
            </a:r>
          </a:p>
          <a:p>
            <a:r>
              <a:rPr lang="en-US" dirty="0" smtClean="0"/>
              <a:t>Date/Time </a:t>
            </a:r>
            <a:r>
              <a:rPr lang="en-US" dirty="0" smtClean="0"/>
              <a:t>– dates and times</a:t>
            </a:r>
          </a:p>
          <a:p>
            <a:r>
              <a:rPr lang="en-US" dirty="0" smtClean="0"/>
              <a:t>Currency – monetary data</a:t>
            </a:r>
          </a:p>
          <a:p>
            <a:r>
              <a:rPr lang="en-US" dirty="0" smtClean="0"/>
              <a:t>AutoNumber – unique value generated by Access for each new record (not editable)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619473"/>
            <a:ext cx="3369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jys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32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closer look at the Contacts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The Datasheet view</a:t>
            </a:r>
            <a:endParaRPr lang="en-US" dirty="0"/>
          </a:p>
          <a:p>
            <a:pPr lvl="1"/>
            <a:r>
              <a:rPr lang="en-US" dirty="0" smtClean="0"/>
              <a:t>Enter new data in this 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288" y="2719388"/>
            <a:ext cx="606742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44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Relationships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19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124200"/>
            <a:ext cx="5602518" cy="3125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5800" y="1032808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From the </a:t>
            </a:r>
            <a:r>
              <a:rPr lang="en-US" sz="2400" b="1" dirty="0" smtClean="0"/>
              <a:t>Database Tools </a:t>
            </a:r>
            <a:r>
              <a:rPr lang="en-US" sz="2400" dirty="0" smtClean="0"/>
              <a:t>tab, define how the data in tables is related, such as ID fields in tables that should match.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Example: </a:t>
            </a:r>
            <a:r>
              <a:rPr lang="en-US" sz="2400" dirty="0" err="1" smtClean="0"/>
              <a:t>ContactID</a:t>
            </a:r>
            <a:r>
              <a:rPr lang="en-US" sz="2400" dirty="0" smtClean="0"/>
              <a:t> in the Contact table is related to </a:t>
            </a:r>
            <a:r>
              <a:rPr lang="en-US" sz="2400" dirty="0" err="1" smtClean="0"/>
              <a:t>ContactID</a:t>
            </a:r>
            <a:r>
              <a:rPr lang="en-US" sz="2400" dirty="0" smtClean="0"/>
              <a:t> in the Orders table – a one-to-many relationship.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3733800" y="49530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019800" y="4419600"/>
            <a:ext cx="11430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75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this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Storing, accessing, searching, and viewing data are important in any business.</a:t>
            </a:r>
          </a:p>
          <a:p>
            <a:r>
              <a:rPr lang="en-US" dirty="0" smtClean="0"/>
              <a:t>While spreadsheets work well for small amounts of data, databases are used for larger data collections.</a:t>
            </a:r>
          </a:p>
          <a:p>
            <a:r>
              <a:rPr lang="en-US" dirty="0" smtClean="0"/>
              <a:t>Learning how to access data is an important skill when working with databases.</a:t>
            </a:r>
          </a:p>
          <a:p>
            <a:r>
              <a:rPr lang="en-US" dirty="0" smtClean="0"/>
              <a:t>We will learn how to formulate queries in the Microsoft Access database system.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4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Retrieving Data with Queries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Microsoft Access Tutorial: Data, Databases, and Queries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8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is retrieved through queries.</a:t>
            </a:r>
          </a:p>
          <a:p>
            <a:r>
              <a:rPr lang="en-US" dirty="0" smtClean="0"/>
              <a:t>Queries are formulated in a specialized language called SQL (pronounced </a:t>
            </a:r>
            <a:r>
              <a:rPr lang="en-US" i="1" dirty="0" smtClean="0"/>
              <a:t>SEQUEL</a:t>
            </a:r>
            <a:r>
              <a:rPr lang="en-US" dirty="0" smtClean="0"/>
              <a:t>).</a:t>
            </a:r>
          </a:p>
          <a:p>
            <a:r>
              <a:rPr lang="en-US" dirty="0" smtClean="0"/>
              <a:t>Microsoft Access makes it easy to create SQL queries through a simple drag-and-drop interface called the </a:t>
            </a:r>
            <a:r>
              <a:rPr lang="en-US" i="1" dirty="0" smtClean="0"/>
              <a:t>Query Builder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Queries are eventually integrated into reports, forms, programs, or executed by themselves.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1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 on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Queries retrieve data from one or more tables.</a:t>
            </a:r>
          </a:p>
          <a:p>
            <a:r>
              <a:rPr lang="en-US" dirty="0" smtClean="0"/>
              <a:t>You can specify which </a:t>
            </a:r>
          </a:p>
          <a:p>
            <a:pPr lvl="1"/>
            <a:r>
              <a:rPr lang="en-US" dirty="0" smtClean="0"/>
              <a:t>rows to include in the result through filters (WHERE clause in SQL terminology)</a:t>
            </a:r>
          </a:p>
          <a:p>
            <a:pPr lvl="1"/>
            <a:r>
              <a:rPr lang="en-US" dirty="0" smtClean="0"/>
              <a:t>columns to include in the results</a:t>
            </a:r>
          </a:p>
          <a:p>
            <a:r>
              <a:rPr lang="en-US" dirty="0" smtClean="0"/>
              <a:t>The result of a query is a table that can be used in other queries (as </a:t>
            </a:r>
            <a:r>
              <a:rPr lang="en-US" dirty="0" err="1" smtClean="0"/>
              <a:t>subqueries</a:t>
            </a:r>
            <a:r>
              <a:rPr lang="en-US" dirty="0" smtClean="0"/>
              <a:t>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9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Queries in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create a query:</a:t>
            </a:r>
          </a:p>
          <a:p>
            <a:pPr lvl="1"/>
            <a:r>
              <a:rPr lang="en-US" dirty="0" smtClean="0"/>
              <a:t>Select the </a:t>
            </a:r>
            <a:r>
              <a:rPr lang="en-US" b="1" dirty="0" smtClean="0"/>
              <a:t>Create</a:t>
            </a:r>
            <a:r>
              <a:rPr lang="en-US" dirty="0" smtClean="0"/>
              <a:t> tab</a:t>
            </a:r>
          </a:p>
          <a:p>
            <a:pPr lvl="1"/>
            <a:r>
              <a:rPr lang="en-US" dirty="0" smtClean="0"/>
              <a:t>Pick </a:t>
            </a:r>
            <a:r>
              <a:rPr lang="en-US" b="1" dirty="0" smtClean="0"/>
              <a:t>Query Design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Select the tables to include in the query or simply close the dialog and drag the needed tables into the query designer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900" y="3276600"/>
            <a:ext cx="597217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3340100" y="3400425"/>
            <a:ext cx="457200" cy="8382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3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a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run a query, click 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To return to the query design, click on: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362200"/>
            <a:ext cx="838200" cy="1228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481" y="4495799"/>
            <a:ext cx="909638" cy="148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333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Simple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US" dirty="0" smtClean="0"/>
              <a:t>Find the contact id, first name, and last name for each contact.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25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19400"/>
            <a:ext cx="401002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971800"/>
            <a:ext cx="3095625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561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Duplicates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Queries often result in duplicate rows.</a:t>
            </a:r>
          </a:p>
          <a:p>
            <a:r>
              <a:rPr lang="en-US" dirty="0" smtClean="0"/>
              <a:t>These are removed by “grouping rows” with the same value as a single row.</a:t>
            </a:r>
          </a:p>
          <a:p>
            <a:r>
              <a:rPr lang="en-US" dirty="0" smtClean="0"/>
              <a:t>To do a Group </a:t>
            </a:r>
            <a:r>
              <a:rPr lang="en-US" dirty="0"/>
              <a:t>B</a:t>
            </a:r>
            <a:r>
              <a:rPr lang="en-US" dirty="0" smtClean="0"/>
              <a:t>y, follow these steps:</a:t>
            </a:r>
          </a:p>
          <a:p>
            <a:pPr lvl="1"/>
            <a:r>
              <a:rPr lang="en-US" dirty="0" smtClean="0"/>
              <a:t>Select the function button         in the ribbon</a:t>
            </a:r>
          </a:p>
          <a:p>
            <a:pPr lvl="1"/>
            <a:r>
              <a:rPr lang="en-US" dirty="0" smtClean="0"/>
              <a:t>Select “Group By” for each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810000"/>
            <a:ext cx="533400" cy="67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4953000"/>
            <a:ext cx="381952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052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Group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dates on which orders were placed.</a:t>
            </a:r>
          </a:p>
          <a:p>
            <a:r>
              <a:rPr lang="en-US" dirty="0" smtClean="0"/>
              <a:t>Here’s the result </a:t>
            </a:r>
            <a:r>
              <a:rPr lang="en-US" b="1" i="1" dirty="0" smtClean="0"/>
              <a:t>without</a:t>
            </a:r>
            <a:r>
              <a:rPr lang="en-US" dirty="0" smtClean="0"/>
              <a:t> a Group By: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27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048000"/>
            <a:ext cx="265747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162300"/>
            <a:ext cx="1200150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528017" y="3429000"/>
            <a:ext cx="2234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Note the duplicate rows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000750" y="3613666"/>
            <a:ext cx="527266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11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Group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Here’s the same query </a:t>
            </a:r>
            <a:r>
              <a:rPr lang="en-US" b="1" i="1" dirty="0" smtClean="0"/>
              <a:t>with</a:t>
            </a:r>
            <a:r>
              <a:rPr lang="en-US" dirty="0" smtClean="0"/>
              <a:t> a Group By: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28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514600"/>
            <a:ext cx="1762125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514600"/>
            <a:ext cx="1362075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85125" y="2667000"/>
            <a:ext cx="22349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Note that the duplicate rows have been “collapsed” into groups and only the group is displayed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857858" y="2851666"/>
            <a:ext cx="527266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300162" y="4634825"/>
            <a:ext cx="10668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1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Duplicates with Group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Group By collapses all rows that contain the same data across </a:t>
            </a:r>
            <a:r>
              <a:rPr lang="en-US" b="1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columns.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OrderIDs</a:t>
            </a:r>
            <a:r>
              <a:rPr lang="en-US" dirty="0" smtClean="0"/>
              <a:t> are not the same in this example so names will show up more than once even if using Group By.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348" y="2438400"/>
            <a:ext cx="3886200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4495800" y="2590800"/>
            <a:ext cx="685800" cy="83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3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Move to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Too much data in individual files </a:t>
            </a:r>
          </a:p>
          <a:p>
            <a:pPr lvl="1"/>
            <a:r>
              <a:rPr lang="en-US" dirty="0" smtClean="0"/>
              <a:t>Difficult to manage data</a:t>
            </a:r>
          </a:p>
          <a:p>
            <a:r>
              <a:rPr lang="en-US" dirty="0" smtClean="0"/>
              <a:t>Have multiple uses for data </a:t>
            </a:r>
          </a:p>
          <a:p>
            <a:pPr lvl="1"/>
            <a:r>
              <a:rPr lang="en-US" dirty="0" smtClean="0"/>
              <a:t>Need multiple “views” of the data</a:t>
            </a:r>
          </a:p>
          <a:p>
            <a:r>
              <a:rPr lang="en-US" dirty="0" smtClean="0"/>
              <a:t>Need to share the data</a:t>
            </a:r>
          </a:p>
          <a:p>
            <a:pPr lvl="1"/>
            <a:r>
              <a:rPr lang="en-US" dirty="0" smtClean="0"/>
              <a:t>Numerous people are entering, deleting, viewing data</a:t>
            </a:r>
          </a:p>
          <a:p>
            <a:r>
              <a:rPr lang="en-US" dirty="0" smtClean="0"/>
              <a:t>Need to control the data</a:t>
            </a:r>
          </a:p>
          <a:p>
            <a:pPr lvl="1"/>
            <a:r>
              <a:rPr lang="en-US" dirty="0" smtClean="0"/>
              <a:t>Control data values and consistency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833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Eliminating Duplicates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Duplicates can be eliminated by specifying that the query should only return unique records.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30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78" y="2586361"/>
            <a:ext cx="50196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5199356" y="3086100"/>
            <a:ext cx="685800" cy="4953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371" y="4330639"/>
            <a:ext cx="2562225" cy="16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852863"/>
            <a:ext cx="229552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Oval 11"/>
          <p:cNvSpPr/>
          <p:nvPr/>
        </p:nvSpPr>
        <p:spPr>
          <a:xfrm>
            <a:off x="5735483" y="5410200"/>
            <a:ext cx="685800" cy="4953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52800" y="4114800"/>
            <a:ext cx="99060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5800" y="5410200"/>
            <a:ext cx="1401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/>
              </a:rPr>
              <a:t>Watch 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57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Joining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/>
          <a:lstStyle/>
          <a:p>
            <a:r>
              <a:rPr lang="en-US" dirty="0" smtClean="0"/>
              <a:t>A “join” is a query operation in which rows are selected that have a common value for some row.</a:t>
            </a:r>
          </a:p>
          <a:p>
            <a:r>
              <a:rPr lang="en-US" dirty="0" smtClean="0"/>
              <a:t>To find contacts that actually placed an order</a:t>
            </a:r>
            <a:r>
              <a:rPr lang="en-US" i="1" baseline="30000" dirty="0" smtClean="0"/>
              <a:t>1</a:t>
            </a:r>
            <a:r>
              <a:rPr lang="en-US" dirty="0" smtClean="0"/>
              <a:t>, the </a:t>
            </a:r>
            <a:r>
              <a:rPr lang="en-US" i="1" dirty="0" err="1" smtClean="0"/>
              <a:t>ContactID</a:t>
            </a:r>
            <a:r>
              <a:rPr lang="en-US" dirty="0" smtClean="0"/>
              <a:t> column value must be the same in the </a:t>
            </a:r>
            <a:r>
              <a:rPr lang="en-US" i="1" dirty="0" smtClean="0"/>
              <a:t>Contacts</a:t>
            </a:r>
            <a:r>
              <a:rPr lang="en-US" dirty="0" smtClean="0"/>
              <a:t> and the </a:t>
            </a:r>
            <a:r>
              <a:rPr lang="en-US" i="1" dirty="0" smtClean="0"/>
              <a:t>Orders</a:t>
            </a:r>
            <a:r>
              <a:rPr lang="en-US" dirty="0" smtClean="0"/>
              <a:t> table.</a:t>
            </a:r>
          </a:p>
          <a:p>
            <a:r>
              <a:rPr lang="en-US" dirty="0" smtClean="0"/>
              <a:t>This essentially finds all contacts who placed at least one order.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31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144399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itchFamily="18" charset="0"/>
              </a:rPr>
              <a:t>1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itchFamily="18" charset="0"/>
              </a:rPr>
              <a:t>There may be contacts in the Contacts table that are not linked to any order,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itchFamily="18" charset="0"/>
              </a:rPr>
              <a:t>i.e.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itchFamily="18" charset="0"/>
              </a:rPr>
              <a:t>, they never placed an order.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56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Group By and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first name, last name, and zip code of all contacts that placed an order.</a:t>
            </a:r>
          </a:p>
          <a:p>
            <a:r>
              <a:rPr lang="en-US" dirty="0" smtClean="0"/>
              <a:t>Here’s the result </a:t>
            </a:r>
            <a:r>
              <a:rPr lang="en-US" b="1" i="1" dirty="0" smtClean="0"/>
              <a:t>without</a:t>
            </a:r>
            <a:r>
              <a:rPr lang="en-US" dirty="0" smtClean="0"/>
              <a:t> a Group By: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32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02000"/>
            <a:ext cx="423862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760787"/>
            <a:ext cx="29241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602395" y="5735637"/>
            <a:ext cx="2234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Note the duplicate rows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3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Group By and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first name, last name, and zip code of all contacts that placed an order.</a:t>
            </a:r>
          </a:p>
          <a:p>
            <a:r>
              <a:rPr lang="en-US" dirty="0" smtClean="0"/>
              <a:t>Here’s the result </a:t>
            </a:r>
            <a:r>
              <a:rPr lang="en-US" b="1" i="1" dirty="0" smtClean="0"/>
              <a:t>with</a:t>
            </a:r>
            <a:r>
              <a:rPr lang="en-US" dirty="0" smtClean="0"/>
              <a:t> a Group By: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33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29200" y="5054600"/>
            <a:ext cx="3886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All rows with the same first name, last name, and zip code have been collapsed into a single “group”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3276600"/>
            <a:ext cx="42291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683000"/>
            <a:ext cx="2952750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932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Selecting rows that meet certain criteria is done through a WHERE clause.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34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19400"/>
            <a:ext cx="2819400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>
          <a:xfrm>
            <a:off x="1981200" y="5003800"/>
            <a:ext cx="1066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81200" y="5435600"/>
            <a:ext cx="1066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863850"/>
            <a:ext cx="114300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733800" y="46482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Lists all of the line items (ID only) that have a Quantity &gt; 2.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22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 criteria are specified as an algebraic relationship, but queries are generally stated as a narrative, so we need to “translate”.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089406"/>
              </p:ext>
            </p:extLst>
          </p:nvPr>
        </p:nvGraphicFramePr>
        <p:xfrm>
          <a:off x="914400" y="327660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Narrative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Algebraic Term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 least</a:t>
                      </a:r>
                      <a:r>
                        <a:rPr lang="en-US" baseline="0" dirty="0" smtClean="0"/>
                        <a:t>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&gt;=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more than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More than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en-US" dirty="0" smtClean="0"/>
                        <a:t>&gt;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less than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en-US" dirty="0" smtClean="0"/>
                        <a:t>&gt;=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en-US" dirty="0" smtClean="0"/>
                        <a:t>&lt;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 to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en-US" dirty="0" smtClean="0"/>
                        <a:t>&lt; 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 most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en-US" dirty="0" smtClean="0"/>
                        <a:t>&lt;= X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30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of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we learn here is applicable to many other database that are used by businesses:</a:t>
            </a:r>
          </a:p>
          <a:p>
            <a:pPr lvl="1"/>
            <a:r>
              <a:rPr lang="en-US" dirty="0" smtClean="0"/>
              <a:t>Oracle</a:t>
            </a:r>
          </a:p>
          <a:p>
            <a:pPr lvl="1"/>
            <a:r>
              <a:rPr lang="en-US" dirty="0" smtClean="0"/>
              <a:t>Sybase</a:t>
            </a:r>
          </a:p>
          <a:p>
            <a:pPr lvl="1"/>
            <a:r>
              <a:rPr lang="en-US" dirty="0" smtClean="0"/>
              <a:t>Microsoft SQL Server</a:t>
            </a:r>
          </a:p>
          <a:p>
            <a:pPr lvl="1"/>
            <a:r>
              <a:rPr lang="en-US" dirty="0" err="1" smtClean="0"/>
              <a:t>JavaDB</a:t>
            </a:r>
            <a:endParaRPr lang="en-US" dirty="0" smtClean="0"/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We will also learn how to decompose problems and think logically.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0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About Microsoft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Not available with Mac OS</a:t>
            </a:r>
          </a:p>
          <a:p>
            <a:r>
              <a:rPr lang="en-US" dirty="0" smtClean="0"/>
              <a:t>You can use </a:t>
            </a:r>
            <a:r>
              <a:rPr lang="en-US" dirty="0" err="1" smtClean="0"/>
              <a:t>myApps</a:t>
            </a:r>
            <a:r>
              <a:rPr lang="en-US" dirty="0" smtClean="0"/>
              <a:t> (remotely </a:t>
            </a:r>
            <a:r>
              <a:rPr lang="en-US" dirty="0"/>
              <a:t>login to a virtual Northeastern </a:t>
            </a:r>
            <a:r>
              <a:rPr lang="en-US" dirty="0" smtClean="0"/>
              <a:t>session). (see the course website under Resources -&gt; Software)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DOWNLOAD AND SAVE!</a:t>
            </a:r>
          </a:p>
          <a:p>
            <a:pPr lvl="1"/>
            <a:r>
              <a:rPr lang="en-US" dirty="0" smtClean="0"/>
              <a:t>You must download and save Access files BEFORE starting to work on them or you will lose your work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laccdb</a:t>
            </a:r>
            <a:r>
              <a:rPr lang="en-US" dirty="0" smtClean="0"/>
              <a:t> files: </a:t>
            </a:r>
            <a:r>
              <a:rPr lang="en-US" dirty="0"/>
              <a:t> file locking is controlled by a locking file with the file name extension .</a:t>
            </a:r>
            <a:r>
              <a:rPr lang="en-US" dirty="0" err="1"/>
              <a:t>laccdb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Do not submit this file! Close your file first and the .</a:t>
            </a:r>
            <a:r>
              <a:rPr lang="en-US" dirty="0" err="1" smtClean="0"/>
              <a:t>laccdb</a:t>
            </a:r>
            <a:r>
              <a:rPr lang="en-US" dirty="0" smtClean="0"/>
              <a:t> file goes away.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8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Relational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029200"/>
          </a:xfrm>
        </p:spPr>
        <p:txBody>
          <a:bodyPr/>
          <a:lstStyle/>
          <a:p>
            <a:r>
              <a:rPr lang="en-US" dirty="0" smtClean="0"/>
              <a:t>Microsoft Access is a </a:t>
            </a:r>
            <a:r>
              <a:rPr lang="en-US" i="1" dirty="0" smtClean="0"/>
              <a:t>relational database </a:t>
            </a:r>
            <a:r>
              <a:rPr lang="en-US" dirty="0" smtClean="0"/>
              <a:t>which means that it stores data in tables</a:t>
            </a:r>
          </a:p>
          <a:p>
            <a:pPr lvl="1"/>
            <a:r>
              <a:rPr lang="en-US" dirty="0" smtClean="0"/>
              <a:t>Each table stores information about a single subject</a:t>
            </a:r>
          </a:p>
          <a:p>
            <a:r>
              <a:rPr lang="en-US" dirty="0" smtClean="0"/>
              <a:t>Each table contains rows; one row for each record, </a:t>
            </a:r>
            <a:r>
              <a:rPr lang="en-US" i="1" dirty="0" smtClean="0"/>
              <a:t>i.e.</a:t>
            </a:r>
            <a:r>
              <a:rPr lang="en-US" dirty="0" smtClean="0"/>
              <a:t>, a contact, order, product, etc.</a:t>
            </a:r>
          </a:p>
          <a:p>
            <a:r>
              <a:rPr lang="en-US" dirty="0" smtClean="0"/>
              <a:t>Each column (or field) contains different kinds of information about the subject </a:t>
            </a:r>
          </a:p>
          <a:p>
            <a:r>
              <a:rPr lang="en-US" dirty="0" smtClean="0"/>
              <a:t>Each row in a table has a unique identifier (or key), </a:t>
            </a:r>
            <a:r>
              <a:rPr lang="en-US" i="1" dirty="0" smtClean="0"/>
              <a:t>e.g.</a:t>
            </a:r>
            <a:r>
              <a:rPr lang="en-US" dirty="0" smtClean="0"/>
              <a:t>, </a:t>
            </a:r>
            <a:r>
              <a:rPr lang="en-US" dirty="0" err="1" smtClean="0"/>
              <a:t>OrderID</a:t>
            </a:r>
            <a:r>
              <a:rPr lang="en-US" dirty="0" smtClean="0"/>
              <a:t>, </a:t>
            </a:r>
            <a:r>
              <a:rPr lang="en-US" dirty="0" err="1" smtClean="0"/>
              <a:t>ProductID</a:t>
            </a:r>
            <a:r>
              <a:rPr lang="en-US" dirty="0" smtClean="0"/>
              <a:t>, </a:t>
            </a:r>
            <a:r>
              <a:rPr lang="en-US" dirty="0" err="1" smtClean="0"/>
              <a:t>ContactID</a:t>
            </a:r>
            <a:r>
              <a:rPr lang="en-US" dirty="0" smtClean="0"/>
              <a:t>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Relational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Each table in the database contains information related to a single subject and only that subject.</a:t>
            </a:r>
          </a:p>
          <a:p>
            <a:r>
              <a:rPr lang="en-US" dirty="0" smtClean="0"/>
              <a:t>You can manipulate data about two classes of information (such as customers and orders) based on related data values</a:t>
            </a:r>
          </a:p>
          <a:p>
            <a:r>
              <a:rPr lang="en-US" dirty="0" smtClean="0"/>
              <a:t>Example: it would be redundant to store all customer information with every order. </a:t>
            </a:r>
          </a:p>
          <a:p>
            <a:pPr lvl="1"/>
            <a:r>
              <a:rPr lang="en-US" dirty="0" smtClean="0"/>
              <a:t>In a relational DB, the table for orders contains one field that stores data such as a customer ID which can be used to connect each order with the appropriate customer information.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49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Microsoft Access is a </a:t>
            </a:r>
            <a:r>
              <a:rPr lang="en-US" i="1" dirty="0" smtClean="0"/>
              <a:t>relational database </a:t>
            </a:r>
            <a:r>
              <a:rPr lang="en-US" dirty="0" smtClean="0"/>
              <a:t>which means that it stores data in </a:t>
            </a:r>
            <a:r>
              <a:rPr lang="en-US" b="1" dirty="0" smtClean="0"/>
              <a:t>tables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Tables contains </a:t>
            </a:r>
            <a:r>
              <a:rPr lang="en-US" b="1" dirty="0" smtClean="0"/>
              <a:t>records</a:t>
            </a:r>
            <a:r>
              <a:rPr lang="en-US" dirty="0" smtClean="0"/>
              <a:t>; one row for each record, </a:t>
            </a:r>
            <a:r>
              <a:rPr lang="en-US" i="1" dirty="0" smtClean="0"/>
              <a:t>e.g.</a:t>
            </a:r>
            <a:r>
              <a:rPr lang="en-US" dirty="0" smtClean="0"/>
              <a:t>, a contact, order, product, etc.</a:t>
            </a:r>
          </a:p>
          <a:p>
            <a:r>
              <a:rPr lang="en-US" dirty="0" smtClean="0"/>
              <a:t>Tables have </a:t>
            </a:r>
            <a:r>
              <a:rPr lang="en-US" b="1" dirty="0" smtClean="0"/>
              <a:t>attributes</a:t>
            </a:r>
            <a:r>
              <a:rPr lang="en-US" dirty="0" smtClean="0"/>
              <a:t>; each record has a value for every attribute, </a:t>
            </a:r>
            <a:r>
              <a:rPr lang="en-US" i="1" dirty="0" smtClean="0"/>
              <a:t>e.g., </a:t>
            </a:r>
            <a:r>
              <a:rPr lang="en-US" dirty="0" smtClean="0"/>
              <a:t>name, price, address… </a:t>
            </a:r>
          </a:p>
          <a:p>
            <a:r>
              <a:rPr lang="en-US" dirty="0" smtClean="0"/>
              <a:t>Each row in a table has a unique </a:t>
            </a:r>
            <a:r>
              <a:rPr lang="en-US" smtClean="0"/>
              <a:t>identifier attribute called </a:t>
            </a:r>
            <a:r>
              <a:rPr lang="en-US" dirty="0" smtClean="0"/>
              <a:t>a </a:t>
            </a:r>
            <a:r>
              <a:rPr lang="en-US" b="1" dirty="0" smtClean="0"/>
              <a:t>key</a:t>
            </a:r>
            <a:r>
              <a:rPr lang="en-US" dirty="0" smtClean="0"/>
              <a:t>, </a:t>
            </a:r>
            <a:r>
              <a:rPr lang="en-US" i="1" dirty="0" smtClean="0"/>
              <a:t>e.g.</a:t>
            </a:r>
            <a:r>
              <a:rPr lang="en-US" dirty="0" smtClean="0"/>
              <a:t>, </a:t>
            </a:r>
            <a:r>
              <a:rPr lang="en-US" dirty="0" err="1" smtClean="0"/>
              <a:t>OrderID</a:t>
            </a:r>
            <a:r>
              <a:rPr lang="en-US" dirty="0" smtClean="0"/>
              <a:t>, </a:t>
            </a:r>
            <a:r>
              <a:rPr lang="en-US" dirty="0" err="1" smtClean="0"/>
              <a:t>ProductID</a:t>
            </a:r>
            <a:r>
              <a:rPr lang="en-US" dirty="0" smtClean="0"/>
              <a:t>, </a:t>
            </a:r>
            <a:r>
              <a:rPr lang="en-US" dirty="0" err="1" smtClean="0"/>
              <a:t>ContactID</a:t>
            </a:r>
            <a:r>
              <a:rPr lang="en-US" dirty="0" smtClean="0"/>
              <a:t>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of the </a:t>
            </a:r>
            <a:r>
              <a:rPr lang="en-US" i="1" dirty="0" smtClean="0"/>
              <a:t>Orders</a:t>
            </a:r>
            <a:r>
              <a:rPr lang="en-US" dirty="0" smtClean="0"/>
              <a:t> Database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Microsoft Access Tutorial: Data, Databases, and Queries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Microsoft Access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9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4ad56386a1bf69cb064bbbd491c45b279a867c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11438</TotalTime>
  <Words>1834</Words>
  <Application>Microsoft Office PowerPoint</Application>
  <PresentationFormat>On-screen Show (4:3)</PresentationFormat>
  <Paragraphs>350</Paragraphs>
  <Slides>35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Data, Databases, and Queries</vt:lpstr>
      <vt:lpstr>What is this About</vt:lpstr>
      <vt:lpstr>Reasons to Move to a Database</vt:lpstr>
      <vt:lpstr>Value of Knowledge</vt:lpstr>
      <vt:lpstr>About Microsoft Access</vt:lpstr>
      <vt:lpstr>Relational Databases</vt:lpstr>
      <vt:lpstr>Relational Databases</vt:lpstr>
      <vt:lpstr>Relational Databases</vt:lpstr>
      <vt:lpstr>Layout of the Orders Database</vt:lpstr>
      <vt:lpstr>The Orders Database</vt:lpstr>
      <vt:lpstr>The Orders Database</vt:lpstr>
      <vt:lpstr>The Database Layout</vt:lpstr>
      <vt:lpstr>The Database Layout</vt:lpstr>
      <vt:lpstr>A Sample Order</vt:lpstr>
      <vt:lpstr>Where Does The Data Come From?</vt:lpstr>
      <vt:lpstr>A closer look at the Contacts table</vt:lpstr>
      <vt:lpstr>Field Data Types</vt:lpstr>
      <vt:lpstr>A closer look at the Contacts table</vt:lpstr>
      <vt:lpstr>Relationships</vt:lpstr>
      <vt:lpstr>Retrieving Data with Queries</vt:lpstr>
      <vt:lpstr>Queries</vt:lpstr>
      <vt:lpstr>Queries on Tables</vt:lpstr>
      <vt:lpstr>Creating Queries in Access</vt:lpstr>
      <vt:lpstr>Running a Query</vt:lpstr>
      <vt:lpstr>Example: Simple Query</vt:lpstr>
      <vt:lpstr>Removing Duplicates</vt:lpstr>
      <vt:lpstr>Example: Group By</vt:lpstr>
      <vt:lpstr>Example: Group By</vt:lpstr>
      <vt:lpstr>Duplicates with Group By</vt:lpstr>
      <vt:lpstr>Eliminating Duplicates</vt:lpstr>
      <vt:lpstr>Joining Tables</vt:lpstr>
      <vt:lpstr>Example: Group By and Join</vt:lpstr>
      <vt:lpstr>Example: Group By and Join</vt:lpstr>
      <vt:lpstr>Filtering</vt:lpstr>
      <vt:lpstr>Selection Criteria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CS1100: Data &amp; Databases</dc:title>
  <dc:creator>Martin Schedlbauer</dc:creator>
  <cp:lastModifiedBy>Leena Razzaq</cp:lastModifiedBy>
  <cp:revision>81</cp:revision>
  <dcterms:created xsi:type="dcterms:W3CDTF">2010-11-08T22:41:18Z</dcterms:created>
  <dcterms:modified xsi:type="dcterms:W3CDTF">2013-10-21T16:52:14Z</dcterms:modified>
</cp:coreProperties>
</file>